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56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520C-6FEB-A749-AE98-4D6EA4386615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0621-CED3-ED4D-A91C-AD8508B05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5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90600"/>
            <a:ext cx="8128000" cy="542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72534"/>
            <a:ext cx="627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Protoplanetary</a:t>
            </a:r>
            <a:r>
              <a:rPr lang="en-US" sz="2400" dirty="0" smtClean="0"/>
              <a:t> Disks and Giant Planet Formation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229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Standard Problems with Core Accretion Scenario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Can you for a 10 </a:t>
            </a:r>
            <a:r>
              <a:rPr lang="en-US" sz="2200" dirty="0" err="1" smtClean="0"/>
              <a:t>M_Earth</a:t>
            </a:r>
            <a:r>
              <a:rPr lang="en-US" sz="2200" dirty="0" smtClean="0"/>
              <a:t> core in ~ 1 </a:t>
            </a:r>
            <a:r>
              <a:rPr lang="en-US" sz="2200" dirty="0" err="1" smtClean="0"/>
              <a:t>Myr</a:t>
            </a:r>
            <a:endParaRPr lang="en-US" sz="2200" dirty="0" smtClean="0"/>
          </a:p>
          <a:p>
            <a:pPr lvl="1">
              <a:buFont typeface="Arial"/>
              <a:buChar char="•"/>
            </a:pPr>
            <a:r>
              <a:rPr lang="en-US" sz="2200" dirty="0" smtClean="0"/>
              <a:t>Yes, if at the snow line</a:t>
            </a:r>
          </a:p>
          <a:p>
            <a:pPr lvl="1"/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Can the core accrete 1 MJ of gas before the gas disk goes away?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Yes, if  Cores migrate in the disk to find new gas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Yes, if the opacity in the proto-envelope is low enough to let the proto-envelope cool and contract quickly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What if Jupiter doesn’t have a core?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Core can be dissolved and redistributed within the planet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8" y="1600200"/>
            <a:ext cx="891277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52400"/>
            <a:ext cx="6090263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077200" cy="538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81000"/>
            <a:ext cx="4276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HR 8799 Planetary System: </a:t>
            </a:r>
            <a:r>
              <a:rPr lang="en-US" sz="2200" dirty="0" err="1" smtClean="0"/>
              <a:t>b</a:t>
            </a:r>
            <a:r>
              <a:rPr lang="en-US" sz="2200" dirty="0" smtClean="0"/>
              <a:t>, </a:t>
            </a:r>
            <a:r>
              <a:rPr lang="en-US" sz="2200" dirty="0" err="1" smtClean="0"/>
              <a:t>c</a:t>
            </a:r>
            <a:r>
              <a:rPr lang="en-US" sz="2200" dirty="0" smtClean="0"/>
              <a:t>, </a:t>
            </a:r>
            <a:r>
              <a:rPr lang="en-US" sz="2200" dirty="0" err="1" smtClean="0"/>
              <a:t>d</a:t>
            </a:r>
            <a:r>
              <a:rPr lang="en-US" sz="2200" dirty="0" smtClean="0"/>
              <a:t>, </a:t>
            </a:r>
            <a:r>
              <a:rPr lang="en-US" sz="2200" dirty="0" err="1" smtClean="0"/>
              <a:t>e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09650"/>
            <a:ext cx="6477000" cy="483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01134"/>
            <a:ext cx="387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Seen by Hubble, in the Orion Nebula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7800"/>
            <a:ext cx="6502400" cy="650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6560039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639" y="7620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Disks have a very limited lifetime, basically ~3 </a:t>
            </a:r>
            <a:r>
              <a:rPr lang="en-US" dirty="0" err="1" smtClean="0"/>
              <a:t>Myr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Giant planet formation must be very fast, because giant planets must accumulate tens to hundreds of Earth masses of nebular gas, before it is lost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llot05_gra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447800"/>
            <a:ext cx="3737872" cy="2743200"/>
          </a:xfrm>
          <a:prstGeom prst="rect">
            <a:avLst/>
          </a:prstGeom>
        </p:spPr>
      </p:pic>
      <p:pic>
        <p:nvPicPr>
          <p:cNvPr id="5" name="Picture 4" descr="Guillot05_JS_constrai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56" y="0"/>
            <a:ext cx="478424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5" y="4466756"/>
            <a:ext cx="3724938" cy="849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5" y="5638798"/>
            <a:ext cx="4406666" cy="673531"/>
          </a:xfrm>
          <a:prstGeom prst="rect">
            <a:avLst/>
          </a:prstGeom>
        </p:spPr>
      </p:pic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1028700" y="304800"/>
            <a:ext cx="2552700" cy="830997"/>
          </a:xfrm>
          <a:prstGeom prst="rect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Jupiter and Saturn: 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Current Interior </a:t>
            </a:r>
            <a:endParaRPr lang="en-US" sz="24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914400"/>
            <a:ext cx="8079487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9333" y="6097488"/>
            <a:ext cx="2653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Fortney, </a:t>
            </a:r>
            <a:r>
              <a:rPr lang="en-US" sz="1400" dirty="0" err="1" smtClean="0"/>
              <a:t>Baraffe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Militzer</a:t>
            </a:r>
            <a:r>
              <a:rPr lang="en-US" sz="1400" dirty="0" smtClean="0"/>
              <a:t> (2010)</a:t>
            </a:r>
            <a:endParaRPr lang="en-US" sz="1400" dirty="0"/>
          </a:p>
        </p:txBody>
      </p:sp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2286000" y="230832"/>
            <a:ext cx="4876800" cy="461665"/>
          </a:xfrm>
          <a:prstGeom prst="rect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Schematic View of Jupiter and Saturn</a:t>
            </a:r>
            <a:endParaRPr lang="en-US" sz="24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227811" cy="5537200"/>
          </a:xfrm>
          <a:prstGeom prst="rect">
            <a:avLst/>
          </a:prstGeom>
        </p:spPr>
      </p:pic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1752600" y="230832"/>
            <a:ext cx="5791200" cy="461665"/>
          </a:xfrm>
          <a:prstGeom prst="rect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Envelope Abundances for Jupiter and Saturn</a:t>
            </a:r>
            <a:endParaRPr lang="en-US" sz="2400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57" y="6375400"/>
            <a:ext cx="251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“Solar” is </a:t>
            </a:r>
            <a:r>
              <a:rPr lang="en-US" dirty="0" err="1" smtClean="0"/>
              <a:t>Lodders</a:t>
            </a:r>
            <a:r>
              <a:rPr lang="en-US" dirty="0" smtClean="0"/>
              <a:t> (2003)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629400" cy="4803678"/>
          </a:xfrm>
          <a:prstGeom prst="rect">
            <a:avLst/>
          </a:prstGeom>
        </p:spPr>
      </p:pic>
      <p:sp>
        <p:nvSpPr>
          <p:cNvPr id="3" name="Text Box 1033"/>
          <p:cNvSpPr txBox="1">
            <a:spLocks noChangeArrowheads="1"/>
          </p:cNvSpPr>
          <p:nvPr/>
        </p:nvSpPr>
        <p:spPr bwMode="auto">
          <a:xfrm>
            <a:off x="1524000" y="230832"/>
            <a:ext cx="6019800" cy="461665"/>
          </a:xfrm>
          <a:prstGeom prst="rect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Evolution of Calculations of Jupiter’s Core Mass</a:t>
            </a:r>
            <a:endParaRPr lang="en-US" sz="2400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1714" y="5789711"/>
            <a:ext cx="2330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Fortney &amp; </a:t>
            </a:r>
            <a:r>
              <a:rPr lang="en-US" sz="1400" dirty="0" err="1" smtClean="0"/>
              <a:t>Nettelmann</a:t>
            </a:r>
            <a:r>
              <a:rPr lang="en-US" sz="1400" dirty="0" smtClean="0"/>
              <a:t> (2010)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2200" y="1368424"/>
            <a:ext cx="2133600" cy="3176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4400" y="1368424"/>
            <a:ext cx="1905000" cy="3176"/>
          </a:xfrm>
          <a:prstGeom prst="line">
            <a:avLst/>
          </a:prstGeom>
          <a:ln w="762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4200" y="1368424"/>
            <a:ext cx="609600" cy="3176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1371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Improving </a:t>
            </a:r>
            <a:r>
              <a:rPr lang="en-US" sz="1600" dirty="0" err="1" smtClean="0"/>
              <a:t>EOSs</a:t>
            </a:r>
            <a:r>
              <a:rPr lang="en-US" sz="1600" dirty="0" smtClean="0"/>
              <a:t>, calculated by many groups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138698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SCVH EOS only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1433155"/>
            <a:ext cx="99257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</a:t>
            </a:r>
          </a:p>
          <a:p>
            <a:r>
              <a:rPr lang="en-US" sz="1600" dirty="0" smtClean="0"/>
              <a:t>principles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35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85800"/>
            <a:ext cx="353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Core-Nucleated Accretion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221</Words>
  <Application>Microsoft Macintosh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Fortney</dc:creator>
  <cp:lastModifiedBy>Jonathan Fortney</cp:lastModifiedBy>
  <cp:revision>7</cp:revision>
  <dcterms:created xsi:type="dcterms:W3CDTF">2012-01-30T20:24:14Z</dcterms:created>
  <dcterms:modified xsi:type="dcterms:W3CDTF">2012-01-30T20:28:57Z</dcterms:modified>
</cp:coreProperties>
</file>