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g" ContentType="video/unknown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1" r:id="rId1"/>
    <p:sldMasterId id="2147483698" r:id="rId2"/>
  </p:sldMasterIdLst>
  <p:notesMasterIdLst>
    <p:notesMasterId r:id="rId58"/>
  </p:notesMasterIdLst>
  <p:handoutMasterIdLst>
    <p:handoutMasterId r:id="rId59"/>
  </p:handoutMasterIdLst>
  <p:sldIdLst>
    <p:sldId id="256" r:id="rId3"/>
    <p:sldId id="257" r:id="rId4"/>
    <p:sldId id="345" r:id="rId5"/>
    <p:sldId id="259" r:id="rId6"/>
    <p:sldId id="368" r:id="rId7"/>
    <p:sldId id="258" r:id="rId8"/>
    <p:sldId id="347" r:id="rId9"/>
    <p:sldId id="348" r:id="rId10"/>
    <p:sldId id="366" r:id="rId11"/>
    <p:sldId id="350" r:id="rId12"/>
    <p:sldId id="364" r:id="rId13"/>
    <p:sldId id="380" r:id="rId14"/>
    <p:sldId id="365" r:id="rId15"/>
    <p:sldId id="373" r:id="rId16"/>
    <p:sldId id="374" r:id="rId17"/>
    <p:sldId id="375" r:id="rId18"/>
    <p:sldId id="370" r:id="rId19"/>
    <p:sldId id="354" r:id="rId20"/>
    <p:sldId id="367" r:id="rId21"/>
    <p:sldId id="265" r:id="rId22"/>
    <p:sldId id="266" r:id="rId23"/>
    <p:sldId id="267" r:id="rId24"/>
    <p:sldId id="270" r:id="rId25"/>
    <p:sldId id="337" r:id="rId26"/>
    <p:sldId id="272" r:id="rId27"/>
    <p:sldId id="279" r:id="rId28"/>
    <p:sldId id="276" r:id="rId29"/>
    <p:sldId id="280" r:id="rId30"/>
    <p:sldId id="273" r:id="rId31"/>
    <p:sldId id="281" r:id="rId32"/>
    <p:sldId id="282" r:id="rId33"/>
    <p:sldId id="275" r:id="rId34"/>
    <p:sldId id="274" r:id="rId35"/>
    <p:sldId id="283" r:id="rId36"/>
    <p:sldId id="284" r:id="rId37"/>
    <p:sldId id="336" r:id="rId38"/>
    <p:sldId id="285" r:id="rId39"/>
    <p:sldId id="379" r:id="rId40"/>
    <p:sldId id="377" r:id="rId41"/>
    <p:sldId id="378" r:id="rId42"/>
    <p:sldId id="314" r:id="rId43"/>
    <p:sldId id="315" r:id="rId44"/>
    <p:sldId id="338" r:id="rId45"/>
    <p:sldId id="293" r:id="rId46"/>
    <p:sldId id="294" r:id="rId47"/>
    <p:sldId id="329" r:id="rId48"/>
    <p:sldId id="381" r:id="rId49"/>
    <p:sldId id="296" r:id="rId50"/>
    <p:sldId id="312" r:id="rId51"/>
    <p:sldId id="342" r:id="rId52"/>
    <p:sldId id="341" r:id="rId53"/>
    <p:sldId id="311" r:id="rId54"/>
    <p:sldId id="319" r:id="rId55"/>
    <p:sldId id="355" r:id="rId56"/>
    <p:sldId id="335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468"/>
    <a:srgbClr val="010000"/>
    <a:srgbClr val="0033CC"/>
    <a:srgbClr val="3366FF"/>
    <a:srgbClr val="0000FF"/>
    <a:srgbClr val="FFFF66"/>
    <a:srgbClr val="00FFFF"/>
    <a:srgbClr val="023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216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0" d="100"/>
        <a:sy n="3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260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CE05266-61F4-4249-9C6B-43B740DEE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135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0488"/>
            <a:ext cx="69373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000750" y="90488"/>
            <a:ext cx="85725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8200" y="457200"/>
            <a:ext cx="5105400" cy="388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5786438"/>
            <a:ext cx="2643188" cy="1227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9363"/>
            <a:ext cx="65087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96050" y="8869363"/>
            <a:ext cx="36195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CF96CAF3-54B1-7E4D-A35C-C68A82579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7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F472FF36-89AE-2F47-B178-0DC1CBE9957E}" type="slidenum">
              <a:rPr lang="en-US" sz="1200" b="0"/>
              <a:pPr/>
              <a:t>1</a:t>
            </a:fld>
            <a:endParaRPr lang="en-US" sz="1200" b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CA26C704-0D87-2947-A312-16109C23966A}" type="slidenum">
              <a:rPr lang="en-US" sz="1200" b="0"/>
              <a:pPr/>
              <a:t>10</a:t>
            </a:fld>
            <a:endParaRPr lang="en-US" sz="1200" b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0100" y="457200"/>
            <a:ext cx="5181600" cy="38862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4251325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dirty="0">
                <a:ea typeface="ヒラギノ角ゴ Pro W3" charset="0"/>
                <a:cs typeface="ヒラギノ角ゴ Pro W3" charset="0"/>
              </a:rPr>
              <a:t>Ask who has been to Lick Observatory or to any other observatory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DF867D30-AE4D-4844-AD82-241E207100FE}" type="slidenum">
              <a:rPr lang="en-US" sz="1200" b="0"/>
              <a:pPr/>
              <a:t>11</a:t>
            </a:fld>
            <a:endParaRPr lang="en-US" sz="1200" b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0100" y="457200"/>
            <a:ext cx="5181600" cy="38862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83AAE9B-61BD-9E40-9E87-19581E414FEC}" type="slidenum">
              <a:rPr lang="en-US" sz="1200" b="0"/>
              <a:pPr/>
              <a:t>13</a:t>
            </a:fld>
            <a:endParaRPr lang="en-US" sz="1200" b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0100" y="457200"/>
            <a:ext cx="5181600" cy="38862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161002E8-BCFB-9C46-9956-478D7A67916B}" type="slidenum">
              <a:rPr lang="en-US" sz="1200" b="0"/>
              <a:pPr/>
              <a:t>14</a:t>
            </a:fld>
            <a:endParaRPr lang="en-US" sz="1200" b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0100" y="457200"/>
            <a:ext cx="5181600" cy="38862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6FCA6C7-FFDB-EB40-921F-5DDA424121E8}" type="slidenum">
              <a:rPr lang="en-US" sz="1200" b="0"/>
              <a:pPr/>
              <a:t>15</a:t>
            </a:fld>
            <a:endParaRPr lang="en-US" sz="1200" b="0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8CDA7F3C-F41A-E145-8DA1-8C55A0F7207E}" type="slidenum">
              <a:rPr lang="en-US" sz="1200" b="0"/>
              <a:pPr/>
              <a:t>16</a:t>
            </a:fld>
            <a:endParaRPr lang="en-US" sz="1200" b="0"/>
          </a:p>
        </p:txBody>
      </p:sp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B1A5504-6B81-9A41-913D-F3AE91C4658A}" type="slidenum">
              <a:rPr lang="en-US" sz="1200" b="0"/>
              <a:pPr/>
              <a:t>17</a:t>
            </a:fld>
            <a:endParaRPr lang="en-US" sz="1200" b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0100" y="457200"/>
            <a:ext cx="5181600" cy="38862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32B42B24-259C-684F-8076-E7F2020CE4C7}" type="slidenum">
              <a:rPr lang="en-US" sz="1200" b="0"/>
              <a:pPr/>
              <a:t>18</a:t>
            </a:fld>
            <a:endParaRPr lang="en-US" sz="1200" b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0100" y="457200"/>
            <a:ext cx="5181600" cy="38862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073E2D47-BC05-084E-BBDE-12F9562A55F7}" type="slidenum">
              <a:rPr lang="en-US" sz="1200" b="0"/>
              <a:pPr/>
              <a:t>19</a:t>
            </a:fld>
            <a:endParaRPr lang="en-US" sz="1200" b="0"/>
          </a:p>
        </p:txBody>
      </p:sp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390900" y="2400300"/>
            <a:ext cx="0" cy="0"/>
          </a:xfrm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FA99A512-B557-2745-9C73-DF7212CFB7D9}" type="slidenum">
              <a:rPr lang="en-US" sz="1200" b="0"/>
              <a:pPr/>
              <a:t>20</a:t>
            </a:fld>
            <a:endParaRPr lang="en-US" sz="1200" b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B9677697-3B29-E545-BFEA-79AE33468DF2}" type="slidenum">
              <a:rPr lang="en-US" sz="1200" b="0"/>
              <a:pPr/>
              <a:t>2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CD0118E6-BD0F-004F-9916-82374348D0BB}" type="slidenum">
              <a:rPr lang="en-US" sz="1200" b="0"/>
              <a:pPr/>
              <a:t>21</a:t>
            </a:fld>
            <a:endParaRPr lang="en-US" sz="1200" b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2495550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>
                <a:ea typeface="ヒラギノ角ゴ Pro W3" charset="0"/>
                <a:cs typeface="ヒラギノ角ゴ Pro W3" charset="0"/>
              </a:rPr>
              <a:t>Ask what the meaning of lambda/D is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BCA41498-5938-2842-99E3-A91883471D46}" type="slidenum">
              <a:rPr lang="en-US" sz="1200" b="0"/>
              <a:pPr/>
              <a:t>22</a:t>
            </a:fld>
            <a:endParaRPr lang="en-US" sz="1200" b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1CEB7296-E2EF-F342-A85D-51112D398860}" type="slidenum">
              <a:rPr lang="en-US" sz="1200" b="0"/>
              <a:pPr/>
              <a:t>23</a:t>
            </a:fld>
            <a:endParaRPr lang="en-US" sz="1200" b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27574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>
                <a:ea typeface="ヒラギノ角ゴ Pro W3" charset="0"/>
                <a:cs typeface="ヒラギノ角ゴ Pro W3" charset="0"/>
              </a:rPr>
              <a:t>Ask class to suggest sources of turbulence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0567BE75-6029-7948-94B0-84FA852C483D}" type="slidenum">
              <a:rPr lang="en-US" sz="1200" b="0"/>
              <a:pPr/>
              <a:t>24</a:t>
            </a:fld>
            <a:endParaRPr lang="en-US" sz="1200" b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BE5F868B-4608-9245-90DD-01A9D6C964BA}" type="slidenum">
              <a:rPr lang="en-US" sz="1200" b="0"/>
              <a:pPr/>
              <a:t>25</a:t>
            </a:fld>
            <a:endParaRPr lang="en-US" sz="1200" b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88AC5F44-8084-9046-A06C-7FABCBB86F02}" type="slidenum">
              <a:rPr lang="en-US" sz="1200" b="0"/>
              <a:pPr/>
              <a:t>26</a:t>
            </a:fld>
            <a:endParaRPr lang="en-US" sz="1200" b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00FE0567-0B6A-E14A-AE1E-8789AE605E99}" type="slidenum">
              <a:rPr lang="en-US" sz="1200" b="0"/>
              <a:pPr/>
              <a:t>27</a:t>
            </a:fld>
            <a:endParaRPr lang="en-US" sz="1200" b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B08FCE98-BA09-374B-BC76-87E8838E65E8}" type="slidenum">
              <a:rPr lang="en-US" sz="1200" b="0"/>
              <a:pPr/>
              <a:t>28</a:t>
            </a:fld>
            <a:endParaRPr lang="en-US" sz="1200" b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8A96ADF1-B193-D04E-A042-93288100AA4D}" type="slidenum">
              <a:rPr lang="en-US" sz="1200" b="0"/>
              <a:pPr/>
              <a:t>29</a:t>
            </a:fld>
            <a:endParaRPr lang="en-US" sz="1200" b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8637283D-79D4-C545-B658-A4902CB4328E}" type="slidenum">
              <a:rPr lang="en-US" sz="1200" b="0"/>
              <a:pPr/>
              <a:t>30</a:t>
            </a:fld>
            <a:endParaRPr lang="en-US" sz="1200" b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D300E227-F8B6-AE44-B135-341B2281F0CE}" type="slidenum">
              <a:rPr lang="en-US" sz="1200" b="0"/>
              <a:pPr/>
              <a:t>3</a:t>
            </a:fld>
            <a:endParaRPr lang="en-US" sz="1200" b="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30485B7E-1444-0247-8338-DAE22074C574}" type="slidenum">
              <a:rPr lang="en-US" sz="1200" b="0"/>
              <a:pPr/>
              <a:t>31</a:t>
            </a:fld>
            <a:endParaRPr lang="en-US" sz="1200" b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4A76D9EA-41F1-7746-801A-81A9FCDFA200}" type="slidenum">
              <a:rPr lang="en-US" sz="1200" b="0"/>
              <a:pPr/>
              <a:t>32</a:t>
            </a:fld>
            <a:endParaRPr lang="en-US" sz="1200" b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6C3D663-15E9-3D49-8772-A07C70D2809F}" type="slidenum">
              <a:rPr lang="en-US" sz="1200" b="0"/>
              <a:pPr/>
              <a:t>33</a:t>
            </a:fld>
            <a:endParaRPr lang="en-US" sz="1200" b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EDD6E35F-3A19-4740-BB64-DE06F832AE79}" type="slidenum">
              <a:rPr lang="en-US" sz="1200" b="0"/>
              <a:pPr/>
              <a:t>34</a:t>
            </a:fld>
            <a:endParaRPr lang="en-US" sz="1200" b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DE88EF9D-8860-284A-A772-11654D24DAA8}" type="slidenum">
              <a:rPr lang="en-US" sz="1200" b="0"/>
              <a:pPr/>
              <a:t>35</a:t>
            </a:fld>
            <a:endParaRPr lang="en-US" sz="1200" b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B2FF373A-3E9A-E841-A7E7-C047CA2EF25C}" type="slidenum">
              <a:rPr lang="en-US" sz="1200" b="0"/>
              <a:pPr/>
              <a:t>36</a:t>
            </a:fld>
            <a:endParaRPr lang="en-US" sz="1200" b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0100" y="457200"/>
            <a:ext cx="5181600" cy="38862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5626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730" tIns="44865" rIns="89730" bIns="44865" anchor="t"/>
          <a:lstStyle/>
          <a:p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A8086DE-F224-354E-BFE4-786D906EBDD6}" type="slidenum">
              <a:rPr lang="en-US" sz="1200" b="0"/>
              <a:pPr/>
              <a:t>37</a:t>
            </a:fld>
            <a:endParaRPr lang="en-US" sz="1200" b="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83F325FF-50D8-554A-BE34-4CB9C8757D52}" type="slidenum">
              <a:rPr lang="en-US" sz="1200" b="0"/>
              <a:pPr/>
              <a:t>4</a:t>
            </a:fld>
            <a:endParaRPr lang="en-US" sz="1200" b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2216150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>
                <a:ea typeface="ヒラギノ角ゴ Pro W3" charset="0"/>
                <a:cs typeface="ヒラギノ角ゴ Pro W3" charset="0"/>
              </a:rPr>
              <a:t>Claire: introduce yourself as well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B44C2726-FF2B-ED4F-ADF8-52E0AED4F308}" type="slidenum">
              <a:rPr lang="en-US" sz="1200" b="0"/>
              <a:pPr/>
              <a:t>41</a:t>
            </a:fld>
            <a:endParaRPr lang="en-US" sz="1200" b="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283E535C-5EF7-C748-9A4E-DD930CB5C0D8}" type="slidenum">
              <a:rPr lang="en-US" sz="1200" b="0"/>
              <a:pPr/>
              <a:t>42</a:t>
            </a:fld>
            <a:endParaRPr lang="en-US" sz="1200" b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9A8473D-FDE9-E644-8C29-B8AE602CF655}" type="slidenum">
              <a:rPr lang="en-US" sz="1200" b="0"/>
              <a:pPr/>
              <a:t>43</a:t>
            </a:fld>
            <a:endParaRPr lang="en-US" sz="1200" b="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4D0CA3F2-713C-AA4D-8606-39DFA4761E52}" type="slidenum">
              <a:rPr lang="en-US" sz="1200" b="0"/>
              <a:pPr/>
              <a:t>44</a:t>
            </a:fld>
            <a:endParaRPr lang="en-US" sz="1200" b="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E67E93A9-DD4A-874D-8078-E8ACC73D323F}" type="slidenum">
              <a:rPr lang="en-US" sz="1200" b="0"/>
              <a:pPr/>
              <a:t>45</a:t>
            </a:fld>
            <a:endParaRPr lang="en-US" sz="1200" b="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0D98B34-0115-DC41-BB93-A0461A2D7C40}" type="slidenum">
              <a:rPr lang="en-US" sz="1200" b="0"/>
              <a:pPr/>
              <a:t>46</a:t>
            </a:fld>
            <a:endParaRPr lang="en-US" sz="1200" b="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43431371-7AFC-DA45-B8DA-621F25F33DBE}" type="slidenum">
              <a:rPr lang="en-US" sz="1200" b="0"/>
              <a:pPr/>
              <a:t>48</a:t>
            </a:fld>
            <a:endParaRPr lang="en-US" sz="1200" b="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1ECF9BEB-917A-6543-9BDD-4F0F32B27694}" type="slidenum">
              <a:rPr lang="en-US" sz="1200" b="0"/>
              <a:pPr/>
              <a:t>49</a:t>
            </a:fld>
            <a:endParaRPr lang="en-US" sz="1200" b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D33474E-2CB4-4144-86BF-61E1931D7C9F}" type="slidenum">
              <a:rPr lang="en-US" sz="1200" b="0"/>
              <a:pPr/>
              <a:t>50</a:t>
            </a:fld>
            <a:endParaRPr lang="en-US" sz="1200" b="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7D7E7505-FC7B-AE40-9433-5E403AEAFDD9}" type="slidenum">
              <a:rPr lang="en-US" sz="1200" b="0"/>
              <a:pPr/>
              <a:t>51</a:t>
            </a:fld>
            <a:endParaRPr lang="en-US" sz="1200" b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4592F5A8-D45A-414C-BFB1-DF451018A361}" type="slidenum">
              <a:rPr lang="en-US" sz="1200" b="0"/>
              <a:pPr/>
              <a:t>5</a:t>
            </a:fld>
            <a:endParaRPr lang="en-US" sz="1200" b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0100" y="457200"/>
            <a:ext cx="5181600" cy="38862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AE7F2AED-D9F1-3045-8BFC-871B01A4BD5E}" type="slidenum">
              <a:rPr lang="en-US" sz="1200" b="0"/>
              <a:pPr/>
              <a:t>52</a:t>
            </a:fld>
            <a:endParaRPr lang="en-US" sz="1200" b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DB868249-5390-F94D-BC47-6293DB5729E3}" type="slidenum">
              <a:rPr lang="en-US" sz="1200" b="0"/>
              <a:pPr/>
              <a:t>53</a:t>
            </a:fld>
            <a:endParaRPr lang="en-US" sz="1200" b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F5CF6A64-C1DC-934E-AE71-7544FE4A686A}" type="slidenum">
              <a:rPr lang="en-US" sz="1200" b="0"/>
              <a:pPr/>
              <a:t>54</a:t>
            </a:fld>
            <a:endParaRPr lang="en-US" sz="1200" b="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0100" y="457200"/>
            <a:ext cx="5181600" cy="38862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8C969C14-77DA-CF44-BD33-64545731E3EE}" type="slidenum">
              <a:rPr lang="en-US" sz="1200" b="0"/>
              <a:pPr/>
              <a:t>55</a:t>
            </a:fld>
            <a:endParaRPr lang="en-US" sz="1200" b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E3BCCEFB-6DB0-244D-A3B8-70F3D5B9A5DF}" type="slidenum">
              <a:rPr lang="en-US" sz="1200" b="0"/>
              <a:pPr/>
              <a:t>6</a:t>
            </a:fld>
            <a:endParaRPr lang="en-US" sz="1200" b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0900" y="2400300"/>
            <a:ext cx="0" cy="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187BE5E-D27F-1249-B467-703E988F93E1}" type="slidenum">
              <a:rPr lang="en-US" sz="1200" b="0"/>
              <a:pPr/>
              <a:t>7</a:t>
            </a:fld>
            <a:endParaRPr lang="en-US" sz="1200" b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0100" y="457200"/>
            <a:ext cx="5181600" cy="38862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082D984E-5734-1F4E-A446-1B375F3D0D77}" type="slidenum">
              <a:rPr lang="en-US" sz="1200" b="0"/>
              <a:pPr/>
              <a:t>8</a:t>
            </a:fld>
            <a:endParaRPr lang="en-US" sz="1200" b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0100" y="457200"/>
            <a:ext cx="5181600" cy="38862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9FAE7DDD-BFD7-EA4A-91F1-EDC545A9F721}" type="slidenum">
              <a:rPr lang="en-US" sz="1200" b="0"/>
              <a:pPr/>
              <a:t>9</a:t>
            </a:fld>
            <a:endParaRPr lang="en-US" sz="1200" b="0"/>
          </a:p>
        </p:txBody>
      </p:sp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390900" y="2400300"/>
            <a:ext cx="0" cy="0"/>
          </a:xfrm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773863" y="6613525"/>
            <a:ext cx="23701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b="0">
                <a:solidFill>
                  <a:schemeClr val="tx2"/>
                </a:solidFill>
                <a:latin typeface="Trebuchet MS" charset="0"/>
              </a:rPr>
              <a:t>Page </a:t>
            </a:r>
            <a:fld id="{51BB61CD-4A3E-E74C-A05B-584D92A982D1}" type="slidenum">
              <a:rPr lang="en-US" sz="1000" b="0">
                <a:solidFill>
                  <a:schemeClr val="tx2"/>
                </a:solidFill>
                <a:latin typeface="Trebuchet MS" charset="0"/>
              </a:rPr>
              <a:pPr algn="r" eaLnBrk="0" hangingPunct="0">
                <a:spcBef>
                  <a:spcPct val="50000"/>
                </a:spcBef>
              </a:pPr>
              <a:t>‹#›</a:t>
            </a:fld>
            <a:r>
              <a:rPr lang="en-US" sz="1000" b="0">
                <a:solidFill>
                  <a:schemeClr val="tx2"/>
                </a:solidFill>
                <a:latin typeface="Trebuchet MS" charset="0"/>
              </a:rPr>
              <a:t>     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648200"/>
            <a:ext cx="6400800" cy="1752600"/>
          </a:xfrm>
        </p:spPr>
        <p:txBody>
          <a:bodyPr/>
          <a:lstStyle>
            <a:lvl1pPr marL="0" indent="0" algn="ctr">
              <a:spcBef>
                <a:spcPct val="20000"/>
              </a:spcBef>
              <a:buFontTx/>
              <a:buNone/>
              <a:defRPr sz="2400">
                <a:effectLst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4775542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3113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1336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2484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07631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773863" y="6613525"/>
            <a:ext cx="2370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b="0">
                <a:solidFill>
                  <a:schemeClr val="tx2"/>
                </a:solidFill>
              </a:rPr>
              <a:t>Page </a:t>
            </a:r>
            <a:fld id="{9B351B89-7C86-CF46-BFCD-31B57209A427}" type="slidenum">
              <a:rPr lang="en-US" sz="1000" b="0">
                <a:solidFill>
                  <a:schemeClr val="tx2"/>
                </a:solidFill>
              </a:rPr>
              <a:pPr algn="r" eaLnBrk="0" hangingPunct="0">
                <a:spcBef>
                  <a:spcPct val="50000"/>
                </a:spcBef>
              </a:pPr>
              <a:t>‹#›</a:t>
            </a:fld>
            <a:r>
              <a:rPr lang="en-US" sz="1000" b="0">
                <a:solidFill>
                  <a:schemeClr val="tx2"/>
                </a:solidFill>
              </a:rPr>
              <a:t>     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648200"/>
            <a:ext cx="6400800" cy="1752600"/>
          </a:xfrm>
        </p:spPr>
        <p:txBody>
          <a:bodyPr/>
          <a:lstStyle>
            <a:lvl1pPr marL="0" indent="0" algn="ctr">
              <a:spcBef>
                <a:spcPct val="20000"/>
              </a:spcBef>
              <a:buFontTx/>
              <a:buNone/>
              <a:defRPr sz="2400">
                <a:effectLst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74977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90172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001670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8043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9459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18449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760639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86454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77088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1847953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67941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1336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2484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6112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78619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2900812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0169447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3397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1739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228883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515846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16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V="1">
            <a:off x="304800" y="1219200"/>
            <a:ext cx="7416800" cy="0"/>
          </a:xfrm>
          <a:prstGeom prst="line">
            <a:avLst/>
          </a:prstGeom>
          <a:noFill/>
          <a:ln w="38100">
            <a:solidFill>
              <a:srgbClr val="FFCC66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rgbClr val="232323">
                <a:alpha val="74998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773863" y="6613525"/>
            <a:ext cx="23701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b="0">
                <a:solidFill>
                  <a:schemeClr val="tx2"/>
                </a:solidFill>
                <a:latin typeface="Trebuchet MS" charset="0"/>
              </a:rPr>
              <a:t>Page </a:t>
            </a:r>
            <a:fld id="{58DA05A4-C881-8445-BDD2-94E0818C389C}" type="slidenum">
              <a:rPr lang="en-US" sz="1000" b="0">
                <a:solidFill>
                  <a:schemeClr val="tx2"/>
                </a:solidFill>
                <a:latin typeface="Trebuchet MS" charset="0"/>
              </a:rPr>
              <a:pPr algn="r" eaLnBrk="0" hangingPunct="0">
                <a:spcBef>
                  <a:spcPct val="50000"/>
                </a:spcBef>
              </a:pPr>
              <a:t>‹#›</a:t>
            </a:fld>
            <a:r>
              <a:rPr lang="en-US" sz="1000" b="0">
                <a:solidFill>
                  <a:schemeClr val="tx2"/>
                </a:solidFill>
                <a:latin typeface="Trebuchet MS" charset="0"/>
              </a:rPr>
              <a:t>    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83513" y="131763"/>
            <a:ext cx="1189037" cy="900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7" name="TextBox 6"/>
          <p:cNvSpPr txBox="1"/>
          <p:nvPr userDrawn="1"/>
        </p:nvSpPr>
        <p:spPr>
          <a:xfrm>
            <a:off x="96838" y="6488113"/>
            <a:ext cx="11334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1800" b="0" smtClean="0">
                <a:solidFill>
                  <a:srgbClr val="FFCD7F"/>
                </a:solidFill>
                <a:latin typeface="Trebuchet MS" charset="0"/>
              </a:rPr>
              <a:t>ASTR 289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0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xmlns:p14="http://schemas.microsoft.com/office/powerpoint/2010/main"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ヒラギノ角ゴ Pro W3" charset="-128"/>
          <a:cs typeface="ヒラギノ角ゴ Pro W3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ヒラギノ角ゴ Pro W3" charset="-128"/>
          <a:cs typeface="ヒラギノ角ゴ Pro W3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</a:defRPr>
      </a:lvl9pPr>
    </p:titleStyle>
    <p:bodyStyle>
      <a:lvl1pPr marL="285750" indent="-285750" algn="l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SzPct val="100000"/>
        <a:buChar char="•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  <a:cs typeface="ヒラギノ角ゴ Pro W3" charset="-128"/>
        </a:defRPr>
      </a:lvl1pPr>
      <a:lvl2pPr marL="685800" indent="-228600" algn="l" rtl="0" eaLnBrk="0" fontAlgn="base" hangingPunct="0">
        <a:spcBef>
          <a:spcPct val="0"/>
        </a:spcBef>
        <a:spcAft>
          <a:spcPts val="1000"/>
        </a:spcAft>
        <a:buClr>
          <a:schemeClr val="tx2"/>
        </a:buClr>
        <a:buSzPct val="100000"/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  <a:cs typeface="ヒラギノ角ゴ Pro W3" charset="0"/>
        </a:defRPr>
      </a:lvl2pPr>
      <a:lvl3pPr marL="1143000" indent="-228600" algn="l" rtl="0" eaLnBrk="0" fontAlgn="base" hangingPunct="0">
        <a:spcBef>
          <a:spcPct val="0"/>
        </a:spcBef>
        <a:spcAft>
          <a:spcPts val="1000"/>
        </a:spcAft>
        <a:buClr>
          <a:schemeClr val="tx2"/>
        </a:buClr>
        <a:buSzPct val="100000"/>
        <a:buFont typeface="Times" charset="0"/>
        <a:buChar char="•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  <a:cs typeface="ヒラギノ角ゴ Pro W3" charset="0"/>
        </a:defRPr>
      </a:lvl3pPr>
      <a:lvl4pPr marL="1543050" indent="-171450" algn="l" rtl="0" eaLnBrk="0" fontAlgn="base" hangingPunct="0">
        <a:spcBef>
          <a:spcPct val="0"/>
        </a:spcBef>
        <a:spcAft>
          <a:spcPts val="1000"/>
        </a:spcAft>
        <a:buClr>
          <a:schemeClr val="tx2"/>
        </a:buClr>
        <a:buSzPct val="100000"/>
        <a:buChar char="-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  <a:cs typeface="ヒラギノ角ゴ Pro W3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charset="-128"/>
          <a:cs typeface="ヒラギノ角ゴ Pro W3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16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V="1">
            <a:off x="304800" y="1219200"/>
            <a:ext cx="7416800" cy="0"/>
          </a:xfrm>
          <a:prstGeom prst="line">
            <a:avLst/>
          </a:prstGeom>
          <a:noFill/>
          <a:ln w="38100">
            <a:solidFill>
              <a:srgbClr val="FFCC66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rgbClr val="232323">
                <a:alpha val="74998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773863" y="6613525"/>
            <a:ext cx="2370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b="0">
                <a:solidFill>
                  <a:schemeClr val="tx2"/>
                </a:solidFill>
              </a:rPr>
              <a:t>Page </a:t>
            </a:r>
            <a:fld id="{4878016D-7818-D44F-88FE-C33AE6AE6791}" type="slidenum">
              <a:rPr lang="en-US" sz="1000" b="0">
                <a:solidFill>
                  <a:schemeClr val="tx2"/>
                </a:solidFill>
              </a:rPr>
              <a:pPr algn="r" eaLnBrk="0" hangingPunct="0">
                <a:spcBef>
                  <a:spcPct val="50000"/>
                </a:spcBef>
              </a:pPr>
              <a:t>‹#›</a:t>
            </a:fld>
            <a:r>
              <a:rPr lang="en-US" sz="1000" b="0">
                <a:solidFill>
                  <a:schemeClr val="tx2"/>
                </a:solidFill>
              </a:rPr>
              <a:t>    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83513" y="131763"/>
            <a:ext cx="1189037" cy="900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xmlns:p14="http://schemas.microsoft.com/office/powerpoint/2010/main"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ヒラギノ角ゴ Pro W3" charset="0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</a:defRPr>
      </a:lvl9pPr>
    </p:titleStyle>
    <p:bodyStyle>
      <a:lvl1pPr marL="285750" indent="-285750" algn="l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SzPct val="100000"/>
        <a:buChar char="•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0"/>
          <a:cs typeface="ヒラギノ角ゴ Pro W3" charset="0"/>
        </a:defRPr>
      </a:lvl1pPr>
      <a:lvl2pPr marL="685800" indent="-228600" algn="l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SzPct val="100000"/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  <a:cs typeface="ヒラギノ角ゴ Pro W3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SzPct val="100000"/>
        <a:buFont typeface="Times" charset="0"/>
        <a:buChar char="•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  <a:cs typeface="ヒラギノ角ゴ Pro W3" charset="0"/>
        </a:defRPr>
      </a:lvl3pPr>
      <a:lvl4pPr marL="1543050" indent="-171450" algn="l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SzPct val="100000"/>
        <a:buChar char="-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  <a:cs typeface="ヒラギノ角ゴ Pro W3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charset="-128"/>
          <a:cs typeface="ヒラギノ角ゴ Pro W3" charset="0"/>
        </a:defRPr>
      </a:lvl5pPr>
      <a:lvl6pPr marL="2457450" indent="-171450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charset="-128"/>
        </a:defRPr>
      </a:lvl6pPr>
      <a:lvl7pPr marL="2914650" indent="-171450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charset="-128"/>
        </a:defRPr>
      </a:lvl7pPr>
      <a:lvl8pPr marL="3371850" indent="-171450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charset="-128"/>
        </a:defRPr>
      </a:lvl8pPr>
      <a:lvl9pPr marL="3829050" indent="-171450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colick.org/~max/289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21.xml"/><Relationship Id="rId5" Type="http://schemas.openxmlformats.org/officeDocument/2006/relationships/image" Target="../media/image9.png"/><Relationship Id="rId1" Type="http://schemas.microsoft.com/office/2007/relationships/media" Target="../media/media1.mpg"/><Relationship Id="rId2" Type="http://schemas.openxmlformats.org/officeDocument/2006/relationships/video" Target="../media/media1.m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29.xml"/><Relationship Id="rId5" Type="http://schemas.openxmlformats.org/officeDocument/2006/relationships/image" Target="../media/image12.png"/><Relationship Id="rId1" Type="http://schemas.microsoft.com/office/2007/relationships/media" Target="file://localhost/Users/max/Desktop/Dropbox/AY%20289/AY289%202016/Lectures%202016/Lecture%201%202016/speckle8ao.mpg" TargetMode="External"/><Relationship Id="rId2" Type="http://schemas.openxmlformats.org/officeDocument/2006/relationships/video" Target="file://localhost/Users/max/Desktop/Dropbox/AY%20289/AY289%202016/Lectures%202016/Lecture%201%202016/speckle8ao.mp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39.xml"/><Relationship Id="rId5" Type="http://schemas.openxmlformats.org/officeDocument/2006/relationships/image" Target="../media/image24.png"/><Relationship Id="rId1" Type="http://schemas.microsoft.com/office/2007/relationships/media" Target="../media/media2.mpg"/><Relationship Id="rId2" Type="http://schemas.openxmlformats.org/officeDocument/2006/relationships/video" Target="../media/media2.m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olick.org/~max/289" TargetMode="External"/><Relationship Id="rId4" Type="http://schemas.openxmlformats.org/officeDocument/2006/relationships/hyperlink" Target="https://ecommons.ucsc.edu/portal/site/628ebe37-9ae7-45ba-a32e-8cafd7729752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slugstore.ucsc.edu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3111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Times" charset="0"/>
              </a:rPr>
              <a:t>Adaptive Optics and its Applications</a:t>
            </a:r>
            <a:br>
              <a:rPr lang="en-US">
                <a:latin typeface="Trebuchet MS" charset="0"/>
                <a:ea typeface="ヒラギノ角ゴ Pro W3" charset="0"/>
                <a:cs typeface="Times" charset="0"/>
              </a:rPr>
            </a:br>
            <a:r>
              <a:rPr lang="en-US">
                <a:latin typeface="Trebuchet MS" charset="0"/>
                <a:ea typeface="ヒラギノ角ゴ Pro W3" charset="0"/>
                <a:cs typeface="Times" charset="0"/>
              </a:rPr>
              <a:t>Lecture 1</a:t>
            </a:r>
            <a:endParaRPr lang="en-US" b="0">
              <a:latin typeface="Palatino" charset="0"/>
              <a:ea typeface="ヒラギノ角ゴ Pro W3" charset="0"/>
              <a:cs typeface="Times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4450" y="4806950"/>
            <a:ext cx="64008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63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ヒラギノ角ゴ Pro W3" charset="0"/>
                <a:cs typeface="ヒラギノ角ゴ Pro W3" charset="0"/>
              </a:rPr>
              <a:t>Claire Max</a:t>
            </a:r>
          </a:p>
          <a:p>
            <a:pPr>
              <a:spcBef>
                <a:spcPct val="0"/>
              </a:spcBef>
              <a:spcAft>
                <a:spcPts val="263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ヒラギノ角ゴ Pro W3" charset="0"/>
                <a:cs typeface="ヒラギノ角ゴ Pro W3" charset="0"/>
              </a:rPr>
              <a:t>UC Santa Cruz</a:t>
            </a:r>
          </a:p>
          <a:p>
            <a:pPr>
              <a:spcBef>
                <a:spcPct val="0"/>
              </a:spcBef>
              <a:spcAft>
                <a:spcPts val="263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ヒラギノ角ゴ Pro W3" charset="0"/>
                <a:cs typeface="ヒラギノ角ゴ Pro W3" charset="0"/>
              </a:rPr>
              <a:t>January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ヒラギノ角ゴ Pro W3" charset="0"/>
                <a:cs typeface="ヒラギノ角ゴ Pro W3" charset="0"/>
              </a:rPr>
              <a:t>12, 2016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7171" name="Picture 4" descr="Neptu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2406650"/>
            <a:ext cx="1366837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Neptu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2393950"/>
            <a:ext cx="129063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673350" y="3751263"/>
            <a:ext cx="3806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2000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cs typeface="Trebuchet MS" charset="0"/>
              </a:rPr>
              <a:t>Neptune with and without AO</a:t>
            </a:r>
            <a:endParaRPr lang="en-US" i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  <a:cs typeface="Trebuchet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Course components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1371600"/>
            <a:ext cx="8534400" cy="4876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5000"/>
              </a:spcBef>
              <a:defRPr/>
            </a:pPr>
            <a:r>
              <a:rPr lang="en-US" dirty="0">
                <a:latin typeface="Trebuchet MS" charset="0"/>
                <a:ea typeface="ヒラギノ角ゴ Pro W3" charset="0"/>
                <a:cs typeface="ヒラギノ角ゴ Pro W3" charset="0"/>
              </a:rPr>
              <a:t>Lectures</a:t>
            </a:r>
          </a:p>
          <a:p>
            <a:pPr>
              <a:lnSpc>
                <a:spcPct val="90000"/>
              </a:lnSpc>
              <a:spcBef>
                <a:spcPct val="45000"/>
              </a:spcBef>
              <a:defRPr/>
            </a:pPr>
            <a:r>
              <a:rPr lang="en-US" dirty="0">
                <a:latin typeface="Trebuchet MS" charset="0"/>
                <a:ea typeface="ヒラギノ角ゴ Pro W3" charset="0"/>
                <a:cs typeface="ヒラギノ角ゴ Pro W3" charset="0"/>
              </a:rPr>
              <a:t>Reading assignments</a:t>
            </a:r>
          </a:p>
          <a:p>
            <a:pPr>
              <a:lnSpc>
                <a:spcPct val="90000"/>
              </a:lnSpc>
              <a:spcBef>
                <a:spcPct val="45000"/>
              </a:spcBef>
              <a:defRPr/>
            </a:pPr>
            <a:r>
              <a:rPr lang="en-US" dirty="0">
                <a:latin typeface="Trebuchet MS" charset="0"/>
                <a:ea typeface="ヒラギノ角ゴ Pro W3" charset="0"/>
                <a:cs typeface="ヒラギノ角ゴ Pro W3" charset="0"/>
              </a:rPr>
              <a:t>Homework problems</a:t>
            </a:r>
          </a:p>
          <a:p>
            <a:pPr>
              <a:lnSpc>
                <a:spcPct val="90000"/>
              </a:lnSpc>
              <a:spcBef>
                <a:spcPct val="45000"/>
              </a:spcBef>
              <a:defRPr/>
            </a:pPr>
            <a:r>
              <a:rPr lang="en-US" dirty="0">
                <a:latin typeface="Trebuchet MS" charset="0"/>
                <a:ea typeface="ヒラギノ角ゴ Pro W3" charset="0"/>
                <a:cs typeface="ヒラギノ角ゴ Pro W3" charset="0"/>
              </a:rPr>
              <a:t>Project</a:t>
            </a:r>
          </a:p>
          <a:p>
            <a:pPr>
              <a:lnSpc>
                <a:spcPct val="90000"/>
              </a:lnSpc>
              <a:spcBef>
                <a:spcPct val="45000"/>
              </a:spcBef>
              <a:defRPr/>
            </a:pPr>
            <a:r>
              <a:rPr lang="en-US" dirty="0">
                <a:latin typeface="Trebuchet MS" charset="0"/>
                <a:ea typeface="ヒラギノ角ゴ Pro W3" charset="0"/>
                <a:cs typeface="ヒラギノ角ゴ Pro W3" charset="0"/>
              </a:rPr>
              <a:t>Laboratory </a:t>
            </a:r>
            <a:r>
              <a:rPr lang="en-US" dirty="0" smtClean="0">
                <a:latin typeface="Trebuchet MS" charset="0"/>
                <a:ea typeface="ヒラギノ角ゴ Pro W3" charset="0"/>
                <a:cs typeface="ヒラギノ角ゴ Pro W3" charset="0"/>
              </a:rPr>
              <a:t>exercises</a:t>
            </a:r>
            <a:endParaRPr lang="en-US" dirty="0">
              <a:latin typeface="Trebuchet MS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  <a:spcBef>
                <a:spcPct val="45000"/>
              </a:spcBef>
              <a:defRPr/>
            </a:pPr>
            <a:r>
              <a:rPr lang="en-US" dirty="0">
                <a:latin typeface="Trebuchet MS" charset="0"/>
                <a:ea typeface="ヒラギノ角ゴ Pro W3" charset="0"/>
                <a:cs typeface="ヒラギノ角ゴ Pro W3" charset="0"/>
              </a:rPr>
              <a:t>Final </a:t>
            </a:r>
            <a:r>
              <a:rPr lang="en-US" dirty="0" smtClean="0">
                <a:latin typeface="Trebuchet MS" charset="0"/>
                <a:ea typeface="ヒラギノ角ゴ Pro W3" charset="0"/>
                <a:cs typeface="ヒラギノ角ゴ Pro W3" charset="0"/>
              </a:rPr>
              <a:t>exam</a:t>
            </a:r>
          </a:p>
          <a:p>
            <a:pPr>
              <a:lnSpc>
                <a:spcPct val="90000"/>
              </a:lnSpc>
              <a:spcBef>
                <a:spcPct val="45000"/>
              </a:spcBef>
              <a:defRPr/>
            </a:pPr>
            <a:r>
              <a:rPr lang="en-US" dirty="0" smtClean="0">
                <a:latin typeface="Trebuchet MS" charset="0"/>
                <a:ea typeface="ヒラギノ角ゴ Pro W3" charset="0"/>
                <a:cs typeface="ヒラギノ角ゴ Pro W3" charset="0"/>
              </a:rPr>
              <a:t>(Possible field trip to Lick Observatory?)</a:t>
            </a:r>
            <a:endParaRPr lang="en-US" dirty="0"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162800" cy="1295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rebuchet MS" charset="0"/>
                <a:ea typeface="ヒラギノ角ゴ Pro W3" charset="0"/>
                <a:cs typeface="ヒラギノ角ゴ Pro W3" charset="0"/>
              </a:rPr>
              <a:t>How People Learn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422400"/>
            <a:ext cx="8534400" cy="51435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2350"/>
              </a:spcAft>
              <a:defRPr/>
            </a:pPr>
            <a:r>
              <a:rPr lang="en-US" sz="2400" dirty="0" smtClean="0">
                <a:latin typeface="Trebuchet MS" charset="0"/>
                <a:ea typeface="ヒラギノ角ゴ Pro W3" charset="0"/>
                <a:cs typeface="ヒラギノ角ゴ Pro W3" charset="0"/>
              </a:rPr>
              <a:t>Research shows </a:t>
            </a: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that the traditional passive lecture is far from the most effective teaching tool. </a:t>
            </a:r>
          </a:p>
          <a:p>
            <a:pPr>
              <a:spcBef>
                <a:spcPts val="1200"/>
              </a:spcBef>
              <a:spcAft>
                <a:spcPts val="2350"/>
              </a:spcAft>
              <a:defRPr/>
            </a:pPr>
            <a:r>
              <a:rPr lang="en-US" sz="2400" dirty="0">
                <a:solidFill>
                  <a:schemeClr val="tx2"/>
                </a:solidFill>
                <a:latin typeface="Trebuchet MS" charset="0"/>
                <a:ea typeface="ヒラギノ角ゴ Pro W3" charset="0"/>
                <a:cs typeface="ヒラギノ角ゴ Pro W3" charset="0"/>
              </a:rPr>
              <a:t>It is not possible for an instructor to pour knowledge into the minds of students.</a:t>
            </a: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 </a:t>
            </a:r>
          </a:p>
          <a:p>
            <a:pPr>
              <a:spcBef>
                <a:spcPts val="1200"/>
              </a:spcBef>
              <a:spcAft>
                <a:spcPts val="2350"/>
              </a:spcAft>
              <a:defRPr/>
            </a:pP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It is the </a:t>
            </a:r>
            <a:r>
              <a:rPr lang="en-US" sz="2400" i="1" dirty="0">
                <a:latin typeface="Trebuchet MS" charset="0"/>
                <a:ea typeface="ヒラギノ角ゴ Pro W3" charset="0"/>
                <a:cs typeface="ヒラギノ角ゴ Pro W3" charset="0"/>
              </a:rPr>
              <a:t>students </a:t>
            </a: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who must actively </a:t>
            </a:r>
            <a:r>
              <a:rPr lang="en-US" sz="2400" i="1" dirty="0">
                <a:latin typeface="Trebuchet MS" charset="0"/>
                <a:ea typeface="ヒラギノ角ゴ Pro W3" charset="0"/>
                <a:cs typeface="ヒラギノ角ゴ Pro W3" charset="0"/>
              </a:rPr>
              <a:t>engage </a:t>
            </a: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in the subject matter in a manner that is meaningful to </a:t>
            </a:r>
            <a:r>
              <a:rPr lang="en-US" sz="2400" i="1" dirty="0">
                <a:latin typeface="Trebuchet MS" charset="0"/>
                <a:ea typeface="ヒラギノ角ゴ Pro W3" charset="0"/>
                <a:cs typeface="ヒラギノ角ゴ Pro W3" charset="0"/>
              </a:rPr>
              <a:t>them</a:t>
            </a: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. </a:t>
            </a:r>
          </a:p>
          <a:p>
            <a:pPr>
              <a:spcBef>
                <a:spcPts val="1200"/>
              </a:spcBef>
              <a:spcAft>
                <a:spcPts val="2350"/>
              </a:spcAft>
              <a:defRPr/>
            </a:pP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Hence this course will use several departures from the traditional lecture format, to encourage </a:t>
            </a:r>
            <a:r>
              <a:rPr lang="en-US" sz="2400" i="1" dirty="0">
                <a:latin typeface="Trebuchet MS" charset="0"/>
                <a:ea typeface="ヒラギノ角ゴ Pro W3" charset="0"/>
                <a:cs typeface="ヒラギノ角ゴ Pro W3" charset="0"/>
              </a:rPr>
              <a:t>active learning </a:t>
            </a: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and understanding of </a:t>
            </a:r>
            <a:r>
              <a:rPr lang="en-US" sz="2400" i="1" dirty="0" smtClean="0">
                <a:latin typeface="Trebuchet MS" charset="0"/>
                <a:ea typeface="ヒラギノ角ゴ Pro W3" charset="0"/>
                <a:cs typeface="ヒラギノ角ゴ Pro W3" charset="0"/>
              </a:rPr>
              <a:t>concepts</a:t>
            </a:r>
            <a:r>
              <a:rPr lang="en-US" sz="2400" dirty="0" smtClean="0">
                <a:latin typeface="Trebuchet MS" charset="0"/>
                <a:ea typeface="ヒラギノ角ゴ Pro W3" charset="0"/>
                <a:cs typeface="ヒラギノ角ゴ Pro W3" charset="0"/>
              </a:rPr>
              <a:t>.  </a:t>
            </a:r>
            <a:endParaRPr lang="en-US" sz="2400" b="0" dirty="0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will post lectures prior to each class;  you can download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http://www.ucolick.org/~max/289/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 strongly suggest that those of you who are attending via video download the lectures prior to class, and project them locally</a:t>
            </a:r>
          </a:p>
          <a:p>
            <a:endParaRPr lang="en-US" dirty="0"/>
          </a:p>
          <a:p>
            <a:r>
              <a:rPr lang="en-US" dirty="0" smtClean="0"/>
              <a:t>That way I can use the video to focus on myself and the classroom, rather than trying to send the slides out (too fuzzy, too slow)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5431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152400"/>
            <a:ext cx="7162800" cy="12954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Concept Questions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98600"/>
            <a:ext cx="8534400" cy="4876800"/>
          </a:xfrm>
        </p:spPr>
        <p:txBody>
          <a:bodyPr/>
          <a:lstStyle/>
          <a:p>
            <a:pPr>
              <a:spcAft>
                <a:spcPts val="1013"/>
              </a:spcAft>
              <a:defRPr/>
            </a:pPr>
            <a:r>
              <a:rPr lang="en-US" sz="2400" i="1" u="sng" dirty="0">
                <a:latin typeface="Trebuchet MS" charset="0"/>
                <a:ea typeface="ヒラギノ角ゴ Pro W3" charset="0"/>
                <a:cs typeface="ヒラギノ角ゴ Pro W3" charset="0"/>
              </a:rPr>
              <a:t>Lectures</a:t>
            </a: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 will discuss the </a:t>
            </a:r>
            <a:r>
              <a:rPr lang="en-US" sz="2400" i="1" dirty="0">
                <a:latin typeface="Trebuchet MS" charset="0"/>
                <a:ea typeface="ヒラギノ角ゴ Pro W3" charset="0"/>
                <a:cs typeface="ヒラギノ角ゴ Pro W3" charset="0"/>
              </a:rPr>
              <a:t>underlying concepts and key points</a:t>
            </a: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, elaborate on reading, and address difficulties.  </a:t>
            </a:r>
          </a:p>
          <a:p>
            <a:pPr lvl="1">
              <a:spcAft>
                <a:spcPts val="2813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Trebuchet MS" charset="0"/>
                <a:ea typeface="ヒラギノ角ゴ Pro W3" charset="0"/>
              </a:rPr>
              <a:t>I will assume you have already done a first pass through the reading</a:t>
            </a:r>
          </a:p>
          <a:p>
            <a:pPr>
              <a:spcAft>
                <a:spcPts val="2813"/>
              </a:spcAft>
              <a:defRPr/>
            </a:pP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As feedback to me, lectures will include </a:t>
            </a:r>
            <a:r>
              <a:rPr lang="en-US" sz="2400" i="1" u="sng" dirty="0">
                <a:latin typeface="Trebuchet MS" charset="0"/>
                <a:ea typeface="ヒラギノ角ゴ Pro W3" charset="0"/>
                <a:cs typeface="ヒラギノ角ゴ Pro W3" charset="0"/>
              </a:rPr>
              <a:t>Concept Questions</a:t>
            </a:r>
            <a:endParaRPr lang="en-US" sz="2400" dirty="0">
              <a:latin typeface="Trebuchet MS" charset="0"/>
              <a:ea typeface="ヒラギノ角ゴ Pro W3" charset="0"/>
              <a:cs typeface="ヒラギノ角ゴ Pro W3" charset="0"/>
            </a:endParaRPr>
          </a:p>
          <a:p>
            <a:pPr>
              <a:spcAft>
                <a:spcPts val="2813"/>
              </a:spcAft>
              <a:defRPr/>
            </a:pP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You will be asked to first formulate your own answer, then to discuss your answer with each other, and finally to report each group</a:t>
            </a:r>
            <a:r>
              <a:rPr lang="ja-JP" alt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s answers to the class as a whole. </a:t>
            </a:r>
            <a:endParaRPr lang="en-US" sz="2400" b="0" dirty="0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Reading Assignments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4013"/>
              </a:spcAft>
              <a:defRPr/>
            </a:pP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I will expect you to do the reading BEFORE class</a:t>
            </a:r>
          </a:p>
          <a:p>
            <a:pPr>
              <a:spcAft>
                <a:spcPts val="4013"/>
              </a:spcAft>
              <a:defRPr/>
            </a:pP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Then if you want, go back and read more deeply after the lecture, to resolve areas which seem confusing</a:t>
            </a:r>
          </a:p>
          <a:p>
            <a:pPr>
              <a:spcAft>
                <a:spcPts val="4013"/>
              </a:spcAft>
              <a:defRPr/>
            </a:pP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From time to time I will give </a:t>
            </a:r>
            <a:r>
              <a:rPr lang="en-US" sz="2400" dirty="0" smtClean="0">
                <a:latin typeface="Trebuchet MS" charset="0"/>
                <a:ea typeface="ヒラギノ角ゴ Pro W3" charset="0"/>
                <a:cs typeface="ヒラギノ角ゴ Pro W3" charset="0"/>
              </a:rPr>
              <a:t>quick </a:t>
            </a:r>
            <a:r>
              <a:rPr lang="ja-JP" altLang="en-US" sz="2400" dirty="0" smtClean="0">
                <a:latin typeface="Trebuchet MS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Reading Quizzes</a:t>
            </a:r>
            <a:r>
              <a:rPr lang="ja-JP" alt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 at the start of a class, where I ask </a:t>
            </a:r>
            <a:r>
              <a:rPr lang="en-US" sz="2400" dirty="0" smtClean="0">
                <a:latin typeface="Trebuchet MS" charset="0"/>
                <a:ea typeface="ヒラギノ角ゴ Pro W3" charset="0"/>
                <a:cs typeface="ヒラギノ角ゴ Pro W3" charset="0"/>
              </a:rPr>
              <a:t> few questions </a:t>
            </a: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that you</a:t>
            </a:r>
            <a:r>
              <a:rPr lang="ja-JP" alt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400" dirty="0" err="1">
                <a:latin typeface="Trebuchet MS" charset="0"/>
                <a:ea typeface="ヒラギノ角ゴ Pro W3" charset="0"/>
                <a:cs typeface="ヒラギノ角ゴ Pro W3" charset="0"/>
              </a:rPr>
              <a:t>ll</a:t>
            </a: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 be able to answer easily if you</a:t>
            </a:r>
            <a:r>
              <a:rPr lang="ja-JP" alt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400" dirty="0" err="1">
                <a:latin typeface="Trebuchet MS" charset="0"/>
                <a:ea typeface="ヒラギノ角ゴ Pro W3" charset="0"/>
                <a:cs typeface="ヒラギノ角ゴ Pro W3" charset="0"/>
              </a:rPr>
              <a:t>ve</a:t>
            </a: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 spent even 30 minutes looking at the reading assignment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ju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86" b="14027"/>
          <a:stretch>
            <a:fillRect/>
          </a:stretch>
        </p:blipFill>
        <p:spPr bwMode="auto">
          <a:xfrm>
            <a:off x="3060700" y="5035550"/>
            <a:ext cx="3060700" cy="16129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368300" y="3429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latin typeface="Trebuchet MS" charset="0"/>
                <a:cs typeface="Trebuchet MS" charset="0"/>
              </a:rPr>
              <a:t>Inquiry Labs:  Designed by grad students in our Professional Development Program</a:t>
            </a:r>
            <a:endParaRPr lang="en-US" sz="2800">
              <a:latin typeface="Trebuchet MS" charset="0"/>
              <a:cs typeface="Trebuchet MS" charset="0"/>
            </a:endParaRPr>
          </a:p>
        </p:txBody>
      </p:sp>
      <p:sp>
        <p:nvSpPr>
          <p:cNvPr id="5427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81000" y="1416050"/>
            <a:ext cx="38100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>
                <a:solidFill>
                  <a:srgbClr val="FFCD7F"/>
                </a:solidFill>
                <a:latin typeface="Trebuchet MS" charset="0"/>
                <a:cs typeface="Trebuchet MS" charset="0"/>
              </a:rPr>
              <a:t>AO Demonstrator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>
                <a:latin typeface="Trebuchet MS" charset="0"/>
                <a:cs typeface="Trebuchet MS" charset="0"/>
              </a:rPr>
              <a:t>Learning goals: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>
                <a:latin typeface="Trebuchet MS" charset="0"/>
                <a:ea typeface="ＭＳ Ｐゴシック" charset="0"/>
                <a:cs typeface="Trebuchet MS" charset="0"/>
              </a:rPr>
              <a:t>3 main components of AO system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>
                <a:latin typeface="Trebuchet MS" charset="0"/>
                <a:ea typeface="ＭＳ Ｐゴシック" charset="0"/>
                <a:cs typeface="Trebuchet MS" charset="0"/>
              </a:rPr>
              <a:t>Ray-trace diagram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>
                <a:latin typeface="Trebuchet MS" charset="0"/>
                <a:ea typeface="ＭＳ Ｐゴシック" charset="0"/>
                <a:cs typeface="Trebuchet MS" charset="0"/>
              </a:rPr>
              <a:t>Optical conjugation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>
                <a:latin typeface="Trebuchet MS" charset="0"/>
                <a:ea typeface="ＭＳ Ｐゴシック" charset="0"/>
                <a:cs typeface="Trebuchet MS" charset="0"/>
              </a:rPr>
              <a:t>Focus and magnification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>
                <a:latin typeface="Trebuchet MS" charset="0"/>
                <a:ea typeface="ＭＳ Ｐゴシック" charset="0"/>
                <a:cs typeface="Trebuchet MS" charset="0"/>
              </a:rPr>
              <a:t>Alignment techniques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>
                <a:latin typeface="Trebuchet MS" charset="0"/>
                <a:ea typeface="ＭＳ Ｐゴシック" charset="0"/>
                <a:cs typeface="Trebuchet MS" charset="0"/>
              </a:rPr>
              <a:t>Performance of AO system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400550" y="1409700"/>
            <a:ext cx="4419600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>
                <a:solidFill>
                  <a:schemeClr val="tx2"/>
                </a:solidFill>
                <a:latin typeface="Trebuchet MS" charset="0"/>
                <a:cs typeface="Trebuchet MS" charset="0"/>
              </a:rPr>
              <a:t>Fourier </a:t>
            </a:r>
            <a:r>
              <a:rPr lang="en-US" sz="1800" dirty="0" smtClean="0">
                <a:solidFill>
                  <a:schemeClr val="tx2"/>
                </a:solidFill>
                <a:latin typeface="Trebuchet MS" charset="0"/>
                <a:cs typeface="Trebuchet MS" charset="0"/>
              </a:rPr>
              <a:t>Optics (maybe)</a:t>
            </a:r>
            <a:endParaRPr lang="en-US" sz="1800" dirty="0">
              <a:solidFill>
                <a:schemeClr val="tx2"/>
              </a:solidFill>
              <a:latin typeface="Trebuchet MS" charset="0"/>
              <a:cs typeface="Trebuchet MS" charset="0"/>
            </a:endParaRPr>
          </a:p>
          <a:p>
            <a:pPr eaLnBrk="1" hangingPunct="1">
              <a:defRPr/>
            </a:pPr>
            <a:r>
              <a:rPr lang="en-US" sz="1600" dirty="0">
                <a:latin typeface="Trebuchet MS" charset="0"/>
                <a:cs typeface="Trebuchet MS" charset="0"/>
              </a:rPr>
              <a:t>Learning goals:</a:t>
            </a:r>
          </a:p>
          <a:p>
            <a:pPr lvl="1" eaLnBrk="1" hangingPunct="1">
              <a:defRPr/>
            </a:pPr>
            <a:r>
              <a:rPr lang="en-US" sz="1400" dirty="0">
                <a:latin typeface="Trebuchet MS" charset="0"/>
                <a:ea typeface="ＭＳ Ｐゴシック" charset="0"/>
                <a:cs typeface="Trebuchet MS" charset="0"/>
              </a:rPr>
              <a:t>Pupil plane and focal plane</a:t>
            </a:r>
          </a:p>
          <a:p>
            <a:pPr lvl="1" eaLnBrk="1" hangingPunct="1">
              <a:defRPr/>
            </a:pPr>
            <a:r>
              <a:rPr lang="en-US" sz="1400" dirty="0">
                <a:latin typeface="Trebuchet MS" charset="0"/>
                <a:ea typeface="ＭＳ Ｐゴシック" charset="0"/>
                <a:cs typeface="Trebuchet MS" charset="0"/>
              </a:rPr>
              <a:t>Relationship between aperture and PSF</a:t>
            </a:r>
          </a:p>
          <a:p>
            <a:pPr lvl="1" eaLnBrk="1" hangingPunct="1">
              <a:defRPr/>
            </a:pPr>
            <a:r>
              <a:rPr lang="en-US" sz="1400" dirty="0">
                <a:latin typeface="Trebuchet MS" charset="0"/>
                <a:ea typeface="ＭＳ Ｐゴシック" charset="0"/>
                <a:cs typeface="Trebuchet MS" charset="0"/>
              </a:rPr>
              <a:t>Phase errors and effects, including speckles</a:t>
            </a:r>
          </a:p>
          <a:p>
            <a:pPr lvl="1" eaLnBrk="1" hangingPunct="1">
              <a:defRPr/>
            </a:pPr>
            <a:r>
              <a:rPr lang="en-US" sz="1400" dirty="0">
                <a:latin typeface="Trebuchet MS" charset="0"/>
                <a:ea typeface="ＭＳ Ｐゴシック" charset="0"/>
                <a:cs typeface="Trebuchet MS" charset="0"/>
              </a:rPr>
              <a:t>Wavefront error and Shack-Hartmann spots</a:t>
            </a:r>
          </a:p>
        </p:txBody>
      </p:sp>
      <p:pic>
        <p:nvPicPr>
          <p:cNvPr id="34821" name="Picture 6" descr="ju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4851400"/>
            <a:ext cx="2887662" cy="19113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7" descr="ju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711700"/>
            <a:ext cx="2857500" cy="20907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Rectangle 8"/>
          <p:cNvSpPr>
            <a:spLocks noChangeArrowheads="1"/>
          </p:cNvSpPr>
          <p:nvPr/>
        </p:nvSpPr>
        <p:spPr bwMode="auto">
          <a:xfrm>
            <a:off x="1327150" y="3949700"/>
            <a:ext cx="6572250" cy="523220"/>
          </a:xfrm>
          <a:prstGeom prst="rect">
            <a:avLst/>
          </a:prstGeom>
          <a:solidFill>
            <a:srgbClr val="FFC468"/>
          </a:solidFill>
          <a:ln w="19050">
            <a:solidFill>
              <a:srgbClr val="00009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3399"/>
                </a:solidFill>
                <a:latin typeface="Trebuchet MS" charset="0"/>
                <a:cs typeface="Trebuchet MS" charset="0"/>
              </a:rPr>
              <a:t>Would be </a:t>
            </a:r>
            <a:r>
              <a:rPr lang="en-US" sz="1400" dirty="0" smtClean="0">
                <a:solidFill>
                  <a:srgbClr val="003399"/>
                </a:solidFill>
                <a:latin typeface="Trebuchet MS" charset="0"/>
                <a:cs typeface="Trebuchet MS" charset="0"/>
              </a:rPr>
              <a:t>great if </a:t>
            </a:r>
            <a:r>
              <a:rPr lang="en-US" sz="1400" dirty="0">
                <a:solidFill>
                  <a:srgbClr val="003399"/>
                </a:solidFill>
                <a:latin typeface="Trebuchet MS" charset="0"/>
                <a:cs typeface="Trebuchet MS" charset="0"/>
              </a:rPr>
              <a:t>out-of-town students could travel to UCSC for </a:t>
            </a:r>
            <a:r>
              <a:rPr lang="en-US" sz="1400" dirty="0" smtClean="0">
                <a:solidFill>
                  <a:srgbClr val="003399"/>
                </a:solidFill>
                <a:latin typeface="Trebuchet MS" charset="0"/>
                <a:cs typeface="Trebuchet MS" charset="0"/>
              </a:rPr>
              <a:t>these, </a:t>
            </a:r>
            <a:br>
              <a:rPr lang="en-US" sz="1400" dirty="0" smtClean="0">
                <a:solidFill>
                  <a:srgbClr val="003399"/>
                </a:solidFill>
                <a:latin typeface="Trebuchet MS" charset="0"/>
                <a:cs typeface="Trebuchet MS" charset="0"/>
              </a:rPr>
            </a:br>
            <a:r>
              <a:rPr lang="en-US" sz="1400" dirty="0" smtClean="0">
                <a:solidFill>
                  <a:srgbClr val="003399"/>
                </a:solidFill>
                <a:latin typeface="Trebuchet MS" charset="0"/>
                <a:cs typeface="Trebuchet MS" charset="0"/>
              </a:rPr>
              <a:t>if possible</a:t>
            </a:r>
            <a:endParaRPr lang="en-US" sz="1400" dirty="0">
              <a:solidFill>
                <a:srgbClr val="003399"/>
              </a:solidFill>
              <a:latin typeface="Trebuchet MS" charset="0"/>
              <a:cs typeface="Trebuchet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5250"/>
            <a:ext cx="70040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latin typeface="Trebuchet MS" charset="0"/>
              </a:rPr>
              <a:t>Project: Design an AO system to meet your chosen  scientific goals</a:t>
            </a:r>
            <a:endParaRPr lang="en-US" sz="2000">
              <a:latin typeface="Trebuchet MS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222250" y="1473200"/>
            <a:ext cx="8483600" cy="4845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>
                <a:solidFill>
                  <a:srgbClr val="FFCD7F"/>
                </a:solidFill>
                <a:latin typeface="Trebuchet MS" charset="0"/>
              </a:rPr>
              <a:t>Learning goals: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>
                <a:latin typeface="Trebuchet MS" charset="0"/>
                <a:ea typeface="ヒラギノ角ゴ Pro W3" charset="0"/>
              </a:rPr>
              <a:t>Systems thinking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>
                <a:latin typeface="Trebuchet MS" charset="0"/>
                <a:ea typeface="ヒラギノ角ゴ Pro W3" charset="0"/>
              </a:rPr>
              <a:t>Requirements-driven design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>
                <a:latin typeface="Trebuchet MS" charset="0"/>
                <a:ea typeface="ヒラギノ角ゴ Pro W3" charset="0"/>
              </a:rPr>
              <a:t>Optimization and tradeoffs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>
                <a:latin typeface="Trebuchet MS" charset="0"/>
                <a:ea typeface="ヒラギノ角ゴ Pro W3" charset="0"/>
              </a:rPr>
              <a:t>Wavefront error terms and error budget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>
              <a:latin typeface="Trebuchet MS" charset="0"/>
              <a:ea typeface="ヒラギノ角ゴ Pro W3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>
                <a:solidFill>
                  <a:srgbClr val="FFCD7F"/>
                </a:solidFill>
                <a:latin typeface="Trebuchet MS" charset="0"/>
              </a:rPr>
              <a:t>Activity outline: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>
                <a:latin typeface="Trebuchet MS" charset="0"/>
                <a:ea typeface="ヒラギノ角ゴ Pro W3" charset="0"/>
              </a:rPr>
              <a:t>Choose a science goal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>
                <a:latin typeface="Trebuchet MS" charset="0"/>
                <a:ea typeface="ヒラギノ角ゴ Pro W3" charset="0"/>
              </a:rPr>
              <a:t>Sketch out the design of an AO system that best meets your science goal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>
                <a:latin typeface="Trebuchet MS" charset="0"/>
                <a:ea typeface="ヒラギノ角ゴ Pro W3" charset="0"/>
              </a:rPr>
              <a:t>Justify design decisions with an error budget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>
                <a:latin typeface="Trebuchet MS" charset="0"/>
                <a:ea typeface="ヒラギノ角ゴ Pro W3" charset="0"/>
              </a:rPr>
              <a:t>Present your design</a:t>
            </a:r>
          </a:p>
        </p:txBody>
      </p:sp>
      <p:sp>
        <p:nvSpPr>
          <p:cNvPr id="36867" name="Footer Placeholder 6"/>
          <p:cNvSpPr>
            <a:spLocks noGrp="1"/>
          </p:cNvSpPr>
          <p:nvPr>
            <p:ph type="ftr" sz="quarter" idx="4294967295"/>
          </p:nvPr>
        </p:nvSpPr>
        <p:spPr bwMode="auto">
          <a:xfrm>
            <a:off x="-565150" y="64008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800" b="0">
                <a:solidFill>
                  <a:srgbClr val="FFCD7F"/>
                </a:solidFill>
                <a:latin typeface="Trebuchet MS" charset="0"/>
              </a:rPr>
              <a:t>ASTR 289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A </a:t>
            </a:r>
            <a:r>
              <a:rPr lang="ja-JP" altLang="en-US">
                <a:latin typeface="Trebuchet MS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textbook in the process of being written</a:t>
            </a:r>
            <a:r>
              <a:rPr lang="ja-JP" altLang="en-US">
                <a:latin typeface="Trebuchet MS" charset="0"/>
                <a:ea typeface="ヒラギノ角ゴ Pro W3" charset="0"/>
                <a:cs typeface="ヒラギノ角ゴ Pro W3" charset="0"/>
              </a:rPr>
              <a:t>”</a:t>
            </a:r>
            <a:endParaRPr lang="en-US"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498600"/>
            <a:ext cx="8534400" cy="4876800"/>
          </a:xfrm>
        </p:spPr>
        <p:txBody>
          <a:bodyPr/>
          <a:lstStyle/>
          <a:p>
            <a:pPr>
              <a:spcAft>
                <a:spcPts val="3000"/>
              </a:spcAft>
              <a:defRPr/>
            </a:pP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I</a:t>
            </a:r>
            <a:r>
              <a:rPr lang="ja-JP" alt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400" dirty="0" err="1">
                <a:latin typeface="Trebuchet MS" charset="0"/>
                <a:ea typeface="ヒラギノ角ゴ Pro W3" charset="0"/>
                <a:cs typeface="ヒラギノ角ゴ Pro W3" charset="0"/>
              </a:rPr>
              <a:t>ve</a:t>
            </a: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 been asked to write an AO textbook by Princeton University Press</a:t>
            </a:r>
          </a:p>
          <a:p>
            <a:pPr>
              <a:spcAft>
                <a:spcPts val="3000"/>
              </a:spcAft>
              <a:defRPr/>
            </a:pPr>
            <a:r>
              <a:rPr lang="en-US" sz="2400" dirty="0" smtClean="0">
                <a:latin typeface="Trebuchet MS" charset="0"/>
                <a:ea typeface="ヒラギノ角ゴ Pro W3" charset="0"/>
                <a:cs typeface="ヒラギノ角ゴ Pro W3" charset="0"/>
              </a:rPr>
              <a:t>I</a:t>
            </a:r>
            <a:r>
              <a:rPr lang="ja-JP" altLang="en-US" sz="2400" dirty="0" smtClean="0">
                <a:latin typeface="Trebuchet MS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400" dirty="0" err="1" smtClean="0">
                <a:latin typeface="Trebuchet MS" charset="0"/>
                <a:ea typeface="ヒラギノ角ゴ Pro W3" charset="0"/>
                <a:cs typeface="ヒラギノ角ゴ Pro W3" charset="0"/>
              </a:rPr>
              <a:t>ll</a:t>
            </a:r>
            <a:r>
              <a:rPr lang="en-US" sz="2400" dirty="0" smtClean="0">
                <a:latin typeface="Trebuchet MS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be asking for your help with homework problems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Trebuchet MS" charset="0"/>
                <a:ea typeface="ヒラギノ角ゴ Pro W3" charset="0"/>
              </a:rPr>
              <a:t>For problems that I assign to you, tell me what works, what </a:t>
            </a:r>
            <a:r>
              <a:rPr lang="en-US" sz="2000" dirty="0" err="1">
                <a:latin typeface="Trebuchet MS" charset="0"/>
                <a:ea typeface="ヒラギノ角ゴ Pro W3" charset="0"/>
              </a:rPr>
              <a:t>doesn</a:t>
            </a:r>
            <a:r>
              <a:rPr lang="ja-JP" altLang="en-US" sz="2000" dirty="0">
                <a:latin typeface="Trebuchet MS" charset="0"/>
                <a:ea typeface="ヒラギノ角ゴ Pro W3" charset="0"/>
              </a:rPr>
              <a:t>’</a:t>
            </a:r>
            <a:r>
              <a:rPr lang="en-US" sz="2000" dirty="0">
                <a:latin typeface="Trebuchet MS" charset="0"/>
                <a:ea typeface="ヒラギノ角ゴ Pro W3" charset="0"/>
              </a:rPr>
              <a:t>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Trebuchet MS" charset="0"/>
                <a:ea typeface="ヒラギノ角ゴ Pro W3" charset="0"/>
              </a:rPr>
              <a:t>From time to time, I</a:t>
            </a:r>
            <a:r>
              <a:rPr lang="ja-JP" altLang="en-US" sz="2000" dirty="0">
                <a:latin typeface="Trebuchet MS" charset="0"/>
                <a:ea typeface="ヒラギノ角ゴ Pro W3" charset="0"/>
              </a:rPr>
              <a:t>’</a:t>
            </a:r>
            <a:r>
              <a:rPr lang="en-US" sz="2000" dirty="0" err="1">
                <a:latin typeface="Trebuchet MS" charset="0"/>
                <a:ea typeface="ヒラギノ角ゴ Pro W3" charset="0"/>
              </a:rPr>
              <a:t>ll</a:t>
            </a:r>
            <a:r>
              <a:rPr lang="en-US" sz="2000" dirty="0">
                <a:latin typeface="Trebuchet MS" charset="0"/>
                <a:ea typeface="ヒラギノ角ゴ Pro W3" charset="0"/>
              </a:rPr>
              <a:t> ask YOU to develop a homework problem, and then answer it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Trebuchet MS" charset="0"/>
                <a:ea typeface="ヒラギノ角ゴ Pro W3" charset="0"/>
              </a:rPr>
              <a:t>Sometimes I</a:t>
            </a:r>
            <a:r>
              <a:rPr lang="ja-JP" altLang="en-US" sz="2000" dirty="0">
                <a:latin typeface="Trebuchet MS" charset="0"/>
                <a:ea typeface="ヒラギノ角ゴ Pro W3" charset="0"/>
              </a:rPr>
              <a:t>’</a:t>
            </a:r>
            <a:r>
              <a:rPr lang="en-US" sz="2000" dirty="0" err="1">
                <a:latin typeface="Trebuchet MS" charset="0"/>
                <a:ea typeface="ヒラギノ角ゴ Pro W3" charset="0"/>
              </a:rPr>
              <a:t>ll</a:t>
            </a:r>
            <a:r>
              <a:rPr lang="en-US" sz="2000" dirty="0">
                <a:latin typeface="Trebuchet MS" charset="0"/>
                <a:ea typeface="ヒラギノ角ゴ Pro W3" charset="0"/>
              </a:rPr>
              <a:t> ask you to trade problems, so each person does a problem that someone else came up with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0"/>
            <a:ext cx="7162800" cy="1295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rebuchet MS" charset="0"/>
                <a:ea typeface="ヒラギノ角ゴ Pro W3" charset="0"/>
                <a:cs typeface="ヒラギノ角ゴ Pro W3" charset="0"/>
              </a:rPr>
              <a:t>Homework for </a:t>
            </a:r>
            <a:r>
              <a:rPr lang="en-US" dirty="0" smtClean="0">
                <a:latin typeface="Trebuchet MS" charset="0"/>
                <a:ea typeface="ヒラギノ角ゴ Pro W3" charset="0"/>
                <a:cs typeface="ヒラギノ角ゴ Pro W3" charset="0"/>
              </a:rPr>
              <a:t>Thursday Jan </a:t>
            </a:r>
            <a:r>
              <a:rPr lang="en-US" dirty="0" smtClean="0">
                <a:latin typeface="Trebuchet MS" charset="0"/>
                <a:ea typeface="ヒラギノ角ゴ Pro W3" charset="0"/>
                <a:cs typeface="ヒラギノ角ゴ Pro W3" charset="0"/>
              </a:rPr>
              <a:t>14th </a:t>
            </a:r>
            <a:r>
              <a:rPr lang="en-US" sz="2800" dirty="0">
                <a:latin typeface="Trebuchet MS" charset="0"/>
                <a:ea typeface="ヒラギノ角ゴ Pro W3" charset="0"/>
                <a:cs typeface="ヒラギノ角ゴ Pro W3" charset="0"/>
              </a:rPr>
              <a:t>(see website for details)</a:t>
            </a:r>
            <a:endParaRPr lang="en-US" dirty="0"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3263"/>
              </a:spcAft>
              <a:defRPr/>
            </a:pP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Read Syllabus carefully (</a:t>
            </a:r>
            <a:r>
              <a:rPr lang="en-US" sz="2400" dirty="0" smtClean="0">
                <a:latin typeface="Trebuchet MS" charset="0"/>
                <a:ea typeface="ヒラギノ角ゴ Pro W3" charset="0"/>
                <a:cs typeface="ヒラギノ角ゴ Pro W3" charset="0"/>
              </a:rPr>
              <a:t>download </a:t>
            </a: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from class website)</a:t>
            </a:r>
          </a:p>
          <a:p>
            <a:pPr>
              <a:defRPr/>
            </a:pP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Do Homework # 1: </a:t>
            </a:r>
            <a:r>
              <a:rPr lang="ja-JP" alt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Tell me about yourself</a:t>
            </a:r>
            <a:r>
              <a:rPr lang="ja-JP" alt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”</a:t>
            </a:r>
            <a:endParaRPr lang="en-US" sz="2400" dirty="0">
              <a:latin typeface="Trebuchet MS" charset="0"/>
              <a:ea typeface="ヒラギノ角ゴ Pro W3" charset="0"/>
              <a:cs typeface="ヒラギノ角ゴ Pro W3" charset="0"/>
            </a:endParaRPr>
          </a:p>
          <a:p>
            <a:pPr lvl="1">
              <a:defRPr/>
            </a:pPr>
            <a:r>
              <a:rPr lang="en-US" sz="2000" dirty="0">
                <a:latin typeface="Trebuchet MS" charset="0"/>
                <a:ea typeface="ヒラギノ角ゴ Pro W3" charset="0"/>
              </a:rPr>
              <a:t>Specific questions on web, won</a:t>
            </a:r>
            <a:r>
              <a:rPr lang="ja-JP" altLang="en-US" sz="2000" dirty="0">
                <a:latin typeface="Trebuchet MS" charset="0"/>
                <a:ea typeface="ヒラギノ角ゴ Pro W3" charset="0"/>
              </a:rPr>
              <a:t>’</a:t>
            </a:r>
            <a:r>
              <a:rPr lang="en-US" sz="2000" dirty="0">
                <a:latin typeface="Trebuchet MS" charset="0"/>
                <a:ea typeface="ヒラギノ角ゴ Pro W3" charset="0"/>
              </a:rPr>
              <a:t>t take long</a:t>
            </a:r>
          </a:p>
          <a:p>
            <a:pPr lvl="1">
              <a:defRPr/>
            </a:pPr>
            <a:r>
              <a:rPr lang="en-US" sz="2000" dirty="0">
                <a:latin typeface="Trebuchet MS" charset="0"/>
                <a:ea typeface="ヒラギノ角ゴ Pro W3" charset="0"/>
              </a:rPr>
              <a:t>Email your responses to me from your favorite email address, so I</a:t>
            </a:r>
            <a:r>
              <a:rPr lang="ja-JP" altLang="en-US" sz="2000" dirty="0">
                <a:latin typeface="Trebuchet MS" charset="0"/>
                <a:ea typeface="ヒラギノ角ゴ Pro W3" charset="0"/>
              </a:rPr>
              <a:t>’</a:t>
            </a:r>
            <a:r>
              <a:rPr lang="en-US" sz="2000" dirty="0" err="1">
                <a:latin typeface="Trebuchet MS" charset="0"/>
                <a:ea typeface="ヒラギノ角ゴ Pro W3" charset="0"/>
              </a:rPr>
              <a:t>ll</a:t>
            </a:r>
            <a:r>
              <a:rPr lang="en-US" sz="2000" dirty="0">
                <a:latin typeface="Trebuchet MS" charset="0"/>
                <a:ea typeface="ヒラギノ角ゴ Pro W3" charset="0"/>
              </a:rPr>
              <a:t> know how to reach you</a:t>
            </a:r>
          </a:p>
          <a:p>
            <a:pPr lvl="1">
              <a:defRPr/>
            </a:pPr>
            <a:r>
              <a:rPr lang="en-US" sz="2000" dirty="0">
                <a:latin typeface="Trebuchet MS" charset="0"/>
                <a:ea typeface="ヒラギノ角ゴ Pro W3" charset="0"/>
              </a:rPr>
              <a:t>Always make the subject line </a:t>
            </a:r>
            <a:r>
              <a:rPr lang="ja-JP" altLang="en-US" sz="2000" dirty="0">
                <a:latin typeface="Trebuchet MS" charset="0"/>
                <a:ea typeface="ヒラギノ角ゴ Pro W3" charset="0"/>
              </a:rPr>
              <a:t>“</a:t>
            </a:r>
            <a:r>
              <a:rPr lang="en-US" sz="2000" dirty="0">
                <a:latin typeface="Trebuchet MS" charset="0"/>
                <a:ea typeface="ヒラギノ角ゴ Pro W3" charset="0"/>
              </a:rPr>
              <a:t>289</a:t>
            </a:r>
            <a:r>
              <a:rPr lang="ja-JP" altLang="en-US" sz="2000" dirty="0">
                <a:latin typeface="Trebuchet MS" charset="0"/>
                <a:ea typeface="ヒラギノ角ゴ Pro W3" charset="0"/>
              </a:rPr>
              <a:t>”</a:t>
            </a:r>
            <a:r>
              <a:rPr lang="en-US" sz="2000" dirty="0">
                <a:latin typeface="Trebuchet MS" charset="0"/>
                <a:ea typeface="ヒラギノ角ゴ Pro W3" charset="0"/>
              </a:rPr>
              <a:t> so I won</a:t>
            </a:r>
            <a:r>
              <a:rPr lang="ja-JP" altLang="en-US" sz="2000" dirty="0">
                <a:latin typeface="Trebuchet MS" charset="0"/>
                <a:ea typeface="ヒラギノ角ゴ Pro W3" charset="0"/>
              </a:rPr>
              <a:t>’</a:t>
            </a:r>
            <a:r>
              <a:rPr lang="en-US" sz="2000" dirty="0">
                <a:latin typeface="Trebuchet MS" charset="0"/>
                <a:ea typeface="ヒラギノ角ゴ Pro W3" charset="0"/>
              </a:rPr>
              <a:t>t lose your email</a:t>
            </a:r>
          </a:p>
          <a:p>
            <a:pPr lvl="1">
              <a:defRPr/>
            </a:pPr>
            <a:endParaRPr lang="en-US" sz="2000" dirty="0">
              <a:latin typeface="Trebuchet MS" charset="0"/>
              <a:ea typeface="ヒラギノ角ゴ Pro W3" charset="0"/>
            </a:endParaRPr>
          </a:p>
          <a:p>
            <a:pPr>
              <a:defRPr/>
            </a:pP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Reading assignment:</a:t>
            </a:r>
          </a:p>
          <a:p>
            <a:pPr lvl="1">
              <a:defRPr/>
            </a:pPr>
            <a:r>
              <a:rPr lang="en-US" dirty="0" smtClean="0">
                <a:latin typeface="Trebuchet MS" charset="0"/>
                <a:ea typeface="ヒラギノ角ゴ Pro W3" charset="0"/>
              </a:rPr>
              <a:t>Handout / PDF file (Claire’s intro to AO)</a:t>
            </a:r>
            <a:endParaRPr lang="en-US" dirty="0">
              <a:latin typeface="Trebuchet MS" charset="0"/>
              <a:ea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571500"/>
            <a:ext cx="5713413" cy="404813"/>
          </a:xfrm>
        </p:spPr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Outline of lecture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575" y="1631950"/>
            <a:ext cx="8534400" cy="4876800"/>
          </a:xfrm>
        </p:spPr>
        <p:txBody>
          <a:bodyPr/>
          <a:lstStyle/>
          <a:p>
            <a:pPr>
              <a:spcBef>
                <a:spcPct val="75000"/>
              </a:spcBef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Introductions, goals of this course</a:t>
            </a:r>
          </a:p>
          <a:p>
            <a:pPr>
              <a:spcBef>
                <a:spcPct val="75000"/>
              </a:spcBef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How the course will work</a:t>
            </a:r>
          </a:p>
          <a:p>
            <a:pPr>
              <a:spcBef>
                <a:spcPct val="75000"/>
              </a:spcBef>
              <a:defRPr/>
            </a:pPr>
            <a:r>
              <a:rPr lang="en-US">
                <a:solidFill>
                  <a:schemeClr val="tx2"/>
                </a:solidFill>
                <a:latin typeface="Trebuchet MS" charset="0"/>
                <a:ea typeface="ヒラギノ角ゴ Pro W3" charset="0"/>
                <a:cs typeface="ヒラギノ角ゴ Pro W3" charset="0"/>
              </a:rPr>
              <a:t>Overview of adaptive optics</a:t>
            </a: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5713413" cy="404813"/>
          </a:xfrm>
        </p:spPr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Outline of lecture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575" y="1631950"/>
            <a:ext cx="8534400" cy="4876800"/>
          </a:xfrm>
        </p:spPr>
        <p:txBody>
          <a:bodyPr/>
          <a:lstStyle/>
          <a:p>
            <a:pPr>
              <a:spcBef>
                <a:spcPct val="75000"/>
              </a:spcBef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Introductions, goals of this course</a:t>
            </a:r>
          </a:p>
          <a:p>
            <a:pPr>
              <a:spcBef>
                <a:spcPct val="75000"/>
              </a:spcBef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How the course will work</a:t>
            </a:r>
          </a:p>
          <a:p>
            <a:pPr>
              <a:spcBef>
                <a:spcPct val="75000"/>
              </a:spcBef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Overview of adaptive optics and its applications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32342" y="5116513"/>
            <a:ext cx="7539594" cy="46166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232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Please remind me to stop for a break at </a:t>
            </a:r>
            <a:r>
              <a:rPr lang="en-US" dirty="0" smtClean="0">
                <a:solidFill>
                  <a:srgbClr val="0232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10:45 </a:t>
            </a:r>
            <a:r>
              <a:rPr lang="en-US" dirty="0">
                <a:solidFill>
                  <a:srgbClr val="0232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en-US" dirty="0" smtClean="0">
                <a:solidFill>
                  <a:srgbClr val="0232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 </a:t>
            </a:r>
            <a:r>
              <a:rPr lang="en-US" dirty="0" smtClean="0">
                <a:solidFill>
                  <a:srgbClr val="0232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29475" cy="11684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Why is adaptive optics needed?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79450" y="5772150"/>
            <a:ext cx="7747000" cy="720725"/>
          </a:xfrm>
          <a:prstGeom prst="rect">
            <a:avLst/>
          </a:prstGeom>
          <a:solidFill>
            <a:schemeClr val="tx2"/>
          </a:solidFill>
          <a:ln w="19050">
            <a:solidFill>
              <a:schemeClr val="bg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0232B1"/>
                </a:solidFill>
                <a:latin typeface="Trebuchet MS" charset="0"/>
              </a:rPr>
              <a:t>Even the largest ground-based astronomical </a:t>
            </a:r>
          </a:p>
          <a:p>
            <a:pPr>
              <a:defRPr/>
            </a:pPr>
            <a:r>
              <a:rPr lang="en-US" sz="2000" smtClean="0">
                <a:solidFill>
                  <a:srgbClr val="0232B1"/>
                </a:solidFill>
                <a:latin typeface="Trebuchet MS" charset="0"/>
              </a:rPr>
              <a:t>telescopes have no better resolution than an 8" telescope!</a:t>
            </a:r>
            <a:endParaRPr lang="en-US" sz="2000" smtClean="0">
              <a:latin typeface="Trebuchet MS" charset="0"/>
            </a:endParaRPr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3810000" y="1905000"/>
            <a:ext cx="4953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rebuchet MS" charset="0"/>
              </a:rPr>
              <a:t>Turbulence in earth</a:t>
            </a:r>
            <a:r>
              <a:rPr lang="ja-JP" altLang="en-US">
                <a:latin typeface="Trebuchet MS" charset="0"/>
              </a:rPr>
              <a:t>’</a:t>
            </a:r>
            <a:r>
              <a:rPr lang="en-US" altLang="ja-JP">
                <a:latin typeface="Trebuchet MS" charset="0"/>
              </a:rPr>
              <a:t>s atmosphere makes stars twinkle</a:t>
            </a:r>
          </a:p>
          <a:p>
            <a:pPr>
              <a:spcBef>
                <a:spcPct val="50000"/>
              </a:spcBef>
            </a:pPr>
            <a:endParaRPr lang="en-US">
              <a:latin typeface="Trebuchet MS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Trebuchet MS" charset="0"/>
              </a:rPr>
              <a:t>More importantly, turbulence spreads out light; makes it a blob rather than a point</a:t>
            </a:r>
          </a:p>
        </p:txBody>
      </p:sp>
      <p:pic>
        <p:nvPicPr>
          <p:cNvPr id="45060" name="Picture 6" descr="Turbulence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390650"/>
            <a:ext cx="2752725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6" descr="Arctu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581275"/>
            <a:ext cx="7459662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393700" y="444500"/>
            <a:ext cx="6705600" cy="7366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Images of a bright star, Arcturus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984250" y="2057400"/>
            <a:ext cx="717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Lick Observatory, 1 m telescope</a:t>
            </a:r>
            <a:endParaRPr lang="en-US" sz="1800" b="0" smtClean="0"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</a:endParaRP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831850" y="44958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800">
                <a:latin typeface="Helvetica" charset="0"/>
              </a:rPr>
              <a:t>Long exposure</a:t>
            </a:r>
          </a:p>
          <a:p>
            <a:pPr algn="ctr"/>
            <a:r>
              <a:rPr lang="en-US" sz="1800">
                <a:latin typeface="Helvetica" charset="0"/>
              </a:rPr>
              <a:t>image</a:t>
            </a:r>
            <a:endParaRPr lang="en-US" sz="1800" b="0"/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3543300" y="4495800"/>
            <a:ext cx="2070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800">
                <a:latin typeface="Helvetica" charset="0"/>
              </a:rPr>
              <a:t>Short exposure</a:t>
            </a:r>
          </a:p>
          <a:p>
            <a:pPr algn="ctr"/>
            <a:r>
              <a:rPr lang="en-US" sz="1800">
                <a:latin typeface="Helvetica" charset="0"/>
              </a:rPr>
              <a:t>image</a:t>
            </a:r>
            <a:endParaRPr lang="en-US" sz="1800" b="0"/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6324600" y="4508500"/>
            <a:ext cx="2070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800">
                <a:latin typeface="Helvetica" charset="0"/>
              </a:rPr>
              <a:t>Image with adaptive optics</a:t>
            </a:r>
            <a:endParaRPr lang="en-US" sz="1800" b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54038" y="3962400"/>
            <a:ext cx="5503862" cy="2347913"/>
            <a:chOff x="349" y="2496"/>
            <a:chExt cx="3467" cy="1479"/>
          </a:xfrm>
        </p:grpSpPr>
        <p:sp>
          <p:nvSpPr>
            <p:cNvPr id="47114" name="Line 8"/>
            <p:cNvSpPr>
              <a:spLocks noChangeShapeType="1"/>
            </p:cNvSpPr>
            <p:nvPr/>
          </p:nvSpPr>
          <p:spPr bwMode="auto">
            <a:xfrm flipH="1">
              <a:off x="1344" y="2496"/>
              <a:ext cx="1296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0668" name="Text Box 9"/>
            <p:cNvSpPr txBox="1">
              <a:spLocks noChangeArrowheads="1"/>
            </p:cNvSpPr>
            <p:nvPr/>
          </p:nvSpPr>
          <p:spPr bwMode="auto">
            <a:xfrm>
              <a:off x="349" y="3744"/>
              <a:ext cx="3467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algn="ctr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algn="ctr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defRPr/>
              </a:pPr>
              <a:r>
                <a:rPr lang="en-US" sz="180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charset="0"/>
                </a:rPr>
                <a:t>Speckles (each is at diffraction limit of telescope)</a:t>
              </a:r>
              <a:endParaRPr lang="en-US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endParaRPr>
            </a:p>
          </p:txBody>
        </p:sp>
      </p:grpSp>
      <p:sp>
        <p:nvSpPr>
          <p:cNvPr id="47112" name="Text Box 13"/>
          <p:cNvSpPr txBox="1">
            <a:spLocks noChangeArrowheads="1"/>
          </p:cNvSpPr>
          <p:nvPr/>
        </p:nvSpPr>
        <p:spPr bwMode="auto">
          <a:xfrm>
            <a:off x="906463" y="2589213"/>
            <a:ext cx="1635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800" i="1">
                <a:latin typeface="Helvetica" charset="0"/>
              </a:rPr>
              <a:t>θ ~ 1 arc sec</a:t>
            </a:r>
            <a:endParaRPr lang="en-US" b="0" i="1"/>
          </a:p>
        </p:txBody>
      </p:sp>
      <p:sp>
        <p:nvSpPr>
          <p:cNvPr id="47113" name="Text Box 15"/>
          <p:cNvSpPr txBox="1">
            <a:spLocks noChangeArrowheads="1"/>
          </p:cNvSpPr>
          <p:nvPr/>
        </p:nvSpPr>
        <p:spPr bwMode="auto">
          <a:xfrm>
            <a:off x="6400800" y="2638425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800" i="1">
                <a:latin typeface="Helvetica" charset="0"/>
              </a:rPr>
              <a:t>θ  </a:t>
            </a:r>
            <a:r>
              <a:rPr lang="en-US" sz="1800">
                <a:latin typeface="Helvetica" charset="0"/>
              </a:rPr>
              <a:t>~ </a:t>
            </a:r>
            <a:r>
              <a:rPr lang="en-US" sz="1800" b="0">
                <a:sym typeface="Symbol" charset="0"/>
              </a:rPr>
              <a:t> </a:t>
            </a:r>
            <a:r>
              <a:rPr lang="en-US" sz="1800">
                <a:sym typeface="Symbol" charset="0"/>
              </a:rPr>
              <a:t> </a:t>
            </a:r>
            <a:r>
              <a:rPr lang="en-US" sz="1800" i="1">
                <a:latin typeface="Symbol" charset="0"/>
                <a:sym typeface="Symbol" charset="0"/>
              </a:rPr>
              <a:t>λ  </a:t>
            </a:r>
            <a:r>
              <a:rPr lang="en-US" sz="1800" i="1">
                <a:sym typeface="Symbol" charset="0"/>
              </a:rPr>
              <a:t>/ D</a:t>
            </a:r>
            <a:endParaRPr lang="en-US" sz="1800" b="0" i="1">
              <a:sym typeface="Symbo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162800" cy="482600"/>
          </a:xfrm>
        </p:spPr>
        <p:txBody>
          <a:bodyPr/>
          <a:lstStyle/>
          <a:p>
            <a:pPr>
              <a:defRPr/>
            </a:pPr>
            <a:r>
              <a:rPr lang="en-US" sz="2800">
                <a:latin typeface="Trebuchet MS" charset="0"/>
                <a:ea typeface="ヒラギノ角ゴ Pro W3" charset="0"/>
                <a:cs typeface="ヒラギノ角ゴ Pro W3" charset="0"/>
              </a:rPr>
              <a:t>Turbulence changes rapidly with time</a:t>
            </a: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17550" y="5778500"/>
            <a:ext cx="7747000" cy="720725"/>
          </a:xfrm>
          <a:prstGeom prst="rect">
            <a:avLst/>
          </a:prstGeom>
          <a:solidFill>
            <a:schemeClr val="tx2"/>
          </a:solidFill>
          <a:ln w="19050">
            <a:solidFill>
              <a:schemeClr val="bg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ja-JP" altLang="en-US" sz="2000" dirty="0" smtClean="0">
                <a:solidFill>
                  <a:srgbClr val="0232B1"/>
                </a:solidFill>
                <a:latin typeface="Trebuchet MS" charset="0"/>
              </a:rPr>
              <a:t>“</a:t>
            </a:r>
            <a:r>
              <a:rPr lang="en-US" sz="2000" dirty="0" smtClean="0">
                <a:solidFill>
                  <a:srgbClr val="0232B1"/>
                </a:solidFill>
                <a:latin typeface="Trebuchet MS" charset="0"/>
              </a:rPr>
              <a:t>Speckle images</a:t>
            </a:r>
            <a:r>
              <a:rPr lang="ja-JP" altLang="en-US" sz="2000" dirty="0" smtClean="0">
                <a:solidFill>
                  <a:srgbClr val="0232B1"/>
                </a:solidFill>
                <a:latin typeface="Trebuchet MS" charset="0"/>
              </a:rPr>
              <a:t>”</a:t>
            </a:r>
            <a:r>
              <a:rPr lang="en-US" sz="2000" dirty="0" smtClean="0">
                <a:solidFill>
                  <a:srgbClr val="0232B1"/>
                </a:solidFill>
                <a:latin typeface="Trebuchet MS" charset="0"/>
              </a:rPr>
              <a:t>: sequence of short snapshots of a star, taken at Lick Observatory using the IRCAL infra-red camera</a:t>
            </a:r>
            <a:endParaRPr lang="en-US" sz="2000" dirty="0" smtClean="0">
              <a:latin typeface="Trebuchet MS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972300" y="3429000"/>
            <a:ext cx="213360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Centroid jumps around</a:t>
            </a:r>
          </a:p>
          <a:p>
            <a:pP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(image motion)</a:t>
            </a:r>
            <a:endParaRPr lang="en-US" b="0" dirty="0" smtClean="0"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28600" y="2925763"/>
            <a:ext cx="190500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Image is spread out into speckles</a:t>
            </a:r>
            <a:endParaRPr lang="en-US" b="0" smtClean="0"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</a:endParaRPr>
          </a:p>
        </p:txBody>
      </p:sp>
      <p:pic>
        <p:nvPicPr>
          <p:cNvPr id="2" name="openloop.speckle8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59000" y="1225550"/>
            <a:ext cx="4826000" cy="440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8440" grpId="0" autoUpdateAnimBg="0"/>
      <p:bldP spid="1844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858000" cy="533400"/>
          </a:xfrm>
        </p:spPr>
        <p:txBody>
          <a:bodyPr/>
          <a:lstStyle/>
          <a:p>
            <a:pPr>
              <a:defRPr/>
            </a:pPr>
            <a:r>
              <a:rPr lang="en-US" sz="2800">
                <a:latin typeface="Trebuchet MS" charset="0"/>
                <a:ea typeface="ヒラギノ角ゴ Pro W3" charset="0"/>
                <a:cs typeface="ヒラギノ角ゴ Pro W3" charset="0"/>
              </a:rPr>
              <a:t>Turbulence arises in many places</a:t>
            </a:r>
            <a:endParaRPr lang="en-US"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1202" name="Line 3"/>
          <p:cNvSpPr>
            <a:spLocks noChangeShapeType="1"/>
          </p:cNvSpPr>
          <p:nvPr/>
        </p:nvSpPr>
        <p:spPr bwMode="auto">
          <a:xfrm>
            <a:off x="1181100" y="6184900"/>
            <a:ext cx="655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03" name="Freeform 4"/>
          <p:cNvSpPr>
            <a:spLocks/>
          </p:cNvSpPr>
          <p:nvPr/>
        </p:nvSpPr>
        <p:spPr bwMode="auto">
          <a:xfrm>
            <a:off x="1714500" y="4937125"/>
            <a:ext cx="5359400" cy="1235075"/>
          </a:xfrm>
          <a:custGeom>
            <a:avLst/>
            <a:gdLst>
              <a:gd name="T0" fmla="*/ 0 w 3376"/>
              <a:gd name="T1" fmla="*/ 2147483647 h 778"/>
              <a:gd name="T2" fmla="*/ 2147483647 w 3376"/>
              <a:gd name="T3" fmla="*/ 2147483647 h 778"/>
              <a:gd name="T4" fmla="*/ 2147483647 w 3376"/>
              <a:gd name="T5" fmla="*/ 2147483647 h 778"/>
              <a:gd name="T6" fmla="*/ 2147483647 w 3376"/>
              <a:gd name="T7" fmla="*/ 2147483647 h 778"/>
              <a:gd name="T8" fmla="*/ 2147483647 w 3376"/>
              <a:gd name="T9" fmla="*/ 2147483647 h 778"/>
              <a:gd name="T10" fmla="*/ 2147483647 w 3376"/>
              <a:gd name="T11" fmla="*/ 2147483647 h 778"/>
              <a:gd name="T12" fmla="*/ 2147483647 w 3376"/>
              <a:gd name="T13" fmla="*/ 2147483647 h 778"/>
              <a:gd name="T14" fmla="*/ 2147483647 w 3376"/>
              <a:gd name="T15" fmla="*/ 2147483647 h 778"/>
              <a:gd name="T16" fmla="*/ 2147483647 w 3376"/>
              <a:gd name="T17" fmla="*/ 2147483647 h 778"/>
              <a:gd name="T18" fmla="*/ 2147483647 w 3376"/>
              <a:gd name="T19" fmla="*/ 2147483647 h 778"/>
              <a:gd name="T20" fmla="*/ 2147483647 w 3376"/>
              <a:gd name="T21" fmla="*/ 2147483647 h 778"/>
              <a:gd name="T22" fmla="*/ 2147483647 w 3376"/>
              <a:gd name="T23" fmla="*/ 2147483647 h 778"/>
              <a:gd name="T24" fmla="*/ 2147483647 w 3376"/>
              <a:gd name="T25" fmla="*/ 2147483647 h 778"/>
              <a:gd name="T26" fmla="*/ 2147483647 w 3376"/>
              <a:gd name="T27" fmla="*/ 2147483647 h 77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376"/>
              <a:gd name="T43" fmla="*/ 0 h 778"/>
              <a:gd name="T44" fmla="*/ 3376 w 3376"/>
              <a:gd name="T45" fmla="*/ 778 h 77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376" h="778">
                <a:moveTo>
                  <a:pt x="0" y="778"/>
                </a:moveTo>
                <a:cubicBezTo>
                  <a:pt x="154" y="769"/>
                  <a:pt x="309" y="760"/>
                  <a:pt x="432" y="722"/>
                </a:cubicBezTo>
                <a:cubicBezTo>
                  <a:pt x="554" y="683"/>
                  <a:pt x="629" y="628"/>
                  <a:pt x="736" y="546"/>
                </a:cubicBezTo>
                <a:cubicBezTo>
                  <a:pt x="842" y="463"/>
                  <a:pt x="977" y="300"/>
                  <a:pt x="1072" y="226"/>
                </a:cubicBezTo>
                <a:cubicBezTo>
                  <a:pt x="1166" y="151"/>
                  <a:pt x="1214" y="131"/>
                  <a:pt x="1304" y="98"/>
                </a:cubicBezTo>
                <a:cubicBezTo>
                  <a:pt x="1393" y="64"/>
                  <a:pt x="1512" y="38"/>
                  <a:pt x="1608" y="26"/>
                </a:cubicBezTo>
                <a:cubicBezTo>
                  <a:pt x="1704" y="14"/>
                  <a:pt x="1780" y="0"/>
                  <a:pt x="1880" y="26"/>
                </a:cubicBezTo>
                <a:cubicBezTo>
                  <a:pt x="1979" y="51"/>
                  <a:pt x="2117" y="125"/>
                  <a:pt x="2208" y="178"/>
                </a:cubicBezTo>
                <a:cubicBezTo>
                  <a:pt x="2298" y="230"/>
                  <a:pt x="2360" y="282"/>
                  <a:pt x="2424" y="338"/>
                </a:cubicBezTo>
                <a:cubicBezTo>
                  <a:pt x="2488" y="394"/>
                  <a:pt x="2525" y="467"/>
                  <a:pt x="2592" y="514"/>
                </a:cubicBezTo>
                <a:cubicBezTo>
                  <a:pt x="2658" y="560"/>
                  <a:pt x="2746" y="587"/>
                  <a:pt x="2824" y="618"/>
                </a:cubicBezTo>
                <a:cubicBezTo>
                  <a:pt x="2901" y="648"/>
                  <a:pt x="2985" y="675"/>
                  <a:pt x="3056" y="698"/>
                </a:cubicBezTo>
                <a:cubicBezTo>
                  <a:pt x="3126" y="720"/>
                  <a:pt x="3194" y="743"/>
                  <a:pt x="3248" y="754"/>
                </a:cubicBezTo>
                <a:cubicBezTo>
                  <a:pt x="3301" y="764"/>
                  <a:pt x="3354" y="760"/>
                  <a:pt x="3376" y="76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04" name="AutoShape 5"/>
          <p:cNvSpPr>
            <a:spLocks noChangeArrowheads="1"/>
          </p:cNvSpPr>
          <p:nvPr/>
        </p:nvSpPr>
        <p:spPr bwMode="auto">
          <a:xfrm rot="-5349301">
            <a:off x="4292600" y="4610100"/>
            <a:ext cx="368300" cy="317500"/>
          </a:xfrm>
          <a:prstGeom prst="flowChartDelay">
            <a:avLst/>
          </a:prstGeom>
          <a:solidFill>
            <a:srgbClr val="5F5F5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813175" y="1546225"/>
            <a:ext cx="1414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600">
                <a:latin typeface="Helvetica" charset="0"/>
              </a:rPr>
              <a:t>stratosphere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74663" y="2247900"/>
            <a:ext cx="6321425" cy="473075"/>
            <a:chOff x="299" y="1416"/>
            <a:chExt cx="3982" cy="298"/>
          </a:xfrm>
        </p:grpSpPr>
        <p:grpSp>
          <p:nvGrpSpPr>
            <p:cNvPr id="51226" name="Group 33"/>
            <p:cNvGrpSpPr>
              <a:grpSpLocks/>
            </p:cNvGrpSpPr>
            <p:nvPr/>
          </p:nvGrpSpPr>
          <p:grpSpPr bwMode="auto">
            <a:xfrm>
              <a:off x="1170" y="1416"/>
              <a:ext cx="3111" cy="298"/>
              <a:chOff x="1170" y="1416"/>
              <a:chExt cx="3111" cy="298"/>
            </a:xfrm>
          </p:grpSpPr>
          <p:sp>
            <p:nvSpPr>
              <p:cNvPr id="51228" name="AutoShape 8"/>
              <p:cNvSpPr>
                <a:spLocks noChangeArrowheads="1"/>
              </p:cNvSpPr>
              <p:nvPr/>
            </p:nvSpPr>
            <p:spPr bwMode="auto">
              <a:xfrm>
                <a:off x="2896" y="1600"/>
                <a:ext cx="759" cy="114"/>
              </a:xfrm>
              <a:prstGeom prst="rightArrow">
                <a:avLst>
                  <a:gd name="adj1" fmla="val 50000"/>
                  <a:gd name="adj2" fmla="val 166447"/>
                </a:avLst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51229" name="AutoShape 9"/>
              <p:cNvSpPr>
                <a:spLocks noChangeArrowheads="1"/>
              </p:cNvSpPr>
              <p:nvPr/>
            </p:nvSpPr>
            <p:spPr bwMode="auto">
              <a:xfrm>
                <a:off x="1768" y="1416"/>
                <a:ext cx="775" cy="114"/>
              </a:xfrm>
              <a:prstGeom prst="leftArrow">
                <a:avLst>
                  <a:gd name="adj1" fmla="val 50000"/>
                  <a:gd name="adj2" fmla="val 169956"/>
                </a:avLst>
              </a:prstGeom>
              <a:solidFill>
                <a:srgbClr val="00FF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51230" name="Freeform 10"/>
              <p:cNvSpPr>
                <a:spLocks/>
              </p:cNvSpPr>
              <p:nvPr/>
            </p:nvSpPr>
            <p:spPr bwMode="auto">
              <a:xfrm>
                <a:off x="1170" y="1512"/>
                <a:ext cx="3111" cy="105"/>
              </a:xfrm>
              <a:custGeom>
                <a:avLst/>
                <a:gdLst>
                  <a:gd name="T0" fmla="*/ 179 w 1543"/>
                  <a:gd name="T1" fmla="*/ 52 h 121"/>
                  <a:gd name="T2" fmla="*/ 2081 w 1543"/>
                  <a:gd name="T3" fmla="*/ 37 h 121"/>
                  <a:gd name="T4" fmla="*/ 4113 w 1543"/>
                  <a:gd name="T5" fmla="*/ 16 h 121"/>
                  <a:gd name="T6" fmla="*/ 5821 w 1543"/>
                  <a:gd name="T7" fmla="*/ 5 h 121"/>
                  <a:gd name="T8" fmla="*/ 7393 w 1543"/>
                  <a:gd name="T9" fmla="*/ 5 h 121"/>
                  <a:gd name="T10" fmla="*/ 9033 w 1543"/>
                  <a:gd name="T11" fmla="*/ 0 h 121"/>
                  <a:gd name="T12" fmla="*/ 10736 w 1543"/>
                  <a:gd name="T13" fmla="*/ 5 h 121"/>
                  <a:gd name="T14" fmla="*/ 12638 w 1543"/>
                  <a:gd name="T15" fmla="*/ 26 h 121"/>
                  <a:gd name="T16" fmla="*/ 10801 w 1543"/>
                  <a:gd name="T17" fmla="*/ 62 h 121"/>
                  <a:gd name="T18" fmla="*/ 9033 w 1543"/>
                  <a:gd name="T19" fmla="*/ 62 h 121"/>
                  <a:gd name="T20" fmla="*/ 7325 w 1543"/>
                  <a:gd name="T21" fmla="*/ 68 h 121"/>
                  <a:gd name="T22" fmla="*/ 5752 w 1543"/>
                  <a:gd name="T23" fmla="*/ 73 h 121"/>
                  <a:gd name="T24" fmla="*/ 4049 w 1543"/>
                  <a:gd name="T25" fmla="*/ 68 h 121"/>
                  <a:gd name="T26" fmla="*/ 2411 w 1543"/>
                  <a:gd name="T27" fmla="*/ 73 h 121"/>
                  <a:gd name="T28" fmla="*/ 1032 w 1543"/>
                  <a:gd name="T29" fmla="*/ 78 h 121"/>
                  <a:gd name="T30" fmla="*/ 179 w 1543"/>
                  <a:gd name="T31" fmla="*/ 52 h 1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43"/>
                  <a:gd name="T49" fmla="*/ 0 h 121"/>
                  <a:gd name="T50" fmla="*/ 1543 w 1543"/>
                  <a:gd name="T51" fmla="*/ 121 h 1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43" h="121">
                    <a:moveTo>
                      <a:pt x="22" y="80"/>
                    </a:moveTo>
                    <a:cubicBezTo>
                      <a:pt x="43" y="69"/>
                      <a:pt x="174" y="65"/>
                      <a:pt x="254" y="56"/>
                    </a:cubicBezTo>
                    <a:cubicBezTo>
                      <a:pt x="333" y="46"/>
                      <a:pt x="426" y="32"/>
                      <a:pt x="502" y="24"/>
                    </a:cubicBezTo>
                    <a:cubicBezTo>
                      <a:pt x="578" y="16"/>
                      <a:pt x="643" y="10"/>
                      <a:pt x="710" y="8"/>
                    </a:cubicBezTo>
                    <a:cubicBezTo>
                      <a:pt x="776" y="5"/>
                      <a:pt x="836" y="9"/>
                      <a:pt x="902" y="8"/>
                    </a:cubicBezTo>
                    <a:cubicBezTo>
                      <a:pt x="967" y="6"/>
                      <a:pt x="1034" y="0"/>
                      <a:pt x="1102" y="0"/>
                    </a:cubicBezTo>
                    <a:cubicBezTo>
                      <a:pt x="1170" y="0"/>
                      <a:pt x="1236" y="1"/>
                      <a:pt x="1310" y="8"/>
                    </a:cubicBezTo>
                    <a:cubicBezTo>
                      <a:pt x="1383" y="14"/>
                      <a:pt x="1540" y="25"/>
                      <a:pt x="1542" y="40"/>
                    </a:cubicBezTo>
                    <a:cubicBezTo>
                      <a:pt x="1543" y="54"/>
                      <a:pt x="1391" y="86"/>
                      <a:pt x="1318" y="96"/>
                    </a:cubicBezTo>
                    <a:cubicBezTo>
                      <a:pt x="1244" y="105"/>
                      <a:pt x="1172" y="94"/>
                      <a:pt x="1102" y="96"/>
                    </a:cubicBezTo>
                    <a:cubicBezTo>
                      <a:pt x="1031" y="97"/>
                      <a:pt x="960" y="101"/>
                      <a:pt x="894" y="104"/>
                    </a:cubicBezTo>
                    <a:cubicBezTo>
                      <a:pt x="827" y="106"/>
                      <a:pt x="768" y="112"/>
                      <a:pt x="702" y="112"/>
                    </a:cubicBezTo>
                    <a:cubicBezTo>
                      <a:pt x="635" y="112"/>
                      <a:pt x="562" y="104"/>
                      <a:pt x="494" y="104"/>
                    </a:cubicBezTo>
                    <a:cubicBezTo>
                      <a:pt x="426" y="104"/>
                      <a:pt x="355" y="109"/>
                      <a:pt x="294" y="112"/>
                    </a:cubicBezTo>
                    <a:cubicBezTo>
                      <a:pt x="232" y="114"/>
                      <a:pt x="170" y="118"/>
                      <a:pt x="126" y="120"/>
                    </a:cubicBezTo>
                    <a:cubicBezTo>
                      <a:pt x="82" y="121"/>
                      <a:pt x="0" y="90"/>
                      <a:pt x="22" y="80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1227" name="Text Box 11"/>
            <p:cNvSpPr txBox="1">
              <a:spLocks noChangeArrowheads="1"/>
            </p:cNvSpPr>
            <p:nvPr/>
          </p:nvSpPr>
          <p:spPr bwMode="auto">
            <a:xfrm>
              <a:off x="299" y="1454"/>
              <a:ext cx="81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 sz="1600">
                  <a:latin typeface="Helvetica" charset="0"/>
                </a:rPr>
                <a:t>tropopause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381500" y="4635500"/>
            <a:ext cx="3757613" cy="777875"/>
            <a:chOff x="2760" y="2920"/>
            <a:chExt cx="2367" cy="490"/>
          </a:xfrm>
        </p:grpSpPr>
        <p:sp>
          <p:nvSpPr>
            <p:cNvPr id="51224" name="AutoShape 20"/>
            <p:cNvSpPr>
              <a:spLocks noChangeArrowheads="1"/>
            </p:cNvSpPr>
            <p:nvPr/>
          </p:nvSpPr>
          <p:spPr bwMode="auto">
            <a:xfrm>
              <a:off x="2760" y="2920"/>
              <a:ext cx="104" cy="184"/>
            </a:xfrm>
            <a:prstGeom prst="irregularSeal1">
              <a:avLst/>
            </a:prstGeom>
            <a:solidFill>
              <a:srgbClr val="FF0000"/>
            </a:solidFill>
            <a:ln w="12700">
              <a:solidFill>
                <a:srgbClr val="FF66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1225" name="Text Box 21"/>
            <p:cNvSpPr txBox="1">
              <a:spLocks noChangeArrowheads="1"/>
            </p:cNvSpPr>
            <p:nvPr/>
          </p:nvSpPr>
          <p:spPr bwMode="auto">
            <a:xfrm>
              <a:off x="3546" y="3198"/>
              <a:ext cx="158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6600"/>
                  </a:solidFill>
                  <a:latin typeface="Helvetica" charset="0"/>
                </a:rPr>
                <a:t>Heat sources w/in dome</a:t>
              </a:r>
              <a:endParaRPr lang="en-US" sz="1800" b="0">
                <a:solidFill>
                  <a:srgbClr val="FF6600"/>
                </a:solidFill>
                <a:latin typeface="Helvetica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754063" y="4191000"/>
            <a:ext cx="7531100" cy="928688"/>
            <a:chOff x="475" y="2640"/>
            <a:chExt cx="4744" cy="585"/>
          </a:xfrm>
        </p:grpSpPr>
        <p:sp>
          <p:nvSpPr>
            <p:cNvPr id="51215" name="Freeform 13"/>
            <p:cNvSpPr>
              <a:spLocks/>
            </p:cNvSpPr>
            <p:nvPr/>
          </p:nvSpPr>
          <p:spPr bwMode="auto">
            <a:xfrm>
              <a:off x="3066" y="3016"/>
              <a:ext cx="1423" cy="89"/>
            </a:xfrm>
            <a:custGeom>
              <a:avLst/>
              <a:gdLst>
                <a:gd name="T0" fmla="*/ 17 w 1543"/>
                <a:gd name="T1" fmla="*/ 32 h 121"/>
                <a:gd name="T2" fmla="*/ 199 w 1543"/>
                <a:gd name="T3" fmla="*/ 22 h 121"/>
                <a:gd name="T4" fmla="*/ 394 w 1543"/>
                <a:gd name="T5" fmla="*/ 10 h 121"/>
                <a:gd name="T6" fmla="*/ 557 w 1543"/>
                <a:gd name="T7" fmla="*/ 3 h 121"/>
                <a:gd name="T8" fmla="*/ 707 w 1543"/>
                <a:gd name="T9" fmla="*/ 3 h 121"/>
                <a:gd name="T10" fmla="*/ 864 w 1543"/>
                <a:gd name="T11" fmla="*/ 0 h 121"/>
                <a:gd name="T12" fmla="*/ 1027 w 1543"/>
                <a:gd name="T13" fmla="*/ 3 h 121"/>
                <a:gd name="T14" fmla="*/ 1209 w 1543"/>
                <a:gd name="T15" fmla="*/ 15 h 121"/>
                <a:gd name="T16" fmla="*/ 1034 w 1543"/>
                <a:gd name="T17" fmla="*/ 38 h 121"/>
                <a:gd name="T18" fmla="*/ 864 w 1543"/>
                <a:gd name="T19" fmla="*/ 38 h 121"/>
                <a:gd name="T20" fmla="*/ 701 w 1543"/>
                <a:gd name="T21" fmla="*/ 41 h 121"/>
                <a:gd name="T22" fmla="*/ 551 w 1543"/>
                <a:gd name="T23" fmla="*/ 44 h 121"/>
                <a:gd name="T24" fmla="*/ 388 w 1543"/>
                <a:gd name="T25" fmla="*/ 41 h 121"/>
                <a:gd name="T26" fmla="*/ 231 w 1543"/>
                <a:gd name="T27" fmla="*/ 44 h 121"/>
                <a:gd name="T28" fmla="*/ 99 w 1543"/>
                <a:gd name="T29" fmla="*/ 48 h 121"/>
                <a:gd name="T30" fmla="*/ 17 w 1543"/>
                <a:gd name="T31" fmla="*/ 32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43"/>
                <a:gd name="T49" fmla="*/ 0 h 121"/>
                <a:gd name="T50" fmla="*/ 1543 w 1543"/>
                <a:gd name="T51" fmla="*/ 121 h 1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43" h="121">
                  <a:moveTo>
                    <a:pt x="22" y="80"/>
                  </a:moveTo>
                  <a:cubicBezTo>
                    <a:pt x="43" y="69"/>
                    <a:pt x="174" y="65"/>
                    <a:pt x="254" y="56"/>
                  </a:cubicBezTo>
                  <a:cubicBezTo>
                    <a:pt x="333" y="46"/>
                    <a:pt x="426" y="32"/>
                    <a:pt x="502" y="24"/>
                  </a:cubicBezTo>
                  <a:cubicBezTo>
                    <a:pt x="578" y="16"/>
                    <a:pt x="643" y="10"/>
                    <a:pt x="710" y="8"/>
                  </a:cubicBezTo>
                  <a:cubicBezTo>
                    <a:pt x="776" y="5"/>
                    <a:pt x="836" y="9"/>
                    <a:pt x="902" y="8"/>
                  </a:cubicBezTo>
                  <a:cubicBezTo>
                    <a:pt x="967" y="6"/>
                    <a:pt x="1034" y="0"/>
                    <a:pt x="1102" y="0"/>
                  </a:cubicBezTo>
                  <a:cubicBezTo>
                    <a:pt x="1170" y="0"/>
                    <a:pt x="1236" y="1"/>
                    <a:pt x="1310" y="8"/>
                  </a:cubicBezTo>
                  <a:cubicBezTo>
                    <a:pt x="1383" y="14"/>
                    <a:pt x="1540" y="25"/>
                    <a:pt x="1542" y="40"/>
                  </a:cubicBezTo>
                  <a:cubicBezTo>
                    <a:pt x="1543" y="54"/>
                    <a:pt x="1391" y="86"/>
                    <a:pt x="1318" y="96"/>
                  </a:cubicBezTo>
                  <a:cubicBezTo>
                    <a:pt x="1244" y="105"/>
                    <a:pt x="1172" y="94"/>
                    <a:pt x="1102" y="96"/>
                  </a:cubicBezTo>
                  <a:cubicBezTo>
                    <a:pt x="1031" y="97"/>
                    <a:pt x="960" y="101"/>
                    <a:pt x="894" y="104"/>
                  </a:cubicBezTo>
                  <a:cubicBezTo>
                    <a:pt x="827" y="106"/>
                    <a:pt x="768" y="112"/>
                    <a:pt x="702" y="112"/>
                  </a:cubicBezTo>
                  <a:cubicBezTo>
                    <a:pt x="635" y="112"/>
                    <a:pt x="562" y="104"/>
                    <a:pt x="494" y="104"/>
                  </a:cubicBezTo>
                  <a:cubicBezTo>
                    <a:pt x="426" y="104"/>
                    <a:pt x="355" y="109"/>
                    <a:pt x="294" y="112"/>
                  </a:cubicBezTo>
                  <a:cubicBezTo>
                    <a:pt x="232" y="114"/>
                    <a:pt x="170" y="118"/>
                    <a:pt x="126" y="120"/>
                  </a:cubicBezTo>
                  <a:cubicBezTo>
                    <a:pt x="82" y="121"/>
                    <a:pt x="0" y="90"/>
                    <a:pt x="22" y="8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1216" name="Freeform 14"/>
            <p:cNvSpPr>
              <a:spLocks/>
            </p:cNvSpPr>
            <p:nvPr/>
          </p:nvSpPr>
          <p:spPr bwMode="auto">
            <a:xfrm>
              <a:off x="898" y="3136"/>
              <a:ext cx="1423" cy="89"/>
            </a:xfrm>
            <a:custGeom>
              <a:avLst/>
              <a:gdLst>
                <a:gd name="T0" fmla="*/ 17 w 1543"/>
                <a:gd name="T1" fmla="*/ 32 h 121"/>
                <a:gd name="T2" fmla="*/ 199 w 1543"/>
                <a:gd name="T3" fmla="*/ 22 h 121"/>
                <a:gd name="T4" fmla="*/ 394 w 1543"/>
                <a:gd name="T5" fmla="*/ 10 h 121"/>
                <a:gd name="T6" fmla="*/ 557 w 1543"/>
                <a:gd name="T7" fmla="*/ 3 h 121"/>
                <a:gd name="T8" fmla="*/ 707 w 1543"/>
                <a:gd name="T9" fmla="*/ 3 h 121"/>
                <a:gd name="T10" fmla="*/ 864 w 1543"/>
                <a:gd name="T11" fmla="*/ 0 h 121"/>
                <a:gd name="T12" fmla="*/ 1027 w 1543"/>
                <a:gd name="T13" fmla="*/ 3 h 121"/>
                <a:gd name="T14" fmla="*/ 1209 w 1543"/>
                <a:gd name="T15" fmla="*/ 15 h 121"/>
                <a:gd name="T16" fmla="*/ 1034 w 1543"/>
                <a:gd name="T17" fmla="*/ 38 h 121"/>
                <a:gd name="T18" fmla="*/ 864 w 1543"/>
                <a:gd name="T19" fmla="*/ 38 h 121"/>
                <a:gd name="T20" fmla="*/ 701 w 1543"/>
                <a:gd name="T21" fmla="*/ 41 h 121"/>
                <a:gd name="T22" fmla="*/ 551 w 1543"/>
                <a:gd name="T23" fmla="*/ 44 h 121"/>
                <a:gd name="T24" fmla="*/ 388 w 1543"/>
                <a:gd name="T25" fmla="*/ 41 h 121"/>
                <a:gd name="T26" fmla="*/ 231 w 1543"/>
                <a:gd name="T27" fmla="*/ 44 h 121"/>
                <a:gd name="T28" fmla="*/ 99 w 1543"/>
                <a:gd name="T29" fmla="*/ 48 h 121"/>
                <a:gd name="T30" fmla="*/ 17 w 1543"/>
                <a:gd name="T31" fmla="*/ 32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43"/>
                <a:gd name="T49" fmla="*/ 0 h 121"/>
                <a:gd name="T50" fmla="*/ 1543 w 1543"/>
                <a:gd name="T51" fmla="*/ 121 h 1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43" h="121">
                  <a:moveTo>
                    <a:pt x="22" y="80"/>
                  </a:moveTo>
                  <a:cubicBezTo>
                    <a:pt x="43" y="69"/>
                    <a:pt x="174" y="65"/>
                    <a:pt x="254" y="56"/>
                  </a:cubicBezTo>
                  <a:cubicBezTo>
                    <a:pt x="333" y="46"/>
                    <a:pt x="426" y="32"/>
                    <a:pt x="502" y="24"/>
                  </a:cubicBezTo>
                  <a:cubicBezTo>
                    <a:pt x="578" y="16"/>
                    <a:pt x="643" y="10"/>
                    <a:pt x="710" y="8"/>
                  </a:cubicBezTo>
                  <a:cubicBezTo>
                    <a:pt x="776" y="5"/>
                    <a:pt x="836" y="9"/>
                    <a:pt x="902" y="8"/>
                  </a:cubicBezTo>
                  <a:cubicBezTo>
                    <a:pt x="967" y="6"/>
                    <a:pt x="1034" y="0"/>
                    <a:pt x="1102" y="0"/>
                  </a:cubicBezTo>
                  <a:cubicBezTo>
                    <a:pt x="1170" y="0"/>
                    <a:pt x="1236" y="1"/>
                    <a:pt x="1310" y="8"/>
                  </a:cubicBezTo>
                  <a:cubicBezTo>
                    <a:pt x="1383" y="14"/>
                    <a:pt x="1540" y="25"/>
                    <a:pt x="1542" y="40"/>
                  </a:cubicBezTo>
                  <a:cubicBezTo>
                    <a:pt x="1543" y="54"/>
                    <a:pt x="1391" y="86"/>
                    <a:pt x="1318" y="96"/>
                  </a:cubicBezTo>
                  <a:cubicBezTo>
                    <a:pt x="1244" y="105"/>
                    <a:pt x="1172" y="94"/>
                    <a:pt x="1102" y="96"/>
                  </a:cubicBezTo>
                  <a:cubicBezTo>
                    <a:pt x="1031" y="97"/>
                    <a:pt x="960" y="101"/>
                    <a:pt x="894" y="104"/>
                  </a:cubicBezTo>
                  <a:cubicBezTo>
                    <a:pt x="827" y="106"/>
                    <a:pt x="768" y="112"/>
                    <a:pt x="702" y="112"/>
                  </a:cubicBezTo>
                  <a:cubicBezTo>
                    <a:pt x="635" y="112"/>
                    <a:pt x="562" y="104"/>
                    <a:pt x="494" y="104"/>
                  </a:cubicBezTo>
                  <a:cubicBezTo>
                    <a:pt x="426" y="104"/>
                    <a:pt x="355" y="109"/>
                    <a:pt x="294" y="112"/>
                  </a:cubicBezTo>
                  <a:cubicBezTo>
                    <a:pt x="232" y="114"/>
                    <a:pt x="170" y="118"/>
                    <a:pt x="126" y="120"/>
                  </a:cubicBezTo>
                  <a:cubicBezTo>
                    <a:pt x="82" y="121"/>
                    <a:pt x="0" y="90"/>
                    <a:pt x="22" y="8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1217" name="Freeform 15"/>
            <p:cNvSpPr>
              <a:spLocks/>
            </p:cNvSpPr>
            <p:nvPr/>
          </p:nvSpPr>
          <p:spPr bwMode="auto">
            <a:xfrm>
              <a:off x="1226" y="2888"/>
              <a:ext cx="1191" cy="97"/>
            </a:xfrm>
            <a:custGeom>
              <a:avLst/>
              <a:gdLst>
                <a:gd name="T0" fmla="*/ 10 w 1543"/>
                <a:gd name="T1" fmla="*/ 41 h 121"/>
                <a:gd name="T2" fmla="*/ 117 w 1543"/>
                <a:gd name="T3" fmla="*/ 29 h 121"/>
                <a:gd name="T4" fmla="*/ 231 w 1543"/>
                <a:gd name="T5" fmla="*/ 12 h 121"/>
                <a:gd name="T6" fmla="*/ 327 w 1543"/>
                <a:gd name="T7" fmla="*/ 4 h 121"/>
                <a:gd name="T8" fmla="*/ 414 w 1543"/>
                <a:gd name="T9" fmla="*/ 4 h 121"/>
                <a:gd name="T10" fmla="*/ 507 w 1543"/>
                <a:gd name="T11" fmla="*/ 0 h 121"/>
                <a:gd name="T12" fmla="*/ 602 w 1543"/>
                <a:gd name="T13" fmla="*/ 4 h 121"/>
                <a:gd name="T14" fmla="*/ 709 w 1543"/>
                <a:gd name="T15" fmla="*/ 21 h 121"/>
                <a:gd name="T16" fmla="*/ 606 w 1543"/>
                <a:gd name="T17" fmla="*/ 50 h 121"/>
                <a:gd name="T18" fmla="*/ 507 w 1543"/>
                <a:gd name="T19" fmla="*/ 50 h 121"/>
                <a:gd name="T20" fmla="*/ 411 w 1543"/>
                <a:gd name="T21" fmla="*/ 54 h 121"/>
                <a:gd name="T22" fmla="*/ 323 w 1543"/>
                <a:gd name="T23" fmla="*/ 58 h 121"/>
                <a:gd name="T24" fmla="*/ 227 w 1543"/>
                <a:gd name="T25" fmla="*/ 54 h 121"/>
                <a:gd name="T26" fmla="*/ 135 w 1543"/>
                <a:gd name="T27" fmla="*/ 58 h 121"/>
                <a:gd name="T28" fmla="*/ 58 w 1543"/>
                <a:gd name="T29" fmla="*/ 62 h 121"/>
                <a:gd name="T30" fmla="*/ 10 w 1543"/>
                <a:gd name="T31" fmla="*/ 41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43"/>
                <a:gd name="T49" fmla="*/ 0 h 121"/>
                <a:gd name="T50" fmla="*/ 1543 w 1543"/>
                <a:gd name="T51" fmla="*/ 121 h 1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43" h="121">
                  <a:moveTo>
                    <a:pt x="22" y="80"/>
                  </a:moveTo>
                  <a:cubicBezTo>
                    <a:pt x="43" y="69"/>
                    <a:pt x="174" y="65"/>
                    <a:pt x="254" y="56"/>
                  </a:cubicBezTo>
                  <a:cubicBezTo>
                    <a:pt x="333" y="46"/>
                    <a:pt x="426" y="32"/>
                    <a:pt x="502" y="24"/>
                  </a:cubicBezTo>
                  <a:cubicBezTo>
                    <a:pt x="578" y="16"/>
                    <a:pt x="643" y="10"/>
                    <a:pt x="710" y="8"/>
                  </a:cubicBezTo>
                  <a:cubicBezTo>
                    <a:pt x="776" y="5"/>
                    <a:pt x="836" y="9"/>
                    <a:pt x="902" y="8"/>
                  </a:cubicBezTo>
                  <a:cubicBezTo>
                    <a:pt x="967" y="6"/>
                    <a:pt x="1034" y="0"/>
                    <a:pt x="1102" y="0"/>
                  </a:cubicBezTo>
                  <a:cubicBezTo>
                    <a:pt x="1170" y="0"/>
                    <a:pt x="1236" y="1"/>
                    <a:pt x="1310" y="8"/>
                  </a:cubicBezTo>
                  <a:cubicBezTo>
                    <a:pt x="1383" y="14"/>
                    <a:pt x="1540" y="25"/>
                    <a:pt x="1542" y="40"/>
                  </a:cubicBezTo>
                  <a:cubicBezTo>
                    <a:pt x="1543" y="54"/>
                    <a:pt x="1391" y="86"/>
                    <a:pt x="1318" y="96"/>
                  </a:cubicBezTo>
                  <a:cubicBezTo>
                    <a:pt x="1244" y="105"/>
                    <a:pt x="1172" y="94"/>
                    <a:pt x="1102" y="96"/>
                  </a:cubicBezTo>
                  <a:cubicBezTo>
                    <a:pt x="1031" y="97"/>
                    <a:pt x="960" y="101"/>
                    <a:pt x="894" y="104"/>
                  </a:cubicBezTo>
                  <a:cubicBezTo>
                    <a:pt x="827" y="106"/>
                    <a:pt x="768" y="112"/>
                    <a:pt x="702" y="112"/>
                  </a:cubicBezTo>
                  <a:cubicBezTo>
                    <a:pt x="635" y="112"/>
                    <a:pt x="562" y="104"/>
                    <a:pt x="494" y="104"/>
                  </a:cubicBezTo>
                  <a:cubicBezTo>
                    <a:pt x="426" y="104"/>
                    <a:pt x="355" y="109"/>
                    <a:pt x="294" y="112"/>
                  </a:cubicBezTo>
                  <a:cubicBezTo>
                    <a:pt x="232" y="114"/>
                    <a:pt x="170" y="118"/>
                    <a:pt x="126" y="120"/>
                  </a:cubicBezTo>
                  <a:cubicBezTo>
                    <a:pt x="82" y="121"/>
                    <a:pt x="0" y="90"/>
                    <a:pt x="22" y="8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1218" name="Text Box 16"/>
            <p:cNvSpPr txBox="1">
              <a:spLocks noChangeArrowheads="1"/>
            </p:cNvSpPr>
            <p:nvPr/>
          </p:nvSpPr>
          <p:spPr bwMode="auto">
            <a:xfrm>
              <a:off x="475" y="2706"/>
              <a:ext cx="17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 sz="1600">
                  <a:latin typeface="Helvetica" charset="0"/>
                </a:rPr>
                <a:t>boundary layer</a:t>
              </a:r>
              <a:endParaRPr lang="en-US" sz="1600">
                <a:solidFill>
                  <a:srgbClr val="0000FF"/>
                </a:solidFill>
                <a:latin typeface="Helvetica" charset="0"/>
              </a:endParaRPr>
            </a:p>
          </p:txBody>
        </p:sp>
        <p:sp>
          <p:nvSpPr>
            <p:cNvPr id="51219" name="Freeform 17"/>
            <p:cNvSpPr>
              <a:spLocks/>
            </p:cNvSpPr>
            <p:nvPr/>
          </p:nvSpPr>
          <p:spPr bwMode="auto">
            <a:xfrm>
              <a:off x="1538" y="2640"/>
              <a:ext cx="1191" cy="97"/>
            </a:xfrm>
            <a:custGeom>
              <a:avLst/>
              <a:gdLst>
                <a:gd name="T0" fmla="*/ 10 w 1543"/>
                <a:gd name="T1" fmla="*/ 41 h 121"/>
                <a:gd name="T2" fmla="*/ 117 w 1543"/>
                <a:gd name="T3" fmla="*/ 29 h 121"/>
                <a:gd name="T4" fmla="*/ 231 w 1543"/>
                <a:gd name="T5" fmla="*/ 12 h 121"/>
                <a:gd name="T6" fmla="*/ 327 w 1543"/>
                <a:gd name="T7" fmla="*/ 4 h 121"/>
                <a:gd name="T8" fmla="*/ 414 w 1543"/>
                <a:gd name="T9" fmla="*/ 4 h 121"/>
                <a:gd name="T10" fmla="*/ 507 w 1543"/>
                <a:gd name="T11" fmla="*/ 0 h 121"/>
                <a:gd name="T12" fmla="*/ 602 w 1543"/>
                <a:gd name="T13" fmla="*/ 4 h 121"/>
                <a:gd name="T14" fmla="*/ 709 w 1543"/>
                <a:gd name="T15" fmla="*/ 21 h 121"/>
                <a:gd name="T16" fmla="*/ 606 w 1543"/>
                <a:gd name="T17" fmla="*/ 50 h 121"/>
                <a:gd name="T18" fmla="*/ 507 w 1543"/>
                <a:gd name="T19" fmla="*/ 50 h 121"/>
                <a:gd name="T20" fmla="*/ 411 w 1543"/>
                <a:gd name="T21" fmla="*/ 54 h 121"/>
                <a:gd name="T22" fmla="*/ 323 w 1543"/>
                <a:gd name="T23" fmla="*/ 58 h 121"/>
                <a:gd name="T24" fmla="*/ 227 w 1543"/>
                <a:gd name="T25" fmla="*/ 54 h 121"/>
                <a:gd name="T26" fmla="*/ 135 w 1543"/>
                <a:gd name="T27" fmla="*/ 58 h 121"/>
                <a:gd name="T28" fmla="*/ 58 w 1543"/>
                <a:gd name="T29" fmla="*/ 62 h 121"/>
                <a:gd name="T30" fmla="*/ 10 w 1543"/>
                <a:gd name="T31" fmla="*/ 41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43"/>
                <a:gd name="T49" fmla="*/ 0 h 121"/>
                <a:gd name="T50" fmla="*/ 1543 w 1543"/>
                <a:gd name="T51" fmla="*/ 121 h 1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43" h="121">
                  <a:moveTo>
                    <a:pt x="22" y="80"/>
                  </a:moveTo>
                  <a:cubicBezTo>
                    <a:pt x="43" y="69"/>
                    <a:pt x="174" y="65"/>
                    <a:pt x="254" y="56"/>
                  </a:cubicBezTo>
                  <a:cubicBezTo>
                    <a:pt x="333" y="46"/>
                    <a:pt x="426" y="32"/>
                    <a:pt x="502" y="24"/>
                  </a:cubicBezTo>
                  <a:cubicBezTo>
                    <a:pt x="578" y="16"/>
                    <a:pt x="643" y="10"/>
                    <a:pt x="710" y="8"/>
                  </a:cubicBezTo>
                  <a:cubicBezTo>
                    <a:pt x="776" y="5"/>
                    <a:pt x="836" y="9"/>
                    <a:pt x="902" y="8"/>
                  </a:cubicBezTo>
                  <a:cubicBezTo>
                    <a:pt x="967" y="6"/>
                    <a:pt x="1034" y="0"/>
                    <a:pt x="1102" y="0"/>
                  </a:cubicBezTo>
                  <a:cubicBezTo>
                    <a:pt x="1170" y="0"/>
                    <a:pt x="1236" y="1"/>
                    <a:pt x="1310" y="8"/>
                  </a:cubicBezTo>
                  <a:cubicBezTo>
                    <a:pt x="1383" y="14"/>
                    <a:pt x="1540" y="25"/>
                    <a:pt x="1542" y="40"/>
                  </a:cubicBezTo>
                  <a:cubicBezTo>
                    <a:pt x="1543" y="54"/>
                    <a:pt x="1391" y="86"/>
                    <a:pt x="1318" y="96"/>
                  </a:cubicBezTo>
                  <a:cubicBezTo>
                    <a:pt x="1244" y="105"/>
                    <a:pt x="1172" y="94"/>
                    <a:pt x="1102" y="96"/>
                  </a:cubicBezTo>
                  <a:cubicBezTo>
                    <a:pt x="1031" y="97"/>
                    <a:pt x="960" y="101"/>
                    <a:pt x="894" y="104"/>
                  </a:cubicBezTo>
                  <a:cubicBezTo>
                    <a:pt x="827" y="106"/>
                    <a:pt x="768" y="112"/>
                    <a:pt x="702" y="112"/>
                  </a:cubicBezTo>
                  <a:cubicBezTo>
                    <a:pt x="635" y="112"/>
                    <a:pt x="562" y="104"/>
                    <a:pt x="494" y="104"/>
                  </a:cubicBezTo>
                  <a:cubicBezTo>
                    <a:pt x="426" y="104"/>
                    <a:pt x="355" y="109"/>
                    <a:pt x="294" y="112"/>
                  </a:cubicBezTo>
                  <a:cubicBezTo>
                    <a:pt x="232" y="114"/>
                    <a:pt x="170" y="118"/>
                    <a:pt x="126" y="120"/>
                  </a:cubicBezTo>
                  <a:cubicBezTo>
                    <a:pt x="82" y="121"/>
                    <a:pt x="0" y="90"/>
                    <a:pt x="22" y="8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1220" name="Freeform 18"/>
            <p:cNvSpPr>
              <a:spLocks/>
            </p:cNvSpPr>
            <p:nvPr/>
          </p:nvSpPr>
          <p:spPr bwMode="auto">
            <a:xfrm rot="-10785566">
              <a:off x="3226" y="2776"/>
              <a:ext cx="1423" cy="89"/>
            </a:xfrm>
            <a:custGeom>
              <a:avLst/>
              <a:gdLst>
                <a:gd name="T0" fmla="*/ 17 w 1543"/>
                <a:gd name="T1" fmla="*/ 32 h 121"/>
                <a:gd name="T2" fmla="*/ 199 w 1543"/>
                <a:gd name="T3" fmla="*/ 22 h 121"/>
                <a:gd name="T4" fmla="*/ 394 w 1543"/>
                <a:gd name="T5" fmla="*/ 10 h 121"/>
                <a:gd name="T6" fmla="*/ 557 w 1543"/>
                <a:gd name="T7" fmla="*/ 3 h 121"/>
                <a:gd name="T8" fmla="*/ 707 w 1543"/>
                <a:gd name="T9" fmla="*/ 3 h 121"/>
                <a:gd name="T10" fmla="*/ 864 w 1543"/>
                <a:gd name="T11" fmla="*/ 0 h 121"/>
                <a:gd name="T12" fmla="*/ 1027 w 1543"/>
                <a:gd name="T13" fmla="*/ 3 h 121"/>
                <a:gd name="T14" fmla="*/ 1209 w 1543"/>
                <a:gd name="T15" fmla="*/ 15 h 121"/>
                <a:gd name="T16" fmla="*/ 1034 w 1543"/>
                <a:gd name="T17" fmla="*/ 38 h 121"/>
                <a:gd name="T18" fmla="*/ 864 w 1543"/>
                <a:gd name="T19" fmla="*/ 38 h 121"/>
                <a:gd name="T20" fmla="*/ 701 w 1543"/>
                <a:gd name="T21" fmla="*/ 41 h 121"/>
                <a:gd name="T22" fmla="*/ 551 w 1543"/>
                <a:gd name="T23" fmla="*/ 44 h 121"/>
                <a:gd name="T24" fmla="*/ 388 w 1543"/>
                <a:gd name="T25" fmla="*/ 41 h 121"/>
                <a:gd name="T26" fmla="*/ 231 w 1543"/>
                <a:gd name="T27" fmla="*/ 44 h 121"/>
                <a:gd name="T28" fmla="*/ 99 w 1543"/>
                <a:gd name="T29" fmla="*/ 48 h 121"/>
                <a:gd name="T30" fmla="*/ 17 w 1543"/>
                <a:gd name="T31" fmla="*/ 32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43"/>
                <a:gd name="T49" fmla="*/ 0 h 121"/>
                <a:gd name="T50" fmla="*/ 1543 w 1543"/>
                <a:gd name="T51" fmla="*/ 121 h 1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43" h="121">
                  <a:moveTo>
                    <a:pt x="22" y="80"/>
                  </a:moveTo>
                  <a:cubicBezTo>
                    <a:pt x="43" y="69"/>
                    <a:pt x="174" y="65"/>
                    <a:pt x="254" y="56"/>
                  </a:cubicBezTo>
                  <a:cubicBezTo>
                    <a:pt x="333" y="46"/>
                    <a:pt x="426" y="32"/>
                    <a:pt x="502" y="24"/>
                  </a:cubicBezTo>
                  <a:cubicBezTo>
                    <a:pt x="578" y="16"/>
                    <a:pt x="643" y="10"/>
                    <a:pt x="710" y="8"/>
                  </a:cubicBezTo>
                  <a:cubicBezTo>
                    <a:pt x="776" y="5"/>
                    <a:pt x="836" y="9"/>
                    <a:pt x="902" y="8"/>
                  </a:cubicBezTo>
                  <a:cubicBezTo>
                    <a:pt x="967" y="6"/>
                    <a:pt x="1034" y="0"/>
                    <a:pt x="1102" y="0"/>
                  </a:cubicBezTo>
                  <a:cubicBezTo>
                    <a:pt x="1170" y="0"/>
                    <a:pt x="1236" y="1"/>
                    <a:pt x="1310" y="8"/>
                  </a:cubicBezTo>
                  <a:cubicBezTo>
                    <a:pt x="1383" y="14"/>
                    <a:pt x="1540" y="25"/>
                    <a:pt x="1542" y="40"/>
                  </a:cubicBezTo>
                  <a:cubicBezTo>
                    <a:pt x="1543" y="54"/>
                    <a:pt x="1391" y="86"/>
                    <a:pt x="1318" y="96"/>
                  </a:cubicBezTo>
                  <a:cubicBezTo>
                    <a:pt x="1244" y="105"/>
                    <a:pt x="1172" y="94"/>
                    <a:pt x="1102" y="96"/>
                  </a:cubicBezTo>
                  <a:cubicBezTo>
                    <a:pt x="1031" y="97"/>
                    <a:pt x="960" y="101"/>
                    <a:pt x="894" y="104"/>
                  </a:cubicBezTo>
                  <a:cubicBezTo>
                    <a:pt x="827" y="106"/>
                    <a:pt x="768" y="112"/>
                    <a:pt x="702" y="112"/>
                  </a:cubicBezTo>
                  <a:cubicBezTo>
                    <a:pt x="635" y="112"/>
                    <a:pt x="562" y="104"/>
                    <a:pt x="494" y="104"/>
                  </a:cubicBezTo>
                  <a:cubicBezTo>
                    <a:pt x="426" y="104"/>
                    <a:pt x="355" y="109"/>
                    <a:pt x="294" y="112"/>
                  </a:cubicBezTo>
                  <a:cubicBezTo>
                    <a:pt x="232" y="114"/>
                    <a:pt x="170" y="118"/>
                    <a:pt x="126" y="120"/>
                  </a:cubicBezTo>
                  <a:cubicBezTo>
                    <a:pt x="82" y="121"/>
                    <a:pt x="0" y="90"/>
                    <a:pt x="22" y="8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1221" name="Group 22"/>
            <p:cNvGrpSpPr>
              <a:grpSpLocks/>
            </p:cNvGrpSpPr>
            <p:nvPr/>
          </p:nvGrpSpPr>
          <p:grpSpPr bwMode="auto">
            <a:xfrm>
              <a:off x="4688" y="2768"/>
              <a:ext cx="531" cy="320"/>
              <a:chOff x="4832" y="2736"/>
              <a:chExt cx="531" cy="320"/>
            </a:xfrm>
          </p:grpSpPr>
          <p:sp>
            <p:nvSpPr>
              <p:cNvPr id="51222" name="Line 23"/>
              <p:cNvSpPr>
                <a:spLocks noChangeShapeType="1"/>
              </p:cNvSpPr>
              <p:nvPr/>
            </p:nvSpPr>
            <p:spPr bwMode="auto">
              <a:xfrm>
                <a:off x="4832" y="2736"/>
                <a:ext cx="0" cy="3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223" name="Text Box 24"/>
              <p:cNvSpPr txBox="1">
                <a:spLocks noChangeArrowheads="1"/>
              </p:cNvSpPr>
              <p:nvPr/>
            </p:nvSpPr>
            <p:spPr bwMode="auto">
              <a:xfrm>
                <a:off x="4845" y="2798"/>
                <a:ext cx="51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algn="ctr"/>
                <a:r>
                  <a:rPr lang="en-US" sz="1600">
                    <a:latin typeface="Helvetica" charset="0"/>
                  </a:rPr>
                  <a:t>~ 1 km</a:t>
                </a:r>
                <a:endParaRPr lang="en-US" sz="1800" b="0">
                  <a:latin typeface="Helvetica" charset="0"/>
                </a:endParaRPr>
              </a:p>
            </p:txBody>
          </p:sp>
        </p:grp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927100" y="2590800"/>
            <a:ext cx="1111250" cy="3263900"/>
            <a:chOff x="584" y="1632"/>
            <a:chExt cx="700" cy="2056"/>
          </a:xfrm>
        </p:grpSpPr>
        <p:sp>
          <p:nvSpPr>
            <p:cNvPr id="51213" name="Line 26"/>
            <p:cNvSpPr>
              <a:spLocks noChangeShapeType="1"/>
            </p:cNvSpPr>
            <p:nvPr/>
          </p:nvSpPr>
          <p:spPr bwMode="auto">
            <a:xfrm>
              <a:off x="584" y="1632"/>
              <a:ext cx="0" cy="2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214" name="Text Box 27"/>
            <p:cNvSpPr txBox="1">
              <a:spLocks noChangeArrowheads="1"/>
            </p:cNvSpPr>
            <p:nvPr/>
          </p:nvSpPr>
          <p:spPr bwMode="auto">
            <a:xfrm>
              <a:off x="620" y="2158"/>
              <a:ext cx="6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 sz="1600">
                  <a:latin typeface="Helvetica" charset="0"/>
                </a:rPr>
                <a:t>10-12 km</a:t>
              </a:r>
              <a:endParaRPr lang="en-US" sz="1800" b="0">
                <a:latin typeface="Helvetica" charset="0"/>
              </a:endParaRP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3048000" y="4038600"/>
            <a:ext cx="3421063" cy="882650"/>
            <a:chOff x="1920" y="2544"/>
            <a:chExt cx="2155" cy="556"/>
          </a:xfrm>
        </p:grpSpPr>
        <p:sp>
          <p:nvSpPr>
            <p:cNvPr id="51211" name="Freeform 29"/>
            <p:cNvSpPr>
              <a:spLocks/>
            </p:cNvSpPr>
            <p:nvPr/>
          </p:nvSpPr>
          <p:spPr bwMode="auto">
            <a:xfrm>
              <a:off x="1920" y="2815"/>
              <a:ext cx="1696" cy="285"/>
            </a:xfrm>
            <a:custGeom>
              <a:avLst/>
              <a:gdLst>
                <a:gd name="T0" fmla="*/ 0 w 1696"/>
                <a:gd name="T1" fmla="*/ 283 h 285"/>
                <a:gd name="T2" fmla="*/ 264 w 1696"/>
                <a:gd name="T3" fmla="*/ 275 h 285"/>
                <a:gd name="T4" fmla="*/ 472 w 1696"/>
                <a:gd name="T5" fmla="*/ 275 h 285"/>
                <a:gd name="T6" fmla="*/ 680 w 1696"/>
                <a:gd name="T7" fmla="*/ 211 h 285"/>
                <a:gd name="T8" fmla="*/ 728 w 1696"/>
                <a:gd name="T9" fmla="*/ 115 h 285"/>
                <a:gd name="T10" fmla="*/ 800 w 1696"/>
                <a:gd name="T11" fmla="*/ 43 h 285"/>
                <a:gd name="T12" fmla="*/ 912 w 1696"/>
                <a:gd name="T13" fmla="*/ 3 h 285"/>
                <a:gd name="T14" fmla="*/ 1048 w 1696"/>
                <a:gd name="T15" fmla="*/ 59 h 285"/>
                <a:gd name="T16" fmla="*/ 1104 w 1696"/>
                <a:gd name="T17" fmla="*/ 115 h 285"/>
                <a:gd name="T18" fmla="*/ 1192 w 1696"/>
                <a:gd name="T19" fmla="*/ 139 h 285"/>
                <a:gd name="T20" fmla="*/ 1320 w 1696"/>
                <a:gd name="T21" fmla="*/ 131 h 285"/>
                <a:gd name="T22" fmla="*/ 1504 w 1696"/>
                <a:gd name="T23" fmla="*/ 139 h 285"/>
                <a:gd name="T24" fmla="*/ 1696 w 1696"/>
                <a:gd name="T25" fmla="*/ 123 h 2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6"/>
                <a:gd name="T40" fmla="*/ 0 h 285"/>
                <a:gd name="T41" fmla="*/ 1696 w 1696"/>
                <a:gd name="T42" fmla="*/ 285 h 2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6" h="285">
                  <a:moveTo>
                    <a:pt x="0" y="283"/>
                  </a:moveTo>
                  <a:cubicBezTo>
                    <a:pt x="92" y="279"/>
                    <a:pt x="185" y="276"/>
                    <a:pt x="264" y="275"/>
                  </a:cubicBezTo>
                  <a:cubicBezTo>
                    <a:pt x="342" y="273"/>
                    <a:pt x="402" y="285"/>
                    <a:pt x="472" y="275"/>
                  </a:cubicBezTo>
                  <a:cubicBezTo>
                    <a:pt x="541" y="264"/>
                    <a:pt x="637" y="237"/>
                    <a:pt x="680" y="211"/>
                  </a:cubicBezTo>
                  <a:cubicBezTo>
                    <a:pt x="722" y="184"/>
                    <a:pt x="708" y="143"/>
                    <a:pt x="728" y="115"/>
                  </a:cubicBezTo>
                  <a:cubicBezTo>
                    <a:pt x="748" y="87"/>
                    <a:pt x="769" y="61"/>
                    <a:pt x="800" y="43"/>
                  </a:cubicBezTo>
                  <a:cubicBezTo>
                    <a:pt x="830" y="24"/>
                    <a:pt x="870" y="0"/>
                    <a:pt x="912" y="3"/>
                  </a:cubicBezTo>
                  <a:cubicBezTo>
                    <a:pt x="953" y="5"/>
                    <a:pt x="1016" y="40"/>
                    <a:pt x="1048" y="59"/>
                  </a:cubicBezTo>
                  <a:cubicBezTo>
                    <a:pt x="1080" y="77"/>
                    <a:pt x="1080" y="101"/>
                    <a:pt x="1104" y="115"/>
                  </a:cubicBezTo>
                  <a:cubicBezTo>
                    <a:pt x="1127" y="128"/>
                    <a:pt x="1156" y="136"/>
                    <a:pt x="1192" y="139"/>
                  </a:cubicBezTo>
                  <a:cubicBezTo>
                    <a:pt x="1228" y="141"/>
                    <a:pt x="1268" y="131"/>
                    <a:pt x="1320" y="131"/>
                  </a:cubicBezTo>
                  <a:cubicBezTo>
                    <a:pt x="1372" y="131"/>
                    <a:pt x="1441" y="140"/>
                    <a:pt x="1504" y="139"/>
                  </a:cubicBezTo>
                  <a:cubicBezTo>
                    <a:pt x="1566" y="137"/>
                    <a:pt x="1662" y="124"/>
                    <a:pt x="1696" y="123"/>
                  </a:cubicBezTo>
                </a:path>
              </a:pathLst>
            </a:cu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212" name="Text Box 30"/>
            <p:cNvSpPr txBox="1">
              <a:spLocks noChangeArrowheads="1"/>
            </p:cNvSpPr>
            <p:nvPr/>
          </p:nvSpPr>
          <p:spPr bwMode="auto">
            <a:xfrm>
              <a:off x="2693" y="2544"/>
              <a:ext cx="13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00FFFF"/>
                  </a:solidFill>
                  <a:latin typeface="Helvetica" charset="0"/>
                </a:rPr>
                <a:t>wind flow over dome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Line 2"/>
          <p:cNvSpPr>
            <a:spLocks noChangeShapeType="1"/>
          </p:cNvSpPr>
          <p:nvPr/>
        </p:nvSpPr>
        <p:spPr bwMode="auto">
          <a:xfrm>
            <a:off x="995363" y="2322513"/>
            <a:ext cx="0" cy="2514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0" name="Line 3"/>
          <p:cNvSpPr>
            <a:spLocks noChangeShapeType="1"/>
          </p:cNvSpPr>
          <p:nvPr/>
        </p:nvSpPr>
        <p:spPr bwMode="auto">
          <a:xfrm>
            <a:off x="1528763" y="2322513"/>
            <a:ext cx="0" cy="2514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1" name="AutoShape 4"/>
          <p:cNvSpPr>
            <a:spLocks noChangeArrowheads="1"/>
          </p:cNvSpPr>
          <p:nvPr/>
        </p:nvSpPr>
        <p:spPr bwMode="auto">
          <a:xfrm>
            <a:off x="2252663" y="3351213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FF"/>
          </a:solidFill>
          <a:ln w="12700">
            <a:solidFill>
              <a:srgbClr val="00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Freeform 5"/>
          <p:cNvSpPr>
            <a:spLocks/>
          </p:cNvSpPr>
          <p:nvPr/>
        </p:nvSpPr>
        <p:spPr bwMode="auto">
          <a:xfrm>
            <a:off x="4127500" y="2600325"/>
            <a:ext cx="787400" cy="850900"/>
          </a:xfrm>
          <a:custGeom>
            <a:avLst/>
            <a:gdLst>
              <a:gd name="T0" fmla="*/ 2147483647 w 496"/>
              <a:gd name="T1" fmla="*/ 2147483647 h 536"/>
              <a:gd name="T2" fmla="*/ 2147483647 w 496"/>
              <a:gd name="T3" fmla="*/ 2147483647 h 536"/>
              <a:gd name="T4" fmla="*/ 2147483647 w 496"/>
              <a:gd name="T5" fmla="*/ 2147483647 h 536"/>
              <a:gd name="T6" fmla="*/ 2147483647 w 496"/>
              <a:gd name="T7" fmla="*/ 2147483647 h 536"/>
              <a:gd name="T8" fmla="*/ 2147483647 w 496"/>
              <a:gd name="T9" fmla="*/ 2147483647 h 536"/>
              <a:gd name="T10" fmla="*/ 2147483647 w 496"/>
              <a:gd name="T11" fmla="*/ 2147483647 h 536"/>
              <a:gd name="T12" fmla="*/ 2147483647 w 496"/>
              <a:gd name="T13" fmla="*/ 2147483647 h 536"/>
              <a:gd name="T14" fmla="*/ 2147483647 w 496"/>
              <a:gd name="T15" fmla="*/ 2147483647 h 536"/>
              <a:gd name="T16" fmla="*/ 2147483647 w 496"/>
              <a:gd name="T17" fmla="*/ 2147483647 h 536"/>
              <a:gd name="T18" fmla="*/ 2147483647 w 496"/>
              <a:gd name="T19" fmla="*/ 2147483647 h 536"/>
              <a:gd name="T20" fmla="*/ 2147483647 w 496"/>
              <a:gd name="T21" fmla="*/ 2147483647 h 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96"/>
              <a:gd name="T34" fmla="*/ 0 h 536"/>
              <a:gd name="T35" fmla="*/ 496 w 496"/>
              <a:gd name="T36" fmla="*/ 536 h 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96" h="536">
                <a:moveTo>
                  <a:pt x="104" y="104"/>
                </a:moveTo>
                <a:cubicBezTo>
                  <a:pt x="64" y="160"/>
                  <a:pt x="0" y="280"/>
                  <a:pt x="8" y="344"/>
                </a:cubicBezTo>
                <a:cubicBezTo>
                  <a:pt x="16" y="408"/>
                  <a:pt x="104" y="456"/>
                  <a:pt x="152" y="488"/>
                </a:cubicBezTo>
                <a:cubicBezTo>
                  <a:pt x="200" y="520"/>
                  <a:pt x="264" y="536"/>
                  <a:pt x="296" y="536"/>
                </a:cubicBezTo>
                <a:cubicBezTo>
                  <a:pt x="328" y="536"/>
                  <a:pt x="312" y="504"/>
                  <a:pt x="344" y="488"/>
                </a:cubicBezTo>
                <a:cubicBezTo>
                  <a:pt x="376" y="472"/>
                  <a:pt x="480" y="472"/>
                  <a:pt x="488" y="440"/>
                </a:cubicBezTo>
                <a:cubicBezTo>
                  <a:pt x="496" y="408"/>
                  <a:pt x="408" y="344"/>
                  <a:pt x="392" y="296"/>
                </a:cubicBezTo>
                <a:cubicBezTo>
                  <a:pt x="376" y="248"/>
                  <a:pt x="408" y="176"/>
                  <a:pt x="392" y="152"/>
                </a:cubicBezTo>
                <a:cubicBezTo>
                  <a:pt x="376" y="128"/>
                  <a:pt x="320" y="176"/>
                  <a:pt x="296" y="152"/>
                </a:cubicBezTo>
                <a:cubicBezTo>
                  <a:pt x="272" y="128"/>
                  <a:pt x="280" y="16"/>
                  <a:pt x="248" y="8"/>
                </a:cubicBezTo>
                <a:cubicBezTo>
                  <a:pt x="216" y="0"/>
                  <a:pt x="144" y="48"/>
                  <a:pt x="104" y="104"/>
                </a:cubicBezTo>
                <a:close/>
              </a:path>
            </a:pathLst>
          </a:custGeom>
          <a:solidFill>
            <a:srgbClr val="C1012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3253" name="Freeform 6"/>
          <p:cNvSpPr>
            <a:spLocks/>
          </p:cNvSpPr>
          <p:nvPr/>
        </p:nvSpPr>
        <p:spPr bwMode="auto">
          <a:xfrm>
            <a:off x="4203700" y="3844925"/>
            <a:ext cx="698500" cy="825500"/>
          </a:xfrm>
          <a:custGeom>
            <a:avLst/>
            <a:gdLst>
              <a:gd name="T0" fmla="*/ 2147483647 w 440"/>
              <a:gd name="T1" fmla="*/ 2147483647 h 520"/>
              <a:gd name="T2" fmla="*/ 2147483647 w 440"/>
              <a:gd name="T3" fmla="*/ 2147483647 h 520"/>
              <a:gd name="T4" fmla="*/ 2147483647 w 440"/>
              <a:gd name="T5" fmla="*/ 2147483647 h 520"/>
              <a:gd name="T6" fmla="*/ 2147483647 w 440"/>
              <a:gd name="T7" fmla="*/ 2147483647 h 520"/>
              <a:gd name="T8" fmla="*/ 2147483647 w 440"/>
              <a:gd name="T9" fmla="*/ 2147483647 h 520"/>
              <a:gd name="T10" fmla="*/ 2147483647 w 440"/>
              <a:gd name="T11" fmla="*/ 2147483647 h 520"/>
              <a:gd name="T12" fmla="*/ 2147483647 w 440"/>
              <a:gd name="T13" fmla="*/ 2147483647 h 520"/>
              <a:gd name="T14" fmla="*/ 2147483647 w 440"/>
              <a:gd name="T15" fmla="*/ 2147483647 h 520"/>
              <a:gd name="T16" fmla="*/ 2147483647 w 440"/>
              <a:gd name="T17" fmla="*/ 2147483647 h 520"/>
              <a:gd name="T18" fmla="*/ 2147483647 w 440"/>
              <a:gd name="T19" fmla="*/ 2147483647 h 520"/>
              <a:gd name="T20" fmla="*/ 2147483647 w 440"/>
              <a:gd name="T21" fmla="*/ 2147483647 h 5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40"/>
              <a:gd name="T34" fmla="*/ 0 h 520"/>
              <a:gd name="T35" fmla="*/ 440 w 440"/>
              <a:gd name="T36" fmla="*/ 520 h 5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40" h="520">
                <a:moveTo>
                  <a:pt x="56" y="32"/>
                </a:moveTo>
                <a:cubicBezTo>
                  <a:pt x="32" y="64"/>
                  <a:pt x="0" y="176"/>
                  <a:pt x="8" y="224"/>
                </a:cubicBezTo>
                <a:cubicBezTo>
                  <a:pt x="16" y="272"/>
                  <a:pt x="96" y="288"/>
                  <a:pt x="104" y="320"/>
                </a:cubicBezTo>
                <a:cubicBezTo>
                  <a:pt x="112" y="352"/>
                  <a:pt x="40" y="384"/>
                  <a:pt x="56" y="416"/>
                </a:cubicBezTo>
                <a:cubicBezTo>
                  <a:pt x="72" y="448"/>
                  <a:pt x="144" y="504"/>
                  <a:pt x="200" y="512"/>
                </a:cubicBezTo>
                <a:cubicBezTo>
                  <a:pt x="256" y="520"/>
                  <a:pt x="376" y="488"/>
                  <a:pt x="392" y="464"/>
                </a:cubicBezTo>
                <a:cubicBezTo>
                  <a:pt x="408" y="440"/>
                  <a:pt x="288" y="408"/>
                  <a:pt x="296" y="368"/>
                </a:cubicBezTo>
                <a:cubicBezTo>
                  <a:pt x="304" y="328"/>
                  <a:pt x="440" y="264"/>
                  <a:pt x="440" y="224"/>
                </a:cubicBezTo>
                <a:cubicBezTo>
                  <a:pt x="440" y="184"/>
                  <a:pt x="344" y="160"/>
                  <a:pt x="296" y="128"/>
                </a:cubicBezTo>
                <a:cubicBezTo>
                  <a:pt x="248" y="96"/>
                  <a:pt x="192" y="48"/>
                  <a:pt x="152" y="32"/>
                </a:cubicBezTo>
                <a:cubicBezTo>
                  <a:pt x="112" y="16"/>
                  <a:pt x="80" y="0"/>
                  <a:pt x="56" y="32"/>
                </a:cubicBezTo>
                <a:close/>
              </a:path>
            </a:pathLst>
          </a:custGeom>
          <a:solidFill>
            <a:srgbClr val="C1012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3254" name="Freeform 7"/>
          <p:cNvSpPr>
            <a:spLocks/>
          </p:cNvSpPr>
          <p:nvPr/>
        </p:nvSpPr>
        <p:spPr bwMode="auto">
          <a:xfrm>
            <a:off x="6915150" y="2252663"/>
            <a:ext cx="393700" cy="2971800"/>
          </a:xfrm>
          <a:custGeom>
            <a:avLst/>
            <a:gdLst>
              <a:gd name="T0" fmla="*/ 2147483647 w 248"/>
              <a:gd name="T1" fmla="*/ 0 h 1872"/>
              <a:gd name="T2" fmla="*/ 2147483647 w 248"/>
              <a:gd name="T3" fmla="*/ 2147483647 h 1872"/>
              <a:gd name="T4" fmla="*/ 0 w 248"/>
              <a:gd name="T5" fmla="*/ 2147483647 h 1872"/>
              <a:gd name="T6" fmla="*/ 2147483647 w 248"/>
              <a:gd name="T7" fmla="*/ 2147483647 h 1872"/>
              <a:gd name="T8" fmla="*/ 2147483647 w 248"/>
              <a:gd name="T9" fmla="*/ 2147483647 h 1872"/>
              <a:gd name="T10" fmla="*/ 2147483647 w 248"/>
              <a:gd name="T11" fmla="*/ 2147483647 h 1872"/>
              <a:gd name="T12" fmla="*/ 2147483647 w 248"/>
              <a:gd name="T13" fmla="*/ 2147483647 h 1872"/>
              <a:gd name="T14" fmla="*/ 2147483647 w 248"/>
              <a:gd name="T15" fmla="*/ 2147483647 h 1872"/>
              <a:gd name="T16" fmla="*/ 2147483647 w 248"/>
              <a:gd name="T17" fmla="*/ 2147483647 h 1872"/>
              <a:gd name="T18" fmla="*/ 2147483647 w 248"/>
              <a:gd name="T19" fmla="*/ 2147483647 h 18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8"/>
              <a:gd name="T31" fmla="*/ 0 h 1872"/>
              <a:gd name="T32" fmla="*/ 248 w 248"/>
              <a:gd name="T33" fmla="*/ 1872 h 18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8" h="1872">
                <a:moveTo>
                  <a:pt x="48" y="0"/>
                </a:moveTo>
                <a:cubicBezTo>
                  <a:pt x="52" y="4"/>
                  <a:pt x="56" y="8"/>
                  <a:pt x="48" y="48"/>
                </a:cubicBezTo>
                <a:cubicBezTo>
                  <a:pt x="40" y="88"/>
                  <a:pt x="0" y="160"/>
                  <a:pt x="0" y="240"/>
                </a:cubicBezTo>
                <a:cubicBezTo>
                  <a:pt x="0" y="320"/>
                  <a:pt x="16" y="440"/>
                  <a:pt x="48" y="528"/>
                </a:cubicBezTo>
                <a:cubicBezTo>
                  <a:pt x="80" y="616"/>
                  <a:pt x="168" y="680"/>
                  <a:pt x="192" y="768"/>
                </a:cubicBezTo>
                <a:cubicBezTo>
                  <a:pt x="216" y="856"/>
                  <a:pt x="208" y="976"/>
                  <a:pt x="192" y="1056"/>
                </a:cubicBezTo>
                <a:cubicBezTo>
                  <a:pt x="176" y="1136"/>
                  <a:pt x="112" y="1176"/>
                  <a:pt x="96" y="1248"/>
                </a:cubicBezTo>
                <a:cubicBezTo>
                  <a:pt x="80" y="1320"/>
                  <a:pt x="72" y="1408"/>
                  <a:pt x="96" y="1488"/>
                </a:cubicBezTo>
                <a:cubicBezTo>
                  <a:pt x="120" y="1568"/>
                  <a:pt x="232" y="1664"/>
                  <a:pt x="240" y="1728"/>
                </a:cubicBezTo>
                <a:cubicBezTo>
                  <a:pt x="248" y="1792"/>
                  <a:pt x="196" y="1832"/>
                  <a:pt x="144" y="1872"/>
                </a:cubicBezTo>
              </a:path>
            </a:pathLst>
          </a:custGeom>
          <a:noFill/>
          <a:ln w="3175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5" name="Line 8"/>
          <p:cNvSpPr>
            <a:spLocks noChangeShapeType="1"/>
          </p:cNvSpPr>
          <p:nvPr/>
        </p:nvSpPr>
        <p:spPr bwMode="auto">
          <a:xfrm flipV="1">
            <a:off x="6915150" y="2633663"/>
            <a:ext cx="3048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6" name="Line 9"/>
          <p:cNvSpPr>
            <a:spLocks noChangeShapeType="1"/>
          </p:cNvSpPr>
          <p:nvPr/>
        </p:nvSpPr>
        <p:spPr bwMode="auto">
          <a:xfrm flipV="1">
            <a:off x="7296150" y="3700463"/>
            <a:ext cx="2286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7" name="Line 10"/>
          <p:cNvSpPr>
            <a:spLocks noChangeShapeType="1"/>
          </p:cNvSpPr>
          <p:nvPr/>
        </p:nvSpPr>
        <p:spPr bwMode="auto">
          <a:xfrm>
            <a:off x="7143750" y="4157663"/>
            <a:ext cx="342900" cy="2000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8" name="Line 11"/>
          <p:cNvSpPr>
            <a:spLocks noChangeShapeType="1"/>
          </p:cNvSpPr>
          <p:nvPr/>
        </p:nvSpPr>
        <p:spPr bwMode="auto">
          <a:xfrm flipV="1">
            <a:off x="7219950" y="3243263"/>
            <a:ext cx="3048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9" name="Text Box 12"/>
          <p:cNvSpPr txBox="1">
            <a:spLocks noChangeArrowheads="1"/>
          </p:cNvSpPr>
          <p:nvPr/>
        </p:nvSpPr>
        <p:spPr bwMode="auto">
          <a:xfrm>
            <a:off x="538163" y="5286375"/>
            <a:ext cx="183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solidFill>
                  <a:srgbClr val="FFFF00"/>
                </a:solidFill>
                <a:latin typeface="Trebuchet MS" charset="0"/>
              </a:rPr>
              <a:t>Plane Wave</a:t>
            </a:r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6318250" y="5368925"/>
            <a:ext cx="1668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solidFill>
                  <a:srgbClr val="FFFF00"/>
                </a:solidFill>
                <a:latin typeface="Trebuchet MS" charset="0"/>
              </a:rPr>
              <a:t>Distorted </a:t>
            </a:r>
          </a:p>
          <a:p>
            <a:r>
              <a:rPr lang="en-US">
                <a:solidFill>
                  <a:srgbClr val="FFFF00"/>
                </a:solidFill>
                <a:latin typeface="Trebuchet MS" charset="0"/>
              </a:rPr>
              <a:t>Wavefront</a:t>
            </a:r>
          </a:p>
        </p:txBody>
      </p:sp>
      <p:sp>
        <p:nvSpPr>
          <p:cNvPr id="101390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495300"/>
            <a:ext cx="5943600" cy="381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Atmospheric  perturbations cause distorted wavefronts</a:t>
            </a:r>
            <a:endParaRPr lang="en-US" i="0">
              <a:solidFill>
                <a:srgbClr val="FFFF00"/>
              </a:solidFill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3262" name="Line 15"/>
          <p:cNvSpPr>
            <a:spLocks noChangeShapeType="1"/>
          </p:cNvSpPr>
          <p:nvPr/>
        </p:nvSpPr>
        <p:spPr bwMode="auto">
          <a:xfrm flipV="1">
            <a:off x="7219950" y="4614863"/>
            <a:ext cx="304800" cy="228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63" name="Text Box 16"/>
          <p:cNvSpPr txBox="1">
            <a:spLocks noChangeArrowheads="1"/>
          </p:cNvSpPr>
          <p:nvPr/>
        </p:nvSpPr>
        <p:spPr bwMode="auto">
          <a:xfrm>
            <a:off x="3103563" y="5067300"/>
            <a:ext cx="28686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>
                <a:solidFill>
                  <a:srgbClr val="00FFFF"/>
                </a:solidFill>
                <a:latin typeface="Trebuchet MS" charset="0"/>
              </a:rPr>
              <a:t>Index of refraction</a:t>
            </a:r>
          </a:p>
          <a:p>
            <a:pPr algn="ctr"/>
            <a:r>
              <a:rPr lang="en-US">
                <a:solidFill>
                  <a:srgbClr val="00FFFF"/>
                </a:solidFill>
                <a:latin typeface="Trebuchet MS" charset="0"/>
              </a:rPr>
              <a:t> variations</a:t>
            </a:r>
          </a:p>
        </p:txBody>
      </p:sp>
      <p:sp>
        <p:nvSpPr>
          <p:cNvPr id="53264" name="Text Box 17"/>
          <p:cNvSpPr txBox="1">
            <a:spLocks noChangeArrowheads="1"/>
          </p:cNvSpPr>
          <p:nvPr/>
        </p:nvSpPr>
        <p:spPr bwMode="auto">
          <a:xfrm>
            <a:off x="5988050" y="1635125"/>
            <a:ext cx="2560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solidFill>
                  <a:srgbClr val="FFFF00"/>
                </a:solidFill>
                <a:latin typeface="Trebuchet MS" charset="0"/>
              </a:rPr>
              <a:t>Rays not parallel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6438900" cy="444500"/>
          </a:xfrm>
        </p:spPr>
        <p:txBody>
          <a:bodyPr/>
          <a:lstStyle/>
          <a:p>
            <a:pPr>
              <a:defRPr/>
            </a:pPr>
            <a:r>
              <a:rPr lang="en-US" sz="2800">
                <a:latin typeface="Trebuchet MS" charset="0"/>
                <a:ea typeface="ヒラギノ角ゴ Pro W3" charset="0"/>
                <a:cs typeface="ヒラギノ角ゴ Pro W3" charset="0"/>
              </a:rPr>
              <a:t>Optical consequences of turbulence</a:t>
            </a:r>
            <a:endParaRPr lang="en-US"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4927600"/>
          </a:xfrm>
        </p:spPr>
        <p:txBody>
          <a:bodyPr/>
          <a:lstStyle/>
          <a:p>
            <a:pPr>
              <a:spcBef>
                <a:spcPct val="50000"/>
              </a:spcBef>
              <a:spcAft>
                <a:spcPct val="10000"/>
              </a:spcAft>
              <a:tabLst>
                <a:tab pos="1143000" algn="l"/>
                <a:tab pos="1828800" algn="l"/>
                <a:tab pos="2743200" algn="l"/>
                <a:tab pos="3657600" algn="l"/>
                <a:tab pos="4572000" algn="l"/>
              </a:tabLst>
              <a:defRPr/>
            </a:pP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</a:rPr>
              <a:t>Temperature fluctuations in small patches of air cause changes in index of refraction (like many little lenses)</a:t>
            </a:r>
          </a:p>
          <a:p>
            <a:pPr>
              <a:spcBef>
                <a:spcPct val="50000"/>
              </a:spcBef>
              <a:spcAft>
                <a:spcPct val="10000"/>
              </a:spcAft>
              <a:tabLst>
                <a:tab pos="1143000" algn="l"/>
                <a:tab pos="1828800" algn="l"/>
                <a:tab pos="2743200" algn="l"/>
                <a:tab pos="3657600" algn="l"/>
                <a:tab pos="4572000" algn="l"/>
              </a:tabLst>
              <a:defRPr/>
            </a:pP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</a:rPr>
              <a:t>Light rays are refracted many times (by small amounts)  </a:t>
            </a:r>
          </a:p>
          <a:p>
            <a:pPr>
              <a:spcBef>
                <a:spcPct val="50000"/>
              </a:spcBef>
              <a:spcAft>
                <a:spcPct val="10000"/>
              </a:spcAft>
              <a:tabLst>
                <a:tab pos="1143000" algn="l"/>
                <a:tab pos="1828800" algn="l"/>
                <a:tab pos="2743200" algn="l"/>
                <a:tab pos="3657600" algn="l"/>
                <a:tab pos="4572000" algn="l"/>
              </a:tabLst>
              <a:defRPr/>
            </a:pP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</a:rPr>
              <a:t>When they reach telescope they are no longer parallel</a:t>
            </a:r>
          </a:p>
          <a:p>
            <a:pPr>
              <a:spcBef>
                <a:spcPct val="50000"/>
              </a:spcBef>
              <a:spcAft>
                <a:spcPct val="10000"/>
              </a:spcAft>
              <a:tabLst>
                <a:tab pos="1143000" algn="l"/>
                <a:tab pos="1828800" algn="l"/>
                <a:tab pos="2743200" algn="l"/>
                <a:tab pos="3657600" algn="l"/>
                <a:tab pos="4572000" algn="l"/>
              </a:tabLst>
              <a:defRPr/>
            </a:pP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</a:rPr>
              <a:t>Hence rays can</a:t>
            </a:r>
            <a:r>
              <a:rPr lang="ja-JP" altLang="en-US" sz="2400">
                <a:latin typeface="Trebuchet MS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</a:rPr>
              <a:t>t be focused to a point:</a:t>
            </a:r>
          </a:p>
          <a:p>
            <a:pPr marL="628650" lvl="1">
              <a:spcAft>
                <a:spcPct val="55000"/>
              </a:spcAft>
              <a:tabLst>
                <a:tab pos="1143000" algn="l"/>
                <a:tab pos="1828800" algn="l"/>
                <a:tab pos="2743200" algn="l"/>
                <a:tab pos="3657600" algn="l"/>
                <a:tab pos="4572000" algn="l"/>
              </a:tabLst>
              <a:defRPr/>
            </a:pPr>
            <a:endParaRPr lang="en-US">
              <a:latin typeface="Trebuchet MS" charset="0"/>
              <a:ea typeface="ヒラギノ角ゴ Pro W3" charset="0"/>
            </a:endParaRPr>
          </a:p>
          <a:p>
            <a:pPr marL="628650" lvl="1">
              <a:tabLst>
                <a:tab pos="1143000" algn="l"/>
                <a:tab pos="1828800" algn="l"/>
                <a:tab pos="2743200" algn="l"/>
                <a:tab pos="3657600" algn="l"/>
                <a:tab pos="4572000" algn="l"/>
              </a:tabLst>
              <a:defRPr/>
            </a:pPr>
            <a:endParaRPr lang="en-US">
              <a:latin typeface="Trebuchet MS" charset="0"/>
              <a:ea typeface="ヒラギノ角ゴ Pro W3" charset="0"/>
            </a:endParaRPr>
          </a:p>
        </p:txBody>
      </p:sp>
      <p:sp>
        <p:nvSpPr>
          <p:cNvPr id="55299" name="Oval 13"/>
          <p:cNvSpPr>
            <a:spLocks noChangeArrowheads="1"/>
          </p:cNvSpPr>
          <p:nvPr/>
        </p:nvSpPr>
        <p:spPr bwMode="auto">
          <a:xfrm>
            <a:off x="2141538" y="4498975"/>
            <a:ext cx="354012" cy="1625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55300" name="Line 14"/>
          <p:cNvSpPr>
            <a:spLocks noChangeShapeType="1"/>
          </p:cNvSpPr>
          <p:nvPr/>
        </p:nvSpPr>
        <p:spPr bwMode="auto">
          <a:xfrm flipV="1">
            <a:off x="950913" y="4648200"/>
            <a:ext cx="1114425" cy="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301" name="Line 15"/>
          <p:cNvSpPr>
            <a:spLocks noChangeShapeType="1"/>
          </p:cNvSpPr>
          <p:nvPr/>
        </p:nvSpPr>
        <p:spPr bwMode="auto">
          <a:xfrm>
            <a:off x="895350" y="5294313"/>
            <a:ext cx="1139825" cy="635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302" name="Line 16"/>
          <p:cNvSpPr>
            <a:spLocks noChangeShapeType="1"/>
          </p:cNvSpPr>
          <p:nvPr/>
        </p:nvSpPr>
        <p:spPr bwMode="auto">
          <a:xfrm flipV="1">
            <a:off x="900113" y="6010275"/>
            <a:ext cx="1185862" cy="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303" name="Line 17"/>
          <p:cNvSpPr>
            <a:spLocks noChangeShapeType="1"/>
          </p:cNvSpPr>
          <p:nvPr/>
        </p:nvSpPr>
        <p:spPr bwMode="auto">
          <a:xfrm>
            <a:off x="2597150" y="4699000"/>
            <a:ext cx="931863" cy="500063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304" name="Line 18"/>
          <p:cNvSpPr>
            <a:spLocks noChangeShapeType="1"/>
          </p:cNvSpPr>
          <p:nvPr/>
        </p:nvSpPr>
        <p:spPr bwMode="auto">
          <a:xfrm flipV="1">
            <a:off x="2609850" y="5405438"/>
            <a:ext cx="885825" cy="430212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305" name="Line 19"/>
          <p:cNvSpPr>
            <a:spLocks noChangeShapeType="1"/>
          </p:cNvSpPr>
          <p:nvPr/>
        </p:nvSpPr>
        <p:spPr bwMode="auto">
          <a:xfrm>
            <a:off x="2652713" y="5281613"/>
            <a:ext cx="873125" cy="9525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306" name="Text Box 20"/>
          <p:cNvSpPr txBox="1">
            <a:spLocks noChangeArrowheads="1"/>
          </p:cNvSpPr>
          <p:nvPr/>
        </p:nvSpPr>
        <p:spPr bwMode="auto">
          <a:xfrm>
            <a:off x="1031875" y="6257925"/>
            <a:ext cx="2254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2000">
                <a:solidFill>
                  <a:srgbClr val="FFFF66"/>
                </a:solidFill>
                <a:latin typeface="Trebuchet MS" charset="0"/>
              </a:rPr>
              <a:t>Parallel light rays</a:t>
            </a:r>
            <a:endParaRPr lang="en-US" sz="1800" b="0">
              <a:solidFill>
                <a:srgbClr val="FFFF66"/>
              </a:solidFill>
              <a:latin typeface="Trebuchet MS" charset="0"/>
            </a:endParaRPr>
          </a:p>
        </p:txBody>
      </p:sp>
      <p:sp>
        <p:nvSpPr>
          <p:cNvPr id="55307" name="Oval 4"/>
          <p:cNvSpPr>
            <a:spLocks noChangeArrowheads="1"/>
          </p:cNvSpPr>
          <p:nvPr/>
        </p:nvSpPr>
        <p:spPr bwMode="auto">
          <a:xfrm>
            <a:off x="6067425" y="4498975"/>
            <a:ext cx="354013" cy="1625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55308" name="Line 5"/>
          <p:cNvSpPr>
            <a:spLocks noChangeShapeType="1"/>
          </p:cNvSpPr>
          <p:nvPr/>
        </p:nvSpPr>
        <p:spPr bwMode="auto">
          <a:xfrm>
            <a:off x="4876800" y="4660900"/>
            <a:ext cx="1063625" cy="6350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309" name="Line 6"/>
          <p:cNvSpPr>
            <a:spLocks noChangeShapeType="1"/>
          </p:cNvSpPr>
          <p:nvPr/>
        </p:nvSpPr>
        <p:spPr bwMode="auto">
          <a:xfrm>
            <a:off x="4833938" y="5154613"/>
            <a:ext cx="1050925" cy="10795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310" name="Line 7"/>
          <p:cNvSpPr>
            <a:spLocks noChangeShapeType="1"/>
          </p:cNvSpPr>
          <p:nvPr/>
        </p:nvSpPr>
        <p:spPr bwMode="auto">
          <a:xfrm flipV="1">
            <a:off x="4826000" y="5870575"/>
            <a:ext cx="1046163" cy="13970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311" name="Line 8"/>
          <p:cNvSpPr>
            <a:spLocks noChangeShapeType="1"/>
          </p:cNvSpPr>
          <p:nvPr/>
        </p:nvSpPr>
        <p:spPr bwMode="auto">
          <a:xfrm>
            <a:off x="6484938" y="4787900"/>
            <a:ext cx="1350962" cy="398463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312" name="Line 9"/>
          <p:cNvSpPr>
            <a:spLocks noChangeShapeType="1"/>
          </p:cNvSpPr>
          <p:nvPr/>
        </p:nvSpPr>
        <p:spPr bwMode="auto">
          <a:xfrm flipV="1">
            <a:off x="6497638" y="5303838"/>
            <a:ext cx="1304925" cy="493712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313" name="Line 10"/>
          <p:cNvSpPr>
            <a:spLocks noChangeShapeType="1"/>
          </p:cNvSpPr>
          <p:nvPr/>
        </p:nvSpPr>
        <p:spPr bwMode="auto">
          <a:xfrm>
            <a:off x="6553200" y="5345113"/>
            <a:ext cx="1203325" cy="250825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314" name="Text Box 21"/>
          <p:cNvSpPr txBox="1">
            <a:spLocks noChangeArrowheads="1"/>
          </p:cNvSpPr>
          <p:nvPr/>
        </p:nvSpPr>
        <p:spPr bwMode="auto">
          <a:xfrm>
            <a:off x="4570413" y="6242050"/>
            <a:ext cx="4154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2000">
                <a:solidFill>
                  <a:srgbClr val="FFFF66"/>
                </a:solidFill>
                <a:latin typeface="Trebuchet MS" charset="0"/>
              </a:rPr>
              <a:t>Light rays affected by turbulence</a:t>
            </a:r>
            <a:endParaRPr lang="en-US" sz="1800" b="0">
              <a:solidFill>
                <a:srgbClr val="FFFF66"/>
              </a:solidFill>
              <a:latin typeface="Trebuchet MS" charset="0"/>
            </a:endParaRPr>
          </a:p>
        </p:txBody>
      </p:sp>
      <p:grpSp>
        <p:nvGrpSpPr>
          <p:cNvPr id="55315" name="Group 22"/>
          <p:cNvGrpSpPr>
            <a:grpSpLocks/>
          </p:cNvGrpSpPr>
          <p:nvPr/>
        </p:nvGrpSpPr>
        <p:grpSpPr bwMode="auto">
          <a:xfrm>
            <a:off x="7850188" y="5113338"/>
            <a:ext cx="684212" cy="409575"/>
            <a:chOff x="4937" y="3011"/>
            <a:chExt cx="431" cy="258"/>
          </a:xfrm>
        </p:grpSpPr>
        <p:sp>
          <p:nvSpPr>
            <p:cNvPr id="55317" name="Text Box 23"/>
            <p:cNvSpPr txBox="1">
              <a:spLocks noChangeArrowheads="1"/>
            </p:cNvSpPr>
            <p:nvPr/>
          </p:nvSpPr>
          <p:spPr bwMode="auto">
            <a:xfrm>
              <a:off x="5031" y="3036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endParaRPr lang="en-US" sz="1800" b="0">
                <a:latin typeface="Helvetica" charset="0"/>
              </a:endParaRPr>
            </a:p>
          </p:txBody>
        </p:sp>
        <p:sp>
          <p:nvSpPr>
            <p:cNvPr id="55318" name="Text Box 24"/>
            <p:cNvSpPr txBox="1">
              <a:spLocks noChangeArrowheads="1"/>
            </p:cNvSpPr>
            <p:nvPr/>
          </p:nvSpPr>
          <p:spPr bwMode="auto">
            <a:xfrm>
              <a:off x="4937" y="3011"/>
              <a:ext cx="4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 sz="2000">
                  <a:latin typeface="Trebuchet MS" charset="0"/>
                </a:rPr>
                <a:t>Blur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55316" name="Text Box 26"/>
          <p:cNvSpPr txBox="1">
            <a:spLocks noChangeArrowheads="1"/>
          </p:cNvSpPr>
          <p:nvPr/>
        </p:nvSpPr>
        <p:spPr bwMode="auto">
          <a:xfrm>
            <a:off x="3462338" y="4946650"/>
            <a:ext cx="11096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2000">
                <a:latin typeface="Trebuchet MS" charset="0"/>
              </a:rPr>
              <a:t>Point focus</a:t>
            </a:r>
            <a:endParaRPr lang="en-US" sz="1800" b="0"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7543800" cy="13716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Imaging through a perfect telescope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30763" y="1527175"/>
            <a:ext cx="4167187" cy="450691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</a:rPr>
              <a:t>With no turbulence,    FWHM  is diffraction limit of telescope,  </a:t>
            </a:r>
            <a:r>
              <a:rPr lang="en-US" sz="2400" i="1">
                <a:latin typeface="Helvetica" charset="0"/>
                <a:ea typeface="ヒラギノ角ゴ Pro W3" charset="0"/>
                <a:cs typeface="ヒラギノ角ゴ Pro W3" charset="0"/>
                <a:sym typeface="Symbol" charset="0"/>
              </a:rPr>
              <a:t>θ</a:t>
            </a:r>
            <a:r>
              <a:rPr lang="en-US" sz="2400">
                <a:latin typeface="Helvetica" charset="0"/>
                <a:ea typeface="ヒラギノ角ゴ Pro W3" charset="0"/>
                <a:cs typeface="ヒラギノ角ゴ Pro W3" charset="0"/>
              </a:rPr>
              <a:t> ~</a:t>
            </a: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  <a:sym typeface="Symbol" charset="0"/>
              </a:rPr>
              <a:t>  </a:t>
            </a:r>
            <a:r>
              <a:rPr lang="en-US" sz="2400" i="1">
                <a:latin typeface="Symbol" charset="0"/>
                <a:ea typeface="ヒラギノ角ゴ Pro W3" charset="0"/>
                <a:cs typeface="ヒラギノ角ゴ Pro W3" charset="0"/>
                <a:sym typeface="Symbol" charset="0"/>
              </a:rPr>
              <a:t>λ</a:t>
            </a:r>
            <a:r>
              <a:rPr lang="en-US" sz="2400" i="1">
                <a:latin typeface="Trebuchet MS" charset="0"/>
                <a:ea typeface="ヒラギノ角ゴ Pro W3" charset="0"/>
                <a:cs typeface="ヒラギノ角ゴ Pro W3" charset="0"/>
                <a:sym typeface="Symbol" charset="0"/>
              </a:rPr>
              <a:t> / D</a:t>
            </a:r>
          </a:p>
          <a:p>
            <a:pPr>
              <a:buFontTx/>
              <a:buNone/>
              <a:defRPr/>
            </a:pPr>
            <a:endParaRPr lang="en-US" sz="2400">
              <a:latin typeface="Trebuchet MS" charset="0"/>
              <a:ea typeface="ヒラギノ角ゴ Pro W3" charset="0"/>
              <a:cs typeface="ヒラギノ角ゴ Pro W3" charset="0"/>
              <a:sym typeface="Symbol" charset="0"/>
            </a:endParaRPr>
          </a:p>
          <a:p>
            <a:pPr>
              <a:buFontTx/>
              <a:buNone/>
              <a:defRPr/>
            </a:pP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  <a:sym typeface="Symbol" charset="0"/>
              </a:rPr>
              <a:t>Example:  </a:t>
            </a:r>
          </a:p>
          <a:p>
            <a:pPr>
              <a:spcBef>
                <a:spcPct val="40000"/>
              </a:spcBef>
              <a:buFontTx/>
              <a:buNone/>
              <a:defRPr/>
            </a:pP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  <a:sym typeface="Symbol" charset="0"/>
              </a:rPr>
              <a:t>	</a:t>
            </a:r>
            <a:r>
              <a:rPr lang="en-US" sz="2400" i="1">
                <a:latin typeface="Symbol" charset="0"/>
                <a:ea typeface="ヒラギノ角ゴ Pro W3" charset="0"/>
                <a:cs typeface="ヒラギノ角ゴ Pro W3" charset="0"/>
                <a:sym typeface="Symbol" charset="0"/>
              </a:rPr>
              <a:t>λ</a:t>
            </a:r>
            <a:r>
              <a:rPr lang="en-US" sz="2400" i="1">
                <a:latin typeface="Trebuchet MS" charset="0"/>
                <a:ea typeface="ヒラギノ角ゴ Pro W3" charset="0"/>
                <a:cs typeface="ヒラギノ角ゴ Pro W3" charset="0"/>
                <a:sym typeface="Symbol" charset="0"/>
              </a:rPr>
              <a:t>  / D</a:t>
            </a: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  <a:sym typeface="Symbol" charset="0"/>
              </a:rPr>
              <a:t> = 0.02 arc sec for     	</a:t>
            </a:r>
            <a:r>
              <a:rPr lang="en-US" sz="2400" i="1">
                <a:latin typeface="Symbol" charset="0"/>
                <a:ea typeface="ヒラギノ角ゴ Pro W3" charset="0"/>
                <a:cs typeface="ヒラギノ角ゴ Pro W3" charset="0"/>
                <a:sym typeface="Symbol" charset="0"/>
              </a:rPr>
              <a:t>λ</a:t>
            </a: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  <a:sym typeface="Symbol" charset="0"/>
              </a:rPr>
              <a:t>  = 1 </a:t>
            </a:r>
            <a:r>
              <a:rPr lang="en-US" sz="2400">
                <a:latin typeface="Symbol" charset="0"/>
                <a:ea typeface="ヒラギノ角ゴ Pro W3" charset="0"/>
                <a:cs typeface="ヒラギノ角ゴ Pro W3" charset="0"/>
                <a:sym typeface="Symbol" charset="0"/>
              </a:rPr>
              <a:t>μ</a:t>
            </a: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  <a:sym typeface="Symbol" charset="0"/>
              </a:rPr>
              <a:t>m, </a:t>
            </a:r>
            <a:r>
              <a:rPr lang="en-US" sz="2400" i="1">
                <a:latin typeface="Trebuchet MS" charset="0"/>
                <a:ea typeface="ヒラギノ角ゴ Pro W3" charset="0"/>
                <a:cs typeface="ヒラギノ角ゴ Pro W3" charset="0"/>
                <a:sym typeface="Symbol" charset="0"/>
              </a:rPr>
              <a:t>D</a:t>
            </a: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  <a:sym typeface="Symbol" charset="0"/>
              </a:rPr>
              <a:t> = 10 m</a:t>
            </a:r>
          </a:p>
          <a:p>
            <a:pPr>
              <a:buFontTx/>
              <a:buNone/>
              <a:defRPr/>
            </a:pPr>
            <a:endParaRPr lang="en-US" sz="2400">
              <a:latin typeface="Trebuchet MS" charset="0"/>
              <a:ea typeface="ヒラギノ角ゴ Pro W3" charset="0"/>
              <a:cs typeface="ヒラギノ角ゴ Pro W3" charset="0"/>
              <a:sym typeface="Symbol" charset="0"/>
            </a:endParaRPr>
          </a:p>
          <a:p>
            <a:pPr>
              <a:buFontTx/>
              <a:buNone/>
              <a:defRPr/>
            </a:pP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  <a:sym typeface="Symbol" charset="0"/>
              </a:rPr>
              <a:t>With turbulence, image size gets much larger (typically 0.5 - 2 arc sec)</a:t>
            </a:r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1788"/>
            <a:ext cx="441960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Line 5"/>
          <p:cNvSpPr>
            <a:spLocks noChangeShapeType="1"/>
          </p:cNvSpPr>
          <p:nvPr/>
        </p:nvSpPr>
        <p:spPr bwMode="auto">
          <a:xfrm>
            <a:off x="2306638" y="2949575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49" name="Text Box 6"/>
          <p:cNvSpPr txBox="1">
            <a:spLocks noChangeArrowheads="1"/>
          </p:cNvSpPr>
          <p:nvPr/>
        </p:nvSpPr>
        <p:spPr bwMode="auto">
          <a:xfrm>
            <a:off x="2916238" y="2720975"/>
            <a:ext cx="1600200" cy="40957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2000">
                <a:solidFill>
                  <a:srgbClr val="0000FF"/>
                </a:solidFill>
                <a:latin typeface="Arial" charset="0"/>
              </a:rPr>
              <a:t>FWHM ~</a:t>
            </a:r>
            <a:r>
              <a:rPr lang="en-US" sz="2000">
                <a:solidFill>
                  <a:srgbClr val="0000FF"/>
                </a:solidFill>
                <a:latin typeface="Symbol" charset="0"/>
              </a:rPr>
              <a:t>λ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/D</a:t>
            </a:r>
            <a:endParaRPr lang="en-US" sz="2000">
              <a:latin typeface="Arial" charset="0"/>
            </a:endParaRPr>
          </a:p>
        </p:txBody>
      </p:sp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2722563" y="4848225"/>
            <a:ext cx="1373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600" b="0">
                <a:solidFill>
                  <a:schemeClr val="bg2"/>
                </a:solidFill>
              </a:rPr>
              <a:t>in units of </a:t>
            </a:r>
            <a:r>
              <a:rPr lang="en-US" sz="1600" b="0">
                <a:solidFill>
                  <a:schemeClr val="bg2"/>
                </a:solidFill>
                <a:latin typeface="Symbol" charset="0"/>
              </a:rPr>
              <a:t>λ</a:t>
            </a:r>
            <a:r>
              <a:rPr lang="en-US" sz="1600" b="0">
                <a:solidFill>
                  <a:schemeClr val="bg2"/>
                </a:solidFill>
              </a:rPr>
              <a:t>/D</a:t>
            </a:r>
            <a:endParaRPr lang="en-US" b="0"/>
          </a:p>
        </p:txBody>
      </p:sp>
      <p:sp>
        <p:nvSpPr>
          <p:cNvPr id="57351" name="Line 9"/>
          <p:cNvSpPr>
            <a:spLocks noChangeShapeType="1"/>
          </p:cNvSpPr>
          <p:nvPr/>
        </p:nvSpPr>
        <p:spPr bwMode="auto">
          <a:xfrm>
            <a:off x="2603500" y="3616325"/>
            <a:ext cx="6842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2" name="Text Box 10"/>
          <p:cNvSpPr txBox="1">
            <a:spLocks noChangeArrowheads="1"/>
          </p:cNvSpPr>
          <p:nvPr/>
        </p:nvSpPr>
        <p:spPr bwMode="auto">
          <a:xfrm>
            <a:off x="3333750" y="3411538"/>
            <a:ext cx="1204913" cy="40957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2000">
                <a:solidFill>
                  <a:srgbClr val="0000FF"/>
                </a:solidFill>
                <a:latin typeface="Arial" charset="0"/>
              </a:rPr>
              <a:t>1.22 </a:t>
            </a:r>
            <a:r>
              <a:rPr lang="en-US" sz="2000">
                <a:solidFill>
                  <a:srgbClr val="0000FF"/>
                </a:solidFill>
                <a:latin typeface="Symbol" charset="0"/>
              </a:rPr>
              <a:t>λ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/D</a:t>
            </a:r>
            <a:endParaRPr lang="en-US" sz="2000">
              <a:latin typeface="Arial" charset="0"/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0" y="5421313"/>
            <a:ext cx="4891088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Point Spread Function (PSF):  intensity profile from point source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705600" cy="12954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Characterize turbulence strength by quantity r</a:t>
            </a:r>
            <a:r>
              <a:rPr lang="en-US" baseline="-25000">
                <a:latin typeface="Trebuchet MS" charset="0"/>
                <a:ea typeface="ヒラギノ角ゴ Pro W3" charset="0"/>
                <a:cs typeface="ヒラギノ角ゴ Pro W3" charset="0"/>
              </a:rPr>
              <a:t>0</a:t>
            </a:r>
            <a:endParaRPr lang="en-US"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4349750"/>
            <a:ext cx="8655050" cy="2209800"/>
          </a:xfrm>
        </p:spPr>
        <p:txBody>
          <a:bodyPr/>
          <a:lstStyle/>
          <a:p>
            <a:pPr>
              <a:spcAft>
                <a:spcPts val="2950"/>
              </a:spcAft>
              <a:defRPr/>
            </a:pP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</a:rPr>
              <a:t> </a:t>
            </a:r>
            <a:r>
              <a:rPr lang="ja-JP" altLang="en-US" sz="2400">
                <a:latin typeface="Trebuchet MS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</a:rPr>
              <a:t>Coherence Length</a:t>
            </a:r>
            <a:r>
              <a:rPr lang="ja-JP" altLang="en-US" sz="2400">
                <a:latin typeface="Trebuchet MS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400" i="1">
                <a:latin typeface="Trebuchet MS" charset="0"/>
                <a:ea typeface="ヒラギノ角ゴ Pro W3" charset="0"/>
                <a:cs typeface="ヒラギノ角ゴ Pro W3" charset="0"/>
              </a:rPr>
              <a:t>r</a:t>
            </a:r>
            <a:r>
              <a:rPr lang="en-US" sz="2400" i="1" baseline="-25000">
                <a:latin typeface="Trebuchet MS" charset="0"/>
                <a:ea typeface="ヒラギノ角ゴ Pro W3" charset="0"/>
                <a:cs typeface="ヒラギノ角ゴ Pro W3" charset="0"/>
              </a:rPr>
              <a:t>0</a:t>
            </a:r>
            <a:r>
              <a:rPr lang="en-US" sz="2400" baseline="-25000">
                <a:latin typeface="Trebuchet MS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</a:rPr>
              <a:t>: distance over which optical phase distortion has mean square value of 1 rad</a:t>
            </a:r>
            <a:r>
              <a:rPr lang="en-US" sz="2400" baseline="30000">
                <a:latin typeface="Trebuchet MS" charset="0"/>
                <a:ea typeface="ヒラギノ角ゴ Pro W3" charset="0"/>
                <a:cs typeface="ヒラギノ角ゴ Pro W3" charset="0"/>
              </a:rPr>
              <a:t>2</a:t>
            </a: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</a:rPr>
              <a:t>          (</a:t>
            </a:r>
            <a:r>
              <a:rPr lang="en-US" sz="2400" i="1">
                <a:latin typeface="Trebuchet MS" charset="0"/>
                <a:ea typeface="ヒラギノ角ゴ Pro W3" charset="0"/>
                <a:cs typeface="ヒラギノ角ゴ Pro W3" charset="0"/>
              </a:rPr>
              <a:t>r</a:t>
            </a:r>
            <a:r>
              <a:rPr lang="en-US" sz="2400" i="1" baseline="-25000">
                <a:latin typeface="Trebuchet MS" charset="0"/>
                <a:ea typeface="ヒラギノ角ゴ Pro W3" charset="0"/>
                <a:cs typeface="ヒラギノ角ゴ Pro W3" charset="0"/>
              </a:rPr>
              <a:t>0</a:t>
            </a: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</a:rPr>
              <a:t> ~ 15 - 30 cm at good observing sites)</a:t>
            </a:r>
          </a:p>
          <a:p>
            <a:pPr>
              <a:spcAft>
                <a:spcPts val="1750"/>
              </a:spcAft>
              <a:defRPr/>
            </a:pPr>
            <a:r>
              <a:rPr lang="en-US" i="1">
                <a:solidFill>
                  <a:srgbClr val="FFC468"/>
                </a:solidFill>
                <a:latin typeface="Trebuchet MS" charset="0"/>
                <a:ea typeface="ヒラギノ角ゴ Pro W3" charset="0"/>
                <a:cs typeface="ヒラギノ角ゴ Pro W3" charset="0"/>
              </a:rPr>
              <a:t>r</a:t>
            </a:r>
            <a:r>
              <a:rPr lang="en-US" i="1" baseline="-25000">
                <a:solidFill>
                  <a:srgbClr val="FFC468"/>
                </a:solidFill>
                <a:latin typeface="Trebuchet MS" charset="0"/>
                <a:ea typeface="ヒラギノ角ゴ Pro W3" charset="0"/>
                <a:cs typeface="ヒラギノ角ゴ Pro W3" charset="0"/>
              </a:rPr>
              <a:t>0</a:t>
            </a:r>
            <a:r>
              <a:rPr lang="en-US" baseline="-25000">
                <a:solidFill>
                  <a:srgbClr val="FFC468"/>
                </a:solidFill>
                <a:latin typeface="Trebuchet MS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>
                <a:solidFill>
                  <a:srgbClr val="FFC468"/>
                </a:solidFill>
                <a:latin typeface="Trebuchet MS" charset="0"/>
                <a:ea typeface="ヒラギノ角ゴ Pro W3" charset="0"/>
                <a:cs typeface="ヒラギノ角ゴ Pro W3" charset="0"/>
              </a:rPr>
              <a:t>= 10 cm </a:t>
            </a:r>
            <a:r>
              <a:rPr lang="en-US">
                <a:solidFill>
                  <a:srgbClr val="FFC468"/>
                </a:solidFill>
                <a:latin typeface="Wingdings" charset="0"/>
                <a:ea typeface="ヒラギノ角ゴ Pro W3" charset="0"/>
                <a:cs typeface="Wingdings" charset="0"/>
                <a:sym typeface="Symbol" charset="0"/>
              </a:rPr>
              <a:t></a:t>
            </a:r>
            <a:r>
              <a:rPr lang="en-US">
                <a:solidFill>
                  <a:srgbClr val="FFC468"/>
                </a:solidFill>
                <a:latin typeface="Trebuchet MS" charset="0"/>
                <a:ea typeface="ヒラギノ角ゴ Pro W3" charset="0"/>
                <a:cs typeface="ヒラギノ角ゴ Pro W3" charset="0"/>
                <a:sym typeface="Symbol" charset="0"/>
              </a:rPr>
              <a:t> FWHM = 1 arc sec  at  </a:t>
            </a:r>
            <a:r>
              <a:rPr lang="en-US">
                <a:solidFill>
                  <a:srgbClr val="FFC468"/>
                </a:solidFill>
                <a:latin typeface="Symbol" charset="0"/>
                <a:ea typeface="ヒラギノ角ゴ Pro W3" charset="0"/>
                <a:cs typeface="ヒラギノ角ゴ Pro W3" charset="0"/>
                <a:sym typeface="Symbol" charset="0"/>
              </a:rPr>
              <a:t>λ</a:t>
            </a:r>
            <a:r>
              <a:rPr lang="en-US">
                <a:solidFill>
                  <a:srgbClr val="FFC468"/>
                </a:solidFill>
                <a:latin typeface="Trebuchet MS" charset="0"/>
                <a:ea typeface="ヒラギノ角ゴ Pro W3" charset="0"/>
                <a:cs typeface="ヒラギノ角ゴ Pro W3" charset="0"/>
                <a:sym typeface="Symbol" charset="0"/>
              </a:rPr>
              <a:t> = 0.5  μm</a:t>
            </a:r>
            <a:endParaRPr lang="en-US">
              <a:solidFill>
                <a:srgbClr val="FFC468"/>
              </a:solidFill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9395" name="Oval 6"/>
          <p:cNvSpPr>
            <a:spLocks noChangeArrowheads="1"/>
          </p:cNvSpPr>
          <p:nvPr/>
        </p:nvSpPr>
        <p:spPr bwMode="auto">
          <a:xfrm>
            <a:off x="2324100" y="3255963"/>
            <a:ext cx="4494213" cy="346075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82949" name="Text Box 7"/>
          <p:cNvSpPr txBox="1">
            <a:spLocks noChangeArrowheads="1"/>
          </p:cNvSpPr>
          <p:nvPr/>
        </p:nvSpPr>
        <p:spPr bwMode="auto">
          <a:xfrm>
            <a:off x="2497138" y="3571875"/>
            <a:ext cx="41513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Primary mirror of telescope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327525" y="2627313"/>
            <a:ext cx="4233863" cy="523875"/>
            <a:chOff x="2726" y="1655"/>
            <a:chExt cx="2667" cy="330"/>
          </a:xfrm>
        </p:grpSpPr>
        <p:grpSp>
          <p:nvGrpSpPr>
            <p:cNvPr id="59402" name="Group 16"/>
            <p:cNvGrpSpPr>
              <a:grpSpLocks/>
            </p:cNvGrpSpPr>
            <p:nvPr/>
          </p:nvGrpSpPr>
          <p:grpSpPr bwMode="auto">
            <a:xfrm>
              <a:off x="2726" y="1655"/>
              <a:ext cx="646" cy="330"/>
              <a:chOff x="2726" y="1655"/>
              <a:chExt cx="646" cy="330"/>
            </a:xfrm>
          </p:grpSpPr>
          <p:sp>
            <p:nvSpPr>
              <p:cNvPr id="59404" name="Line 11"/>
              <p:cNvSpPr>
                <a:spLocks noChangeShapeType="1"/>
              </p:cNvSpPr>
              <p:nvPr/>
            </p:nvSpPr>
            <p:spPr bwMode="auto">
              <a:xfrm>
                <a:off x="2726" y="1867"/>
                <a:ext cx="308" cy="0"/>
              </a:xfrm>
              <a:prstGeom prst="line">
                <a:avLst/>
              </a:prstGeom>
              <a:noFill/>
              <a:ln w="28575">
                <a:solidFill>
                  <a:srgbClr val="00FF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958" name="Text Box 12"/>
              <p:cNvSpPr txBox="1">
                <a:spLocks noChangeArrowheads="1"/>
              </p:cNvSpPr>
              <p:nvPr/>
            </p:nvSpPr>
            <p:spPr bwMode="auto">
              <a:xfrm>
                <a:off x="3059" y="1655"/>
                <a:ext cx="313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>
                <a:lvl1pPr algn="ctr" eaLnBrk="0" hangingPunct="0"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 algn="ctr" eaLnBrk="0" hangingPunct="0"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>
                  <a:defRPr/>
                </a:pPr>
                <a:r>
                  <a:rPr lang="en-US" sz="2800" i="1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r</a:t>
                </a:r>
                <a:r>
                  <a:rPr lang="en-US" i="1" baseline="-2500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0</a:t>
                </a:r>
                <a:r>
                  <a:rPr lang="en-US" i="1" baseline="-25000" smtClean="0">
                    <a:solidFill>
                      <a:srgbClr val="00FFFF"/>
                    </a:solidFill>
                  </a:rPr>
                  <a:t> </a:t>
                </a:r>
                <a:endParaRPr lang="en-US" i="1" smtClean="0">
                  <a:solidFill>
                    <a:srgbClr val="00FFFF"/>
                  </a:solidFill>
                </a:endParaRPr>
              </a:p>
            </p:txBody>
          </p:sp>
        </p:grpSp>
        <p:sp>
          <p:nvSpPr>
            <p:cNvPr id="29709" name="Text Box 13"/>
            <p:cNvSpPr txBox="1">
              <a:spLocks noChangeArrowheads="1"/>
            </p:cNvSpPr>
            <p:nvPr/>
          </p:nvSpPr>
          <p:spPr bwMode="auto">
            <a:xfrm>
              <a:off x="3426" y="1690"/>
              <a:ext cx="1967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>
              <a:lvl1pPr algn="ctr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algn="ctr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defRPr/>
              </a:pPr>
              <a:r>
                <a:rPr lang="ja-JP" altLang="en-US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charset="0"/>
                </a:rPr>
                <a:t>“</a:t>
              </a:r>
              <a:r>
                <a:rPr lang="en-US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charset="0"/>
                </a:rPr>
                <a:t>Fried</a:t>
              </a:r>
              <a:r>
                <a:rPr lang="ja-JP" altLang="en-US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charset="0"/>
                </a:rPr>
                <a:t>’</a:t>
              </a:r>
              <a:r>
                <a:rPr lang="en-US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charset="0"/>
                </a:rPr>
                <a:t>s parameter</a:t>
              </a:r>
              <a:r>
                <a:rPr lang="ja-JP" altLang="en-US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charset="0"/>
                </a:rPr>
                <a:t>”</a:t>
              </a:r>
              <a:endParaRPr 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30225" y="1476375"/>
            <a:ext cx="6184900" cy="1054100"/>
            <a:chOff x="334" y="930"/>
            <a:chExt cx="3896" cy="664"/>
          </a:xfrm>
        </p:grpSpPr>
        <p:sp>
          <p:nvSpPr>
            <p:cNvPr id="59399" name="Freeform 9"/>
            <p:cNvSpPr>
              <a:spLocks/>
            </p:cNvSpPr>
            <p:nvPr/>
          </p:nvSpPr>
          <p:spPr bwMode="auto">
            <a:xfrm>
              <a:off x="1529" y="1251"/>
              <a:ext cx="2701" cy="253"/>
            </a:xfrm>
            <a:custGeom>
              <a:avLst/>
              <a:gdLst>
                <a:gd name="T0" fmla="*/ 0 w 2701"/>
                <a:gd name="T1" fmla="*/ 103 h 253"/>
                <a:gd name="T2" fmla="*/ 184 w 2701"/>
                <a:gd name="T3" fmla="*/ 41 h 253"/>
                <a:gd name="T4" fmla="*/ 267 w 2701"/>
                <a:gd name="T5" fmla="*/ 48 h 253"/>
                <a:gd name="T6" fmla="*/ 349 w 2701"/>
                <a:gd name="T7" fmla="*/ 89 h 253"/>
                <a:gd name="T8" fmla="*/ 410 w 2701"/>
                <a:gd name="T9" fmla="*/ 123 h 253"/>
                <a:gd name="T10" fmla="*/ 478 w 2701"/>
                <a:gd name="T11" fmla="*/ 151 h 253"/>
                <a:gd name="T12" fmla="*/ 581 w 2701"/>
                <a:gd name="T13" fmla="*/ 144 h 253"/>
                <a:gd name="T14" fmla="*/ 670 w 2701"/>
                <a:gd name="T15" fmla="*/ 116 h 253"/>
                <a:gd name="T16" fmla="*/ 711 w 2701"/>
                <a:gd name="T17" fmla="*/ 89 h 253"/>
                <a:gd name="T18" fmla="*/ 731 w 2701"/>
                <a:gd name="T19" fmla="*/ 75 h 253"/>
                <a:gd name="T20" fmla="*/ 807 w 2701"/>
                <a:gd name="T21" fmla="*/ 123 h 253"/>
                <a:gd name="T22" fmla="*/ 882 w 2701"/>
                <a:gd name="T23" fmla="*/ 110 h 253"/>
                <a:gd name="T24" fmla="*/ 923 w 2701"/>
                <a:gd name="T25" fmla="*/ 96 h 253"/>
                <a:gd name="T26" fmla="*/ 984 w 2701"/>
                <a:gd name="T27" fmla="*/ 130 h 253"/>
                <a:gd name="T28" fmla="*/ 1032 w 2701"/>
                <a:gd name="T29" fmla="*/ 116 h 253"/>
                <a:gd name="T30" fmla="*/ 1080 w 2701"/>
                <a:gd name="T31" fmla="*/ 82 h 253"/>
                <a:gd name="T32" fmla="*/ 1121 w 2701"/>
                <a:gd name="T33" fmla="*/ 68 h 253"/>
                <a:gd name="T34" fmla="*/ 1306 w 2701"/>
                <a:gd name="T35" fmla="*/ 0 h 253"/>
                <a:gd name="T36" fmla="*/ 1511 w 2701"/>
                <a:gd name="T37" fmla="*/ 27 h 253"/>
                <a:gd name="T38" fmla="*/ 1566 w 2701"/>
                <a:gd name="T39" fmla="*/ 96 h 253"/>
                <a:gd name="T40" fmla="*/ 1648 w 2701"/>
                <a:gd name="T41" fmla="*/ 178 h 253"/>
                <a:gd name="T42" fmla="*/ 1702 w 2701"/>
                <a:gd name="T43" fmla="*/ 219 h 253"/>
                <a:gd name="T44" fmla="*/ 1771 w 2701"/>
                <a:gd name="T45" fmla="*/ 233 h 253"/>
                <a:gd name="T46" fmla="*/ 1873 w 2701"/>
                <a:gd name="T47" fmla="*/ 212 h 253"/>
                <a:gd name="T48" fmla="*/ 1983 w 2701"/>
                <a:gd name="T49" fmla="*/ 151 h 253"/>
                <a:gd name="T50" fmla="*/ 2044 w 2701"/>
                <a:gd name="T51" fmla="*/ 110 h 253"/>
                <a:gd name="T52" fmla="*/ 2229 w 2701"/>
                <a:gd name="T53" fmla="*/ 151 h 253"/>
                <a:gd name="T54" fmla="*/ 2263 w 2701"/>
                <a:gd name="T55" fmla="*/ 219 h 253"/>
                <a:gd name="T56" fmla="*/ 2373 w 2701"/>
                <a:gd name="T57" fmla="*/ 253 h 253"/>
                <a:gd name="T58" fmla="*/ 2448 w 2701"/>
                <a:gd name="T59" fmla="*/ 239 h 253"/>
                <a:gd name="T60" fmla="*/ 2468 w 2701"/>
                <a:gd name="T61" fmla="*/ 233 h 253"/>
                <a:gd name="T62" fmla="*/ 2489 w 2701"/>
                <a:gd name="T63" fmla="*/ 185 h 253"/>
                <a:gd name="T64" fmla="*/ 2550 w 2701"/>
                <a:gd name="T65" fmla="*/ 96 h 253"/>
                <a:gd name="T66" fmla="*/ 2605 w 2701"/>
                <a:gd name="T67" fmla="*/ 123 h 253"/>
                <a:gd name="T68" fmla="*/ 2646 w 2701"/>
                <a:gd name="T69" fmla="*/ 171 h 253"/>
                <a:gd name="T70" fmla="*/ 2701 w 2701"/>
                <a:gd name="T71" fmla="*/ 192 h 25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01"/>
                <a:gd name="T109" fmla="*/ 0 h 253"/>
                <a:gd name="T110" fmla="*/ 2701 w 2701"/>
                <a:gd name="T111" fmla="*/ 253 h 25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01" h="253">
                  <a:moveTo>
                    <a:pt x="0" y="103"/>
                  </a:moveTo>
                  <a:cubicBezTo>
                    <a:pt x="42" y="58"/>
                    <a:pt x="123" y="53"/>
                    <a:pt x="184" y="41"/>
                  </a:cubicBezTo>
                  <a:cubicBezTo>
                    <a:pt x="211" y="43"/>
                    <a:pt x="239" y="43"/>
                    <a:pt x="267" y="48"/>
                  </a:cubicBezTo>
                  <a:cubicBezTo>
                    <a:pt x="349" y="61"/>
                    <a:pt x="266" y="60"/>
                    <a:pt x="349" y="89"/>
                  </a:cubicBezTo>
                  <a:cubicBezTo>
                    <a:pt x="370" y="96"/>
                    <a:pt x="387" y="115"/>
                    <a:pt x="410" y="123"/>
                  </a:cubicBezTo>
                  <a:cubicBezTo>
                    <a:pt x="460" y="140"/>
                    <a:pt x="438" y="130"/>
                    <a:pt x="478" y="151"/>
                  </a:cubicBezTo>
                  <a:cubicBezTo>
                    <a:pt x="512" y="148"/>
                    <a:pt x="546" y="147"/>
                    <a:pt x="581" y="144"/>
                  </a:cubicBezTo>
                  <a:cubicBezTo>
                    <a:pt x="611" y="140"/>
                    <a:pt x="639" y="122"/>
                    <a:pt x="670" y="116"/>
                  </a:cubicBezTo>
                  <a:cubicBezTo>
                    <a:pt x="683" y="107"/>
                    <a:pt x="697" y="98"/>
                    <a:pt x="711" y="89"/>
                  </a:cubicBezTo>
                  <a:cubicBezTo>
                    <a:pt x="717" y="84"/>
                    <a:pt x="731" y="75"/>
                    <a:pt x="731" y="75"/>
                  </a:cubicBezTo>
                  <a:cubicBezTo>
                    <a:pt x="768" y="87"/>
                    <a:pt x="774" y="112"/>
                    <a:pt x="807" y="123"/>
                  </a:cubicBezTo>
                  <a:cubicBezTo>
                    <a:pt x="849" y="117"/>
                    <a:pt x="850" y="120"/>
                    <a:pt x="882" y="110"/>
                  </a:cubicBezTo>
                  <a:cubicBezTo>
                    <a:pt x="895" y="105"/>
                    <a:pt x="923" y="96"/>
                    <a:pt x="923" y="96"/>
                  </a:cubicBezTo>
                  <a:cubicBezTo>
                    <a:pt x="965" y="106"/>
                    <a:pt x="947" y="117"/>
                    <a:pt x="984" y="130"/>
                  </a:cubicBezTo>
                  <a:cubicBezTo>
                    <a:pt x="990" y="128"/>
                    <a:pt x="1023" y="120"/>
                    <a:pt x="1032" y="116"/>
                  </a:cubicBezTo>
                  <a:cubicBezTo>
                    <a:pt x="1048" y="105"/>
                    <a:pt x="1061" y="88"/>
                    <a:pt x="1080" y="82"/>
                  </a:cubicBezTo>
                  <a:cubicBezTo>
                    <a:pt x="1093" y="77"/>
                    <a:pt x="1121" y="68"/>
                    <a:pt x="1121" y="68"/>
                  </a:cubicBezTo>
                  <a:cubicBezTo>
                    <a:pt x="1158" y="32"/>
                    <a:pt x="1254" y="13"/>
                    <a:pt x="1306" y="0"/>
                  </a:cubicBezTo>
                  <a:cubicBezTo>
                    <a:pt x="1394" y="4"/>
                    <a:pt x="1435" y="10"/>
                    <a:pt x="1511" y="27"/>
                  </a:cubicBezTo>
                  <a:cubicBezTo>
                    <a:pt x="1540" y="46"/>
                    <a:pt x="1546" y="68"/>
                    <a:pt x="1566" y="96"/>
                  </a:cubicBezTo>
                  <a:cubicBezTo>
                    <a:pt x="1587" y="126"/>
                    <a:pt x="1618" y="153"/>
                    <a:pt x="1648" y="178"/>
                  </a:cubicBezTo>
                  <a:cubicBezTo>
                    <a:pt x="1665" y="192"/>
                    <a:pt x="1679" y="214"/>
                    <a:pt x="1702" y="219"/>
                  </a:cubicBezTo>
                  <a:cubicBezTo>
                    <a:pt x="1725" y="223"/>
                    <a:pt x="1771" y="233"/>
                    <a:pt x="1771" y="233"/>
                  </a:cubicBezTo>
                  <a:cubicBezTo>
                    <a:pt x="1805" y="228"/>
                    <a:pt x="1840" y="226"/>
                    <a:pt x="1873" y="212"/>
                  </a:cubicBezTo>
                  <a:cubicBezTo>
                    <a:pt x="1914" y="193"/>
                    <a:pt x="1939" y="163"/>
                    <a:pt x="1983" y="151"/>
                  </a:cubicBezTo>
                  <a:cubicBezTo>
                    <a:pt x="2003" y="129"/>
                    <a:pt x="2019" y="125"/>
                    <a:pt x="2044" y="110"/>
                  </a:cubicBezTo>
                  <a:cubicBezTo>
                    <a:pt x="2128" y="114"/>
                    <a:pt x="2165" y="108"/>
                    <a:pt x="2229" y="151"/>
                  </a:cubicBezTo>
                  <a:cubicBezTo>
                    <a:pt x="2238" y="177"/>
                    <a:pt x="2241" y="199"/>
                    <a:pt x="2263" y="219"/>
                  </a:cubicBezTo>
                  <a:cubicBezTo>
                    <a:pt x="2290" y="243"/>
                    <a:pt x="2338" y="246"/>
                    <a:pt x="2373" y="253"/>
                  </a:cubicBezTo>
                  <a:cubicBezTo>
                    <a:pt x="2398" y="248"/>
                    <a:pt x="2423" y="244"/>
                    <a:pt x="2448" y="239"/>
                  </a:cubicBezTo>
                  <a:cubicBezTo>
                    <a:pt x="2454" y="237"/>
                    <a:pt x="2463" y="238"/>
                    <a:pt x="2468" y="233"/>
                  </a:cubicBezTo>
                  <a:cubicBezTo>
                    <a:pt x="2478" y="219"/>
                    <a:pt x="2478" y="199"/>
                    <a:pt x="2489" y="185"/>
                  </a:cubicBezTo>
                  <a:cubicBezTo>
                    <a:pt x="2501" y="135"/>
                    <a:pt x="2497" y="114"/>
                    <a:pt x="2550" y="96"/>
                  </a:cubicBezTo>
                  <a:cubicBezTo>
                    <a:pt x="2564" y="101"/>
                    <a:pt x="2592" y="110"/>
                    <a:pt x="2605" y="123"/>
                  </a:cubicBezTo>
                  <a:cubicBezTo>
                    <a:pt x="2616" y="134"/>
                    <a:pt x="2629" y="161"/>
                    <a:pt x="2646" y="171"/>
                  </a:cubicBezTo>
                  <a:cubicBezTo>
                    <a:pt x="2663" y="180"/>
                    <a:pt x="2683" y="183"/>
                    <a:pt x="2701" y="192"/>
                  </a:cubicBezTo>
                </a:path>
              </a:pathLst>
            </a:custGeom>
            <a:noFill/>
            <a:ln w="38100">
              <a:solidFill>
                <a:srgbClr val="FFCC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953" name="Text Box 10"/>
            <p:cNvSpPr txBox="1">
              <a:spLocks noChangeArrowheads="1"/>
            </p:cNvSpPr>
            <p:nvPr/>
          </p:nvSpPr>
          <p:spPr bwMode="auto">
            <a:xfrm>
              <a:off x="334" y="1071"/>
              <a:ext cx="1131" cy="5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algn="ctr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algn="ctr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charset="0"/>
                </a:rPr>
                <a:t>Wavefront of light</a:t>
              </a:r>
              <a:endParaRPr lang="en-US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endParaRPr>
            </a:p>
          </p:txBody>
        </p:sp>
        <p:sp>
          <p:nvSpPr>
            <p:cNvPr id="59401" name="AutoShape 14"/>
            <p:cNvSpPr>
              <a:spLocks noChangeArrowheads="1"/>
            </p:cNvSpPr>
            <p:nvPr/>
          </p:nvSpPr>
          <p:spPr bwMode="auto">
            <a:xfrm>
              <a:off x="2672" y="930"/>
              <a:ext cx="416" cy="23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Effect of turbulence on image size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28738"/>
            <a:ext cx="8643938" cy="5397500"/>
          </a:xfrm>
        </p:spPr>
        <p:txBody>
          <a:bodyPr/>
          <a:lstStyle/>
          <a:p>
            <a:pPr>
              <a:defRPr/>
            </a:pP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</a:rPr>
              <a:t>If telescope diameter D &gt;&gt; r</a:t>
            </a:r>
            <a:r>
              <a:rPr lang="en-US" sz="2400" baseline="-25000">
                <a:latin typeface="Trebuchet MS" charset="0"/>
                <a:ea typeface="ヒラギノ角ゴ Pro W3" charset="0"/>
                <a:cs typeface="ヒラギノ角ゴ Pro W3" charset="0"/>
              </a:rPr>
              <a:t>0</a:t>
            </a: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</a:rPr>
              <a:t> , image size of a point source is     </a:t>
            </a:r>
            <a:r>
              <a:rPr lang="en-US" sz="2400">
                <a:latin typeface="Symbol" charset="0"/>
                <a:ea typeface="ヒラギノ角ゴ Pro W3" charset="0"/>
                <a:cs typeface="ヒラギノ角ゴ Pro W3" charset="0"/>
              </a:rPr>
              <a:t>λ</a:t>
            </a: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</a:rPr>
              <a:t> / r</a:t>
            </a:r>
            <a:r>
              <a:rPr lang="en-US" sz="2400" baseline="-25000">
                <a:latin typeface="Trebuchet MS" charset="0"/>
                <a:ea typeface="ヒラギノ角ゴ Pro W3" charset="0"/>
                <a:cs typeface="ヒラギノ角ゴ Pro W3" charset="0"/>
              </a:rPr>
              <a:t>0 </a:t>
            </a: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</a:rPr>
              <a:t> &gt;&gt;  </a:t>
            </a:r>
            <a:r>
              <a:rPr lang="en-US" sz="2400">
                <a:latin typeface="Symbol" charset="0"/>
                <a:ea typeface="ヒラギノ角ゴ Pro W3" charset="0"/>
                <a:cs typeface="ヒラギノ角ゴ Pro W3" charset="0"/>
              </a:rPr>
              <a:t>λ</a:t>
            </a: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</a:rPr>
              <a:t> / D</a:t>
            </a:r>
            <a:endParaRPr lang="en-US">
              <a:latin typeface="Trebuchet MS" charset="0"/>
              <a:ea typeface="ヒラギノ角ゴ Pro W3" charset="0"/>
              <a:cs typeface="ヒラギノ角ゴ Pro W3" charset="0"/>
            </a:endParaRPr>
          </a:p>
          <a:p>
            <a:pPr>
              <a:defRPr/>
            </a:pPr>
            <a:endParaRPr lang="en-US" sz="3200">
              <a:latin typeface="Trebuchet MS" charset="0"/>
              <a:ea typeface="ヒラギノ角ゴ Pro W3" charset="0"/>
              <a:cs typeface="ヒラギノ角ゴ Pro W3" charset="0"/>
            </a:endParaRPr>
          </a:p>
          <a:p>
            <a:pPr>
              <a:defRPr/>
            </a:pPr>
            <a:endParaRPr lang="en-US" sz="3200">
              <a:latin typeface="Trebuchet MS" charset="0"/>
              <a:ea typeface="ヒラギノ角ゴ Pro W3" charset="0"/>
              <a:cs typeface="ヒラギノ角ゴ Pro W3" charset="0"/>
            </a:endParaRPr>
          </a:p>
          <a:p>
            <a:pPr>
              <a:defRPr/>
            </a:pPr>
            <a:endParaRPr lang="en-US">
              <a:latin typeface="Trebuchet MS" charset="0"/>
              <a:ea typeface="ヒラギノ角ゴ Pro W3" charset="0"/>
              <a:cs typeface="ヒラギノ角ゴ Pro W3" charset="0"/>
            </a:endParaRPr>
          </a:p>
          <a:p>
            <a:pPr>
              <a:spcBef>
                <a:spcPct val="100000"/>
              </a:spcBef>
              <a:spcAft>
                <a:spcPts val="2063"/>
              </a:spcAft>
              <a:defRPr/>
            </a:pP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</a:rPr>
              <a:t>r</a:t>
            </a:r>
            <a:r>
              <a:rPr lang="en-US" sz="2400" baseline="-25000">
                <a:latin typeface="Trebuchet MS" charset="0"/>
                <a:ea typeface="ヒラギノ角ゴ Pro W3" charset="0"/>
                <a:cs typeface="ヒラギノ角ゴ Pro W3" charset="0"/>
              </a:rPr>
              <a:t>0  </a:t>
            </a: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</a:rPr>
              <a:t>is diameter of the circular pupil for which the diffraction limited image and the seeing limited image have the same angular resolution.  </a:t>
            </a:r>
          </a:p>
          <a:p>
            <a:pPr>
              <a:defRPr/>
            </a:pP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</a:rPr>
              <a:t>Any telescope with diameter D &gt; r</a:t>
            </a:r>
            <a:r>
              <a:rPr lang="en-US" sz="2400" baseline="-25000">
                <a:latin typeface="Trebuchet MS" charset="0"/>
                <a:ea typeface="ヒラギノ角ゴ Pro W3" charset="0"/>
                <a:cs typeface="ヒラギノ角ゴ Pro W3" charset="0"/>
              </a:rPr>
              <a:t>0 </a:t>
            </a: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</a:rPr>
              <a:t> has no better spatial resolution than a telescope for which D = r</a:t>
            </a:r>
            <a:r>
              <a:rPr lang="en-US" sz="2400" baseline="-25000">
                <a:latin typeface="Trebuchet MS" charset="0"/>
                <a:ea typeface="ヒラギノ角ゴ Pro W3" charset="0"/>
                <a:cs typeface="ヒラギノ角ゴ Pro W3" charset="0"/>
              </a:rPr>
              <a:t>0 </a:t>
            </a: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</a:rPr>
              <a:t>  (!)</a:t>
            </a:r>
          </a:p>
        </p:txBody>
      </p:sp>
      <p:sp>
        <p:nvSpPr>
          <p:cNvPr id="61443" name="Line 5"/>
          <p:cNvSpPr>
            <a:spLocks noChangeShapeType="1"/>
          </p:cNvSpPr>
          <p:nvPr/>
        </p:nvSpPr>
        <p:spPr bwMode="auto">
          <a:xfrm>
            <a:off x="2038350" y="3971925"/>
            <a:ext cx="385286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44" name="Freeform 6"/>
          <p:cNvSpPr>
            <a:spLocks/>
          </p:cNvSpPr>
          <p:nvPr/>
        </p:nvSpPr>
        <p:spPr bwMode="auto">
          <a:xfrm>
            <a:off x="2176463" y="3016250"/>
            <a:ext cx="3722687" cy="582613"/>
          </a:xfrm>
          <a:custGeom>
            <a:avLst/>
            <a:gdLst>
              <a:gd name="T0" fmla="*/ 0 w 2345"/>
              <a:gd name="T1" fmla="*/ 2147483647 h 367"/>
              <a:gd name="T2" fmla="*/ 2147483647 w 2345"/>
              <a:gd name="T3" fmla="*/ 2147483647 h 367"/>
              <a:gd name="T4" fmla="*/ 2147483647 w 2345"/>
              <a:gd name="T5" fmla="*/ 2147483647 h 367"/>
              <a:gd name="T6" fmla="*/ 2147483647 w 2345"/>
              <a:gd name="T7" fmla="*/ 2147483647 h 367"/>
              <a:gd name="T8" fmla="*/ 2147483647 w 2345"/>
              <a:gd name="T9" fmla="*/ 2147483647 h 367"/>
              <a:gd name="T10" fmla="*/ 2147483647 w 2345"/>
              <a:gd name="T11" fmla="*/ 2147483647 h 367"/>
              <a:gd name="T12" fmla="*/ 2147483647 w 2345"/>
              <a:gd name="T13" fmla="*/ 2147483647 h 367"/>
              <a:gd name="T14" fmla="*/ 2147483647 w 2345"/>
              <a:gd name="T15" fmla="*/ 2147483647 h 367"/>
              <a:gd name="T16" fmla="*/ 2147483647 w 2345"/>
              <a:gd name="T17" fmla="*/ 0 h 367"/>
              <a:gd name="T18" fmla="*/ 2147483647 w 2345"/>
              <a:gd name="T19" fmla="*/ 2147483647 h 367"/>
              <a:gd name="T20" fmla="*/ 2147483647 w 2345"/>
              <a:gd name="T21" fmla="*/ 2147483647 h 367"/>
              <a:gd name="T22" fmla="*/ 2147483647 w 2345"/>
              <a:gd name="T23" fmla="*/ 2147483647 h 367"/>
              <a:gd name="T24" fmla="*/ 2147483647 w 2345"/>
              <a:gd name="T25" fmla="*/ 2147483647 h 367"/>
              <a:gd name="T26" fmla="*/ 2147483647 w 2345"/>
              <a:gd name="T27" fmla="*/ 2147483647 h 367"/>
              <a:gd name="T28" fmla="*/ 2147483647 w 2345"/>
              <a:gd name="T29" fmla="*/ 2147483647 h 367"/>
              <a:gd name="T30" fmla="*/ 2147483647 w 2345"/>
              <a:gd name="T31" fmla="*/ 2147483647 h 367"/>
              <a:gd name="T32" fmla="*/ 2147483647 w 2345"/>
              <a:gd name="T33" fmla="*/ 2147483647 h 3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45"/>
              <a:gd name="T52" fmla="*/ 0 h 367"/>
              <a:gd name="T53" fmla="*/ 2345 w 2345"/>
              <a:gd name="T54" fmla="*/ 367 h 3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45" h="367">
                <a:moveTo>
                  <a:pt x="0" y="341"/>
                </a:moveTo>
                <a:cubicBezTo>
                  <a:pt x="100" y="367"/>
                  <a:pt x="254" y="323"/>
                  <a:pt x="356" y="294"/>
                </a:cubicBezTo>
                <a:cubicBezTo>
                  <a:pt x="376" y="279"/>
                  <a:pt x="396" y="273"/>
                  <a:pt x="417" y="259"/>
                </a:cubicBezTo>
                <a:cubicBezTo>
                  <a:pt x="447" y="214"/>
                  <a:pt x="412" y="257"/>
                  <a:pt x="451" y="232"/>
                </a:cubicBezTo>
                <a:cubicBezTo>
                  <a:pt x="474" y="216"/>
                  <a:pt x="486" y="190"/>
                  <a:pt x="513" y="177"/>
                </a:cubicBezTo>
                <a:cubicBezTo>
                  <a:pt x="553" y="156"/>
                  <a:pt x="606" y="148"/>
                  <a:pt x="650" y="136"/>
                </a:cubicBezTo>
                <a:cubicBezTo>
                  <a:pt x="682" y="126"/>
                  <a:pt x="704" y="114"/>
                  <a:pt x="739" y="109"/>
                </a:cubicBezTo>
                <a:cubicBezTo>
                  <a:pt x="849" y="70"/>
                  <a:pt x="958" y="41"/>
                  <a:pt x="1074" y="27"/>
                </a:cubicBezTo>
                <a:cubicBezTo>
                  <a:pt x="1124" y="13"/>
                  <a:pt x="1172" y="9"/>
                  <a:pt x="1224" y="0"/>
                </a:cubicBezTo>
                <a:cubicBezTo>
                  <a:pt x="1278" y="5"/>
                  <a:pt x="1333" y="12"/>
                  <a:pt x="1388" y="20"/>
                </a:cubicBezTo>
                <a:cubicBezTo>
                  <a:pt x="1434" y="35"/>
                  <a:pt x="1485" y="38"/>
                  <a:pt x="1532" y="54"/>
                </a:cubicBezTo>
                <a:cubicBezTo>
                  <a:pt x="1576" y="69"/>
                  <a:pt x="1623" y="92"/>
                  <a:pt x="1669" y="102"/>
                </a:cubicBezTo>
                <a:cubicBezTo>
                  <a:pt x="1699" y="117"/>
                  <a:pt x="1735" y="119"/>
                  <a:pt x="1764" y="136"/>
                </a:cubicBezTo>
                <a:cubicBezTo>
                  <a:pt x="1785" y="148"/>
                  <a:pt x="1803" y="167"/>
                  <a:pt x="1826" y="177"/>
                </a:cubicBezTo>
                <a:cubicBezTo>
                  <a:pt x="1858" y="191"/>
                  <a:pt x="1890" y="200"/>
                  <a:pt x="1922" y="218"/>
                </a:cubicBezTo>
                <a:cubicBezTo>
                  <a:pt x="1995" y="259"/>
                  <a:pt x="2062" y="308"/>
                  <a:pt x="2147" y="328"/>
                </a:cubicBezTo>
                <a:cubicBezTo>
                  <a:pt x="2225" y="346"/>
                  <a:pt x="2212" y="335"/>
                  <a:pt x="2345" y="335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45" name="Line 7"/>
          <p:cNvSpPr>
            <a:spLocks noChangeShapeType="1"/>
          </p:cNvSpPr>
          <p:nvPr/>
        </p:nvSpPr>
        <p:spPr bwMode="auto">
          <a:xfrm>
            <a:off x="3111500" y="3851275"/>
            <a:ext cx="198755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46" name="Text Box 8"/>
          <p:cNvSpPr txBox="1">
            <a:spLocks noChangeArrowheads="1"/>
          </p:cNvSpPr>
          <p:nvPr/>
        </p:nvSpPr>
        <p:spPr bwMode="auto">
          <a:xfrm>
            <a:off x="3763963" y="3429000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>
                <a:solidFill>
                  <a:srgbClr val="00FFFF"/>
                </a:solidFill>
                <a:latin typeface="Symbol" charset="0"/>
              </a:rPr>
              <a:t>λ</a:t>
            </a:r>
            <a:r>
              <a:rPr lang="en-US">
                <a:solidFill>
                  <a:srgbClr val="00FFFF"/>
                </a:solidFill>
              </a:rPr>
              <a:t> / </a:t>
            </a:r>
            <a:r>
              <a:rPr lang="en-US">
                <a:solidFill>
                  <a:srgbClr val="00FFFF"/>
                </a:solidFill>
                <a:latin typeface="Arial" charset="0"/>
              </a:rPr>
              <a:t>r</a:t>
            </a:r>
            <a:r>
              <a:rPr lang="en-US" baseline="-25000">
                <a:solidFill>
                  <a:srgbClr val="00FFFF"/>
                </a:solidFill>
              </a:rPr>
              <a:t>0</a:t>
            </a:r>
          </a:p>
        </p:txBody>
      </p:sp>
      <p:sp>
        <p:nvSpPr>
          <p:cNvPr id="61447" name="Text Box 9"/>
          <p:cNvSpPr txBox="1">
            <a:spLocks noChangeArrowheads="1"/>
          </p:cNvSpPr>
          <p:nvPr/>
        </p:nvSpPr>
        <p:spPr bwMode="auto">
          <a:xfrm>
            <a:off x="5051425" y="2927350"/>
            <a:ext cx="2244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ja-JP" altLang="en-US" i="1">
                <a:solidFill>
                  <a:schemeClr val="tx2"/>
                </a:solidFill>
                <a:latin typeface="Arial" charset="0"/>
              </a:rPr>
              <a:t>“</a:t>
            </a:r>
            <a:r>
              <a:rPr lang="en-US" altLang="ja-JP" i="1">
                <a:solidFill>
                  <a:schemeClr val="tx2"/>
                </a:solidFill>
                <a:latin typeface="Arial" charset="0"/>
              </a:rPr>
              <a:t>seeing disk</a:t>
            </a:r>
            <a:r>
              <a:rPr lang="ja-JP" altLang="en-US" i="1">
                <a:solidFill>
                  <a:schemeClr val="tx2"/>
                </a:solidFill>
                <a:latin typeface="Arial" charset="0"/>
              </a:rPr>
              <a:t>”</a:t>
            </a:r>
            <a:endParaRPr lang="en-US" b="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1448" name="Line 10"/>
          <p:cNvSpPr>
            <a:spLocks noChangeShapeType="1"/>
          </p:cNvSpPr>
          <p:nvPr/>
        </p:nvSpPr>
        <p:spPr bwMode="auto">
          <a:xfrm flipV="1">
            <a:off x="3962400" y="2724150"/>
            <a:ext cx="40005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49" name="Text Box 11"/>
          <p:cNvSpPr txBox="1">
            <a:spLocks noChangeArrowheads="1"/>
          </p:cNvSpPr>
          <p:nvPr/>
        </p:nvSpPr>
        <p:spPr bwMode="auto">
          <a:xfrm>
            <a:off x="3201988" y="2495550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>
                <a:solidFill>
                  <a:srgbClr val="00FFFF"/>
                </a:solidFill>
                <a:latin typeface="Symbol" charset="0"/>
              </a:rPr>
              <a:t>λ</a:t>
            </a:r>
            <a:r>
              <a:rPr lang="en-US">
                <a:solidFill>
                  <a:srgbClr val="00FFFF"/>
                </a:solidFill>
              </a:rPr>
              <a:t> / </a:t>
            </a:r>
            <a:r>
              <a:rPr lang="en-US">
                <a:solidFill>
                  <a:srgbClr val="00FFFF"/>
                </a:solidFill>
                <a:latin typeface="Arial" charset="0"/>
              </a:rPr>
              <a:t>D</a:t>
            </a:r>
            <a:endParaRPr lang="en-US" b="0"/>
          </a:p>
        </p:txBody>
      </p:sp>
      <p:sp>
        <p:nvSpPr>
          <p:cNvPr id="61450" name="Rectangle 14"/>
          <p:cNvSpPr>
            <a:spLocks noChangeArrowheads="1"/>
          </p:cNvSpPr>
          <p:nvPr/>
        </p:nvSpPr>
        <p:spPr bwMode="auto">
          <a:xfrm>
            <a:off x="1746250" y="2327275"/>
            <a:ext cx="5524500" cy="18986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934200" cy="762000"/>
          </a:xfrm>
        </p:spPr>
        <p:txBody>
          <a:bodyPr lIns="90487" tIns="44450" rIns="90487" bIns="44450" anchor="t"/>
          <a:lstStyle/>
          <a:p>
            <a:pPr>
              <a:defRPr/>
            </a:pPr>
            <a:r>
              <a:rPr lang="en-US" sz="2800">
                <a:latin typeface="Trebuchet MS" charset="0"/>
                <a:ea typeface="ヒラギノ角ゴ Pro W3" charset="0"/>
                <a:cs typeface="ヒラギノ角ゴ Pro W3" charset="0"/>
              </a:rPr>
              <a:t>How does adaptive optics help?</a:t>
            </a:r>
            <a:br>
              <a:rPr lang="en-US" sz="2800">
                <a:latin typeface="Trebuchet MS" charset="0"/>
                <a:ea typeface="ヒラギノ角ゴ Pro W3" charset="0"/>
                <a:cs typeface="ヒラギノ角ゴ Pro W3" charset="0"/>
              </a:rPr>
            </a:br>
            <a:r>
              <a:rPr lang="en-US" sz="2800">
                <a:latin typeface="Trebuchet MS" charset="0"/>
                <a:ea typeface="ヒラギノ角ゴ Pro W3" charset="0"/>
                <a:cs typeface="ヒラギノ角ゴ Pro W3" charset="0"/>
              </a:rPr>
              <a:t>(cartoon approximation)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838200" y="1447800"/>
            <a:ext cx="2057400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i="1">
                <a:solidFill>
                  <a:srgbClr val="FFCC66"/>
                </a:solidFill>
                <a:latin typeface="Trebuchet MS" charset="0"/>
              </a:rPr>
              <a:t>Measure details of blurring from </a:t>
            </a:r>
            <a:r>
              <a:rPr lang="ja-JP" altLang="en-US" sz="1600" i="1">
                <a:solidFill>
                  <a:srgbClr val="FFCC66"/>
                </a:solidFill>
                <a:latin typeface="Trebuchet MS" charset="0"/>
              </a:rPr>
              <a:t>“</a:t>
            </a:r>
            <a:r>
              <a:rPr lang="en-US" sz="1600" i="1">
                <a:solidFill>
                  <a:srgbClr val="FFCC66"/>
                </a:solidFill>
                <a:latin typeface="Trebuchet MS" charset="0"/>
              </a:rPr>
              <a:t>guide star</a:t>
            </a:r>
            <a:r>
              <a:rPr lang="ja-JP" altLang="en-US" sz="1600" i="1">
                <a:solidFill>
                  <a:srgbClr val="FFCC66"/>
                </a:solidFill>
                <a:latin typeface="Trebuchet MS" charset="0"/>
              </a:rPr>
              <a:t>”</a:t>
            </a:r>
            <a:r>
              <a:rPr lang="en-US" sz="1600" i="1">
                <a:solidFill>
                  <a:srgbClr val="FFCC66"/>
                </a:solidFill>
                <a:latin typeface="Trebuchet MS" charset="0"/>
              </a:rPr>
              <a:t> near the object you want to observe</a:t>
            </a:r>
            <a:endParaRPr lang="en-US" sz="1800" b="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352800" y="1447800"/>
            <a:ext cx="20828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i="1">
                <a:solidFill>
                  <a:srgbClr val="FFCC66"/>
                </a:solidFill>
                <a:latin typeface="Trebuchet MS" charset="0"/>
              </a:rPr>
              <a:t>Calculate (on a computer) the shape to apply to deformable mirror to correct blurring</a:t>
            </a:r>
            <a:endParaRPr lang="en-US" sz="1600" i="1"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6115050" y="1447800"/>
            <a:ext cx="2514600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i="1">
                <a:solidFill>
                  <a:srgbClr val="FFCC66"/>
                </a:solidFill>
                <a:latin typeface="Trebuchet MS" charset="0"/>
              </a:rPr>
              <a:t>Light from both guide star and astronomical object is reflected from deformable mirror; distortions are removed</a:t>
            </a:r>
            <a:br>
              <a:rPr lang="en-US" sz="1600" i="1">
                <a:solidFill>
                  <a:srgbClr val="FFCC66"/>
                </a:solidFill>
                <a:latin typeface="Trebuchet MS" charset="0"/>
              </a:rPr>
            </a:br>
            <a:endParaRPr lang="en-US" sz="1600" i="1"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</a:endParaRPr>
          </a:p>
        </p:txBody>
      </p:sp>
      <p:pic>
        <p:nvPicPr>
          <p:cNvPr id="63493" name="Picture 7" descr="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867025"/>
            <a:ext cx="8051800" cy="386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0"/>
            <a:ext cx="7450138" cy="1219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Videoconference / teleconference techniques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547100" cy="5156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Please identify yourself when you speak</a:t>
            </a:r>
          </a:p>
          <a:p>
            <a:pPr lvl="1">
              <a:lnSpc>
                <a:spcPct val="90000"/>
              </a:lnSpc>
              <a:defRPr/>
            </a:pPr>
            <a:r>
              <a:rPr lang="ja-JP" altLang="en-US" sz="2000" dirty="0">
                <a:latin typeface="Trebuchet MS" charset="0"/>
                <a:ea typeface="ヒラギノ角ゴ Pro W3" charset="0"/>
              </a:rPr>
              <a:t>“</a:t>
            </a:r>
            <a:r>
              <a:rPr lang="en-US" sz="2000" dirty="0">
                <a:latin typeface="Trebuchet MS" charset="0"/>
                <a:ea typeface="ヒラギノ角ゴ Pro W3" charset="0"/>
              </a:rPr>
              <a:t>This is Mary Smith from Santa Cruz</a:t>
            </a:r>
            <a:r>
              <a:rPr lang="ja-JP" altLang="en-US" sz="2000" dirty="0">
                <a:latin typeface="Trebuchet MS" charset="0"/>
                <a:ea typeface="ヒラギノ角ゴ Pro W3" charset="0"/>
              </a:rPr>
              <a:t>”</a:t>
            </a:r>
            <a:endParaRPr lang="en-US" sz="2000" dirty="0">
              <a:latin typeface="Trebuchet MS" charset="0"/>
              <a:ea typeface="ヒラギノ角ゴ Pro W3" charset="0"/>
            </a:endParaRPr>
          </a:p>
          <a:p>
            <a:pPr>
              <a:lnSpc>
                <a:spcPct val="90000"/>
              </a:lnSpc>
              <a:spcBef>
                <a:spcPct val="120000"/>
              </a:spcBef>
              <a:defRPr/>
            </a:pP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Report technical problems to </a:t>
            </a:r>
            <a:r>
              <a:rPr lang="en-US" sz="2400" dirty="0" err="1" smtClean="0">
                <a:latin typeface="Trebuchet MS" charset="0"/>
                <a:ea typeface="ヒラギノ角ゴ Pro W3" charset="0"/>
                <a:cs typeface="ヒラギノ角ゴ Pro W3" charset="0"/>
              </a:rPr>
              <a:t>Graseilah</a:t>
            </a:r>
            <a:r>
              <a:rPr lang="en-US" sz="2400" dirty="0" smtClean="0">
                <a:latin typeface="Trebuchet MS" charset="0"/>
                <a:ea typeface="ヒラギノ角ゴ Pro W3" charset="0"/>
                <a:cs typeface="ヒラギノ角ゴ Pro W3" charset="0"/>
              </a:rPr>
              <a:t> Coolidge </a:t>
            </a: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at 831-459</a:t>
            </a:r>
            <a:r>
              <a:rPr lang="en-US" sz="2400" dirty="0" smtClean="0">
                <a:latin typeface="Trebuchet MS" charset="0"/>
                <a:ea typeface="ヒラギノ角ゴ Pro W3" charset="0"/>
                <a:cs typeface="ヒラギノ角ゴ Pro W3" charset="0"/>
              </a:rPr>
              <a:t>-2991. </a:t>
            </a: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If that </a:t>
            </a:r>
            <a:r>
              <a:rPr lang="en-US" sz="2400" dirty="0" err="1">
                <a:latin typeface="Trebuchet MS" charset="0"/>
                <a:ea typeface="ヒラギノ角ゴ Pro W3" charset="0"/>
                <a:cs typeface="ヒラギノ角ゴ Pro W3" charset="0"/>
              </a:rPr>
              <a:t>doesn</a:t>
            </a:r>
            <a:r>
              <a:rPr lang="ja-JP" alt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t work, please text me at 510-717-1930 (my cell)</a:t>
            </a:r>
          </a:p>
          <a:p>
            <a:pPr>
              <a:lnSpc>
                <a:spcPct val="90000"/>
              </a:lnSpc>
              <a:spcBef>
                <a:spcPct val="120000"/>
              </a:spcBef>
              <a:defRPr/>
            </a:pP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Microphones are quite sensitive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Trebuchet MS" charset="0"/>
                <a:ea typeface="ヒラギノ角ゴ Pro W3" charset="0"/>
              </a:rPr>
              <a:t>Do not to rustle papers in front of them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Trebuchet MS" charset="0"/>
                <a:ea typeface="ヒラギノ角ゴ Pro W3" charset="0"/>
              </a:rPr>
              <a:t>Mute your microphone if you are making side-comments, sneezes, eating lunch, whatever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Trebuchet MS" charset="0"/>
                <a:ea typeface="ヒラギノ角ゴ Pro W3" charset="0"/>
              </a:rPr>
              <a:t>In fact, it</a:t>
            </a:r>
            <a:r>
              <a:rPr lang="ja-JP" altLang="en-US" sz="2000" dirty="0">
                <a:latin typeface="Trebuchet MS" charset="0"/>
                <a:ea typeface="ヒラギノ角ゴ Pro W3" charset="0"/>
              </a:rPr>
              <a:t>’</a:t>
            </a:r>
            <a:r>
              <a:rPr lang="en-US" sz="2000" dirty="0">
                <a:latin typeface="Trebuchet MS" charset="0"/>
                <a:ea typeface="ヒラギノ角ゴ Pro W3" charset="0"/>
              </a:rPr>
              <a:t>s probably best if you keep microphone muted until you want to ask a question or make a comment</a:t>
            </a:r>
          </a:p>
          <a:p>
            <a:pPr>
              <a:lnSpc>
                <a:spcPct val="90000"/>
              </a:lnSpc>
              <a:defRPr/>
            </a:pPr>
            <a:endParaRPr lang="en-US" sz="2400" dirty="0"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419100"/>
            <a:ext cx="6489700" cy="800100"/>
          </a:xfrm>
        </p:spPr>
        <p:txBody>
          <a:bodyPr/>
          <a:lstStyle/>
          <a:p>
            <a:pPr>
              <a:defRPr/>
            </a:pPr>
            <a:r>
              <a:rPr lang="en-US" sz="2800">
                <a:latin typeface="Trebuchet MS" charset="0"/>
                <a:ea typeface="ヒラギノ角ゴ Pro W3" charset="0"/>
                <a:cs typeface="ヒラギノ角ゴ Pro W3" charset="0"/>
              </a:rPr>
              <a:t>Infra-red images of a star, from Lick Observatory adaptive optics system</a:t>
            </a:r>
            <a:br>
              <a:rPr lang="en-US" sz="2800">
                <a:latin typeface="Trebuchet MS" charset="0"/>
                <a:ea typeface="ヒラギノ角ゴ Pro W3" charset="0"/>
                <a:cs typeface="ヒラギノ角ゴ Pro W3" charset="0"/>
              </a:rPr>
            </a:br>
            <a:endParaRPr lang="en-US" sz="2400"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5538" name="Text Box 3"/>
          <p:cNvSpPr txBox="1">
            <a:spLocks noChangeArrowheads="1"/>
          </p:cNvSpPr>
          <p:nvPr/>
        </p:nvSpPr>
        <p:spPr bwMode="auto">
          <a:xfrm>
            <a:off x="4748213" y="5353050"/>
            <a:ext cx="2619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2000">
                <a:latin typeface="Trebuchet MS" charset="0"/>
              </a:rPr>
              <a:t>With adaptive optics</a:t>
            </a:r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1668463" y="5365750"/>
            <a:ext cx="2381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2000">
                <a:latin typeface="Trebuchet MS" charset="0"/>
              </a:rPr>
              <a:t>No adaptive optics</a:t>
            </a:r>
            <a:endParaRPr lang="en-US" sz="1800">
              <a:solidFill>
                <a:srgbClr val="042798"/>
              </a:solidFill>
              <a:latin typeface="Trebuchet MS" charset="0"/>
            </a:endParaRPr>
          </a:p>
        </p:txBody>
      </p: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346075" y="6102350"/>
            <a:ext cx="8504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2000" dirty="0">
                <a:latin typeface="Trebuchet MS" charset="0"/>
              </a:rPr>
              <a:t>Note: </a:t>
            </a:r>
            <a:r>
              <a:rPr lang="ja-JP" altLang="en-US" sz="2000" dirty="0">
                <a:latin typeface="Trebuchet MS" charset="0"/>
              </a:rPr>
              <a:t>“</a:t>
            </a:r>
            <a:r>
              <a:rPr lang="en-US" altLang="ja-JP" sz="2000" dirty="0">
                <a:latin typeface="Trebuchet MS" charset="0"/>
              </a:rPr>
              <a:t>colors</a:t>
            </a:r>
            <a:r>
              <a:rPr lang="ja-JP" altLang="en-US" sz="2000" dirty="0">
                <a:latin typeface="Trebuchet MS" charset="0"/>
              </a:rPr>
              <a:t>”</a:t>
            </a:r>
            <a:r>
              <a:rPr lang="en-US" altLang="ja-JP" sz="2000" dirty="0">
                <a:latin typeface="Trebuchet MS" charset="0"/>
              </a:rPr>
              <a:t> (blue, red, yellow, white) indicate increasing intensity</a:t>
            </a:r>
            <a:endParaRPr lang="en-US" sz="2000" b="0" dirty="0">
              <a:latin typeface="Trebuchet MS" charset="0"/>
            </a:endParaRPr>
          </a:p>
        </p:txBody>
      </p:sp>
      <p:pic>
        <p:nvPicPr>
          <p:cNvPr id="86022" name="speckle8ao.mpg" descr="/Users/max/WORK_FILES/UCSC/Courses and Curriculum/AY 289C/AY289C 2010/WEB_HOME/Lectures/Lecture1 Intro/speckle8ao.mp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922463"/>
            <a:ext cx="7172325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3" fill="hold"/>
                                        <p:tgtEl>
                                          <p:spTgt spid="860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602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60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60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1" descr="Needle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30350"/>
            <a:ext cx="5599113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207963"/>
            <a:ext cx="5905500" cy="1003300"/>
          </a:xfrm>
        </p:spPr>
        <p:txBody>
          <a:bodyPr/>
          <a:lstStyle/>
          <a:p>
            <a:pPr>
              <a:defRPr/>
            </a:pPr>
            <a:r>
              <a:rPr lang="en-US" sz="2800">
                <a:latin typeface="Trebuchet MS" charset="0"/>
                <a:ea typeface="ヒラギノ角ゴ Pro W3" charset="0"/>
                <a:cs typeface="ヒラギノ角ゴ Pro W3" charset="0"/>
              </a:rPr>
              <a:t>Adaptive optics increases peak intensity of a point source</a:t>
            </a:r>
            <a:endParaRPr lang="en-US"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7115175" y="1519238"/>
            <a:ext cx="14668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latin typeface="Helvetica" charset="0"/>
              </a:rPr>
              <a:t>Lick Observatory</a:t>
            </a:r>
            <a:endParaRPr lang="en-US" sz="1800" b="0">
              <a:latin typeface="Helvetica" charset="0"/>
            </a:endParaRPr>
          </a:p>
        </p:txBody>
      </p:sp>
      <p:sp>
        <p:nvSpPr>
          <p:cNvPr id="67588" name="Text Box 5"/>
          <p:cNvSpPr txBox="1">
            <a:spLocks noChangeArrowheads="1"/>
          </p:cNvSpPr>
          <p:nvPr/>
        </p:nvSpPr>
        <p:spPr bwMode="auto">
          <a:xfrm>
            <a:off x="1685925" y="3005138"/>
            <a:ext cx="86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800" b="0">
                <a:latin typeface="Helvetica" charset="0"/>
              </a:rPr>
              <a:t>No AO</a:t>
            </a:r>
          </a:p>
        </p:txBody>
      </p:sp>
      <p:sp>
        <p:nvSpPr>
          <p:cNvPr id="67589" name="Text Box 6"/>
          <p:cNvSpPr txBox="1">
            <a:spLocks noChangeArrowheads="1"/>
          </p:cNvSpPr>
          <p:nvPr/>
        </p:nvSpPr>
        <p:spPr bwMode="auto">
          <a:xfrm>
            <a:off x="3292475" y="3017838"/>
            <a:ext cx="103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800" b="0">
                <a:latin typeface="Helvetica" charset="0"/>
              </a:rPr>
              <a:t>With AO</a:t>
            </a:r>
          </a:p>
        </p:txBody>
      </p:sp>
      <p:sp>
        <p:nvSpPr>
          <p:cNvPr id="67590" name="Text Box 7"/>
          <p:cNvSpPr txBox="1">
            <a:spLocks noChangeArrowheads="1"/>
          </p:cNvSpPr>
          <p:nvPr/>
        </p:nvSpPr>
        <p:spPr bwMode="auto">
          <a:xfrm>
            <a:off x="1990725" y="4935538"/>
            <a:ext cx="86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800" b="0">
                <a:latin typeface="Helvetica" charset="0"/>
              </a:rPr>
              <a:t>No AO</a:t>
            </a:r>
          </a:p>
        </p:txBody>
      </p:sp>
      <p:sp>
        <p:nvSpPr>
          <p:cNvPr id="67591" name="Text Box 8"/>
          <p:cNvSpPr txBox="1">
            <a:spLocks noChangeArrowheads="1"/>
          </p:cNvSpPr>
          <p:nvPr/>
        </p:nvSpPr>
        <p:spPr bwMode="auto">
          <a:xfrm>
            <a:off x="5667375" y="4922838"/>
            <a:ext cx="103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800" b="0">
                <a:latin typeface="Helvetica" charset="0"/>
              </a:rPr>
              <a:t>With AO</a:t>
            </a:r>
          </a:p>
        </p:txBody>
      </p:sp>
      <p:sp>
        <p:nvSpPr>
          <p:cNvPr id="67592" name="Text Box 9"/>
          <p:cNvSpPr txBox="1">
            <a:spLocks noChangeArrowheads="1"/>
          </p:cNvSpPr>
          <p:nvPr/>
        </p:nvSpPr>
        <p:spPr bwMode="auto">
          <a:xfrm>
            <a:off x="5299075" y="3233738"/>
            <a:ext cx="103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800" b="0">
                <a:latin typeface="Helvetica" charset="0"/>
              </a:rPr>
              <a:t>Intensity</a:t>
            </a:r>
          </a:p>
        </p:txBody>
      </p:sp>
      <p:sp>
        <p:nvSpPr>
          <p:cNvPr id="67593" name="Line 10"/>
          <p:cNvSpPr>
            <a:spLocks noChangeShapeType="1"/>
          </p:cNvSpPr>
          <p:nvPr/>
        </p:nvSpPr>
        <p:spPr bwMode="auto">
          <a:xfrm flipV="1">
            <a:off x="5816600" y="2463800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946900" cy="609600"/>
          </a:xfrm>
        </p:spPr>
        <p:txBody>
          <a:bodyPr/>
          <a:lstStyle/>
          <a:p>
            <a:pPr>
              <a:defRPr/>
            </a:pPr>
            <a:r>
              <a:rPr lang="en-US" sz="2800">
                <a:latin typeface="Trebuchet MS" charset="0"/>
                <a:ea typeface="ヒラギノ角ゴ Pro W3" charset="0"/>
                <a:cs typeface="ヒラギノ角ゴ Pro W3" charset="0"/>
              </a:rPr>
              <a:t>AO produces point spread functions with a </a:t>
            </a:r>
            <a:r>
              <a:rPr lang="ja-JP" altLang="en-US" sz="2800">
                <a:latin typeface="Trebuchet MS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sz="2800">
                <a:latin typeface="Trebuchet MS" charset="0"/>
                <a:ea typeface="ヒラギノ角ゴ Pro W3" charset="0"/>
                <a:cs typeface="ヒラギノ角ゴ Pro W3" charset="0"/>
              </a:rPr>
              <a:t>core</a:t>
            </a:r>
            <a:r>
              <a:rPr lang="ja-JP" altLang="en-US" sz="2800">
                <a:latin typeface="Trebuchet MS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sz="2800">
                <a:latin typeface="Trebuchet MS" charset="0"/>
                <a:ea typeface="ヒラギノ角ゴ Pro W3" charset="0"/>
                <a:cs typeface="ヒラギノ角ゴ Pro W3" charset="0"/>
              </a:rPr>
              <a:t> and </a:t>
            </a:r>
            <a:r>
              <a:rPr lang="ja-JP" altLang="en-US" sz="2800">
                <a:latin typeface="Trebuchet MS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sz="2800">
                <a:latin typeface="Trebuchet MS" charset="0"/>
                <a:ea typeface="ヒラギノ角ゴ Pro W3" charset="0"/>
                <a:cs typeface="ヒラギノ角ゴ Pro W3" charset="0"/>
              </a:rPr>
              <a:t>halo</a:t>
            </a:r>
            <a:r>
              <a:rPr lang="ja-JP" altLang="en-US" sz="2800">
                <a:latin typeface="Trebuchet MS" charset="0"/>
                <a:ea typeface="ヒラギノ角ゴ Pro W3" charset="0"/>
                <a:cs typeface="ヒラギノ角ゴ Pro W3" charset="0"/>
              </a:rPr>
              <a:t>”</a:t>
            </a:r>
            <a:endParaRPr lang="en-US"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2600" y="4800600"/>
            <a:ext cx="8178800" cy="1905000"/>
          </a:xfrm>
        </p:spPr>
        <p:txBody>
          <a:bodyPr/>
          <a:lstStyle/>
          <a:p>
            <a:pPr marL="228600" indent="-228600">
              <a:spcBef>
                <a:spcPct val="50000"/>
              </a:spcBef>
              <a:tabLst>
                <a:tab pos="1143000" algn="l"/>
                <a:tab pos="1828800" algn="l"/>
                <a:tab pos="2743200" algn="l"/>
                <a:tab pos="3657600" algn="l"/>
                <a:tab pos="4572000" algn="l"/>
              </a:tabLst>
              <a:defRPr/>
            </a:pPr>
            <a:r>
              <a:rPr lang="en-US" sz="2000">
                <a:latin typeface="Trebuchet MS" charset="0"/>
                <a:ea typeface="ヒラギノ角ゴ Pro W3" charset="0"/>
                <a:cs typeface="ヒラギノ角ゴ Pro W3" charset="0"/>
              </a:rPr>
              <a:t>When AO system performs well, more energy in core</a:t>
            </a:r>
          </a:p>
          <a:p>
            <a:pPr marL="228600" indent="-228600">
              <a:spcBef>
                <a:spcPct val="50000"/>
              </a:spcBef>
              <a:tabLst>
                <a:tab pos="1143000" algn="l"/>
                <a:tab pos="1828800" algn="l"/>
                <a:tab pos="2743200" algn="l"/>
                <a:tab pos="3657600" algn="l"/>
                <a:tab pos="4572000" algn="l"/>
              </a:tabLst>
              <a:defRPr/>
            </a:pPr>
            <a:r>
              <a:rPr lang="en-US" sz="2000">
                <a:latin typeface="Trebuchet MS" charset="0"/>
                <a:ea typeface="ヒラギノ角ゴ Pro W3" charset="0"/>
                <a:cs typeface="ヒラギノ角ゴ Pro W3" charset="0"/>
              </a:rPr>
              <a:t>When AO system is stressed (poor seeing), halo contains larger fraction of energy (diameter ~ r</a:t>
            </a:r>
            <a:r>
              <a:rPr lang="en-US" sz="2000" baseline="-25000">
                <a:latin typeface="Trebuchet MS" charset="0"/>
                <a:ea typeface="ヒラギノ角ゴ Pro W3" charset="0"/>
                <a:cs typeface="ヒラギノ角ゴ Pro W3" charset="0"/>
              </a:rPr>
              <a:t>0</a:t>
            </a:r>
            <a:r>
              <a:rPr lang="en-US" sz="2000">
                <a:latin typeface="Trebuchet MS" charset="0"/>
                <a:ea typeface="ヒラギノ角ゴ Pro W3" charset="0"/>
                <a:cs typeface="ヒラギノ角ゴ Pro W3" charset="0"/>
              </a:rPr>
              <a:t>)</a:t>
            </a:r>
          </a:p>
          <a:p>
            <a:pPr marL="228600" indent="-228600">
              <a:spcBef>
                <a:spcPct val="50000"/>
              </a:spcBef>
              <a:tabLst>
                <a:tab pos="1143000" algn="l"/>
                <a:tab pos="1828800" algn="l"/>
                <a:tab pos="2743200" algn="l"/>
                <a:tab pos="3657600" algn="l"/>
                <a:tab pos="4572000" algn="l"/>
              </a:tabLst>
              <a:defRPr/>
            </a:pPr>
            <a:r>
              <a:rPr lang="en-US" sz="2000">
                <a:latin typeface="Trebuchet MS" charset="0"/>
                <a:ea typeface="ヒラギノ角ゴ Pro W3" charset="0"/>
                <a:cs typeface="ヒラギノ角ゴ Pro W3" charset="0"/>
              </a:rPr>
              <a:t>Ratio between core and halo varies during night</a:t>
            </a:r>
          </a:p>
        </p:txBody>
      </p:sp>
      <p:grpSp>
        <p:nvGrpSpPr>
          <p:cNvPr id="69635" name="Group 12"/>
          <p:cNvGrpSpPr>
            <a:grpSpLocks/>
          </p:cNvGrpSpPr>
          <p:nvPr/>
        </p:nvGrpSpPr>
        <p:grpSpPr bwMode="auto">
          <a:xfrm>
            <a:off x="1600200" y="1447800"/>
            <a:ext cx="5016500" cy="3200400"/>
            <a:chOff x="1008" y="1008"/>
            <a:chExt cx="3160" cy="2016"/>
          </a:xfrm>
        </p:grpSpPr>
        <p:pic>
          <p:nvPicPr>
            <p:cNvPr id="6963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2" y="1008"/>
              <a:ext cx="2576" cy="17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640" name="Line 5"/>
            <p:cNvSpPr>
              <a:spLocks noChangeShapeType="1"/>
            </p:cNvSpPr>
            <p:nvPr/>
          </p:nvSpPr>
          <p:spPr bwMode="auto">
            <a:xfrm flipV="1">
              <a:off x="1392" y="1968"/>
              <a:ext cx="0" cy="8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9641" name="Text Box 6"/>
            <p:cNvSpPr txBox="1">
              <a:spLocks noChangeArrowheads="1"/>
            </p:cNvSpPr>
            <p:nvPr/>
          </p:nvSpPr>
          <p:spPr bwMode="auto">
            <a:xfrm rot="-5400000">
              <a:off x="798" y="2370"/>
              <a:ext cx="6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 sz="1800" b="0">
                  <a:latin typeface="Helvetica" charset="0"/>
                </a:rPr>
                <a:t>Intensity</a:t>
              </a:r>
            </a:p>
          </p:txBody>
        </p:sp>
        <p:sp>
          <p:nvSpPr>
            <p:cNvPr id="69642" name="Line 7"/>
            <p:cNvSpPr>
              <a:spLocks noChangeShapeType="1"/>
            </p:cNvSpPr>
            <p:nvPr/>
          </p:nvSpPr>
          <p:spPr bwMode="auto">
            <a:xfrm>
              <a:off x="1584" y="2928"/>
              <a:ext cx="7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9643" name="Text Box 8"/>
            <p:cNvSpPr txBox="1">
              <a:spLocks noChangeArrowheads="1"/>
            </p:cNvSpPr>
            <p:nvPr/>
          </p:nvSpPr>
          <p:spPr bwMode="auto">
            <a:xfrm>
              <a:off x="2400" y="279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 sz="1800" b="0">
                  <a:latin typeface="Helvetica" charset="0"/>
                </a:rPr>
                <a:t>x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876800" y="1219200"/>
            <a:ext cx="3940175" cy="1190625"/>
            <a:chOff x="3096" y="1018"/>
            <a:chExt cx="2482" cy="750"/>
          </a:xfrm>
        </p:grpSpPr>
        <p:sp>
          <p:nvSpPr>
            <p:cNvPr id="69637" name="Text Box 10"/>
            <p:cNvSpPr txBox="1">
              <a:spLocks noChangeArrowheads="1"/>
            </p:cNvSpPr>
            <p:nvPr/>
          </p:nvSpPr>
          <p:spPr bwMode="auto">
            <a:xfrm>
              <a:off x="3702" y="1018"/>
              <a:ext cx="1876" cy="750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 sz="1800">
                  <a:latin typeface="Trebuchet MS" charset="0"/>
                </a:rPr>
                <a:t>Definition of </a:t>
              </a:r>
              <a:r>
                <a:rPr lang="ja-JP" altLang="en-US" sz="1800">
                  <a:latin typeface="Trebuchet MS" charset="0"/>
                </a:rPr>
                <a:t>“</a:t>
              </a:r>
              <a:r>
                <a:rPr lang="en-US" altLang="ja-JP" sz="1800">
                  <a:latin typeface="Trebuchet MS" charset="0"/>
                </a:rPr>
                <a:t>Strehl</a:t>
              </a:r>
              <a:r>
                <a:rPr lang="ja-JP" altLang="en-US" sz="1800">
                  <a:latin typeface="Trebuchet MS" charset="0"/>
                </a:rPr>
                <a:t>”</a:t>
              </a:r>
              <a:r>
                <a:rPr lang="en-US" altLang="ja-JP" sz="1800">
                  <a:latin typeface="Trebuchet MS" charset="0"/>
                </a:rPr>
                <a:t>:</a:t>
              </a:r>
            </a:p>
            <a:p>
              <a:pPr algn="ctr"/>
              <a:r>
                <a:rPr lang="en-US" sz="1800">
                  <a:latin typeface="Trebuchet MS" charset="0"/>
                </a:rPr>
                <a:t>Ratio of peak intensity to that of </a:t>
              </a:r>
              <a:r>
                <a:rPr lang="ja-JP" altLang="en-US" sz="1800">
                  <a:latin typeface="Trebuchet MS" charset="0"/>
                </a:rPr>
                <a:t>“</a:t>
              </a:r>
              <a:r>
                <a:rPr lang="en-US" altLang="ja-JP" sz="1800">
                  <a:latin typeface="Trebuchet MS" charset="0"/>
                </a:rPr>
                <a:t>perfect</a:t>
              </a:r>
              <a:r>
                <a:rPr lang="ja-JP" altLang="en-US" sz="1800">
                  <a:latin typeface="Trebuchet MS" charset="0"/>
                </a:rPr>
                <a:t>”</a:t>
              </a:r>
              <a:r>
                <a:rPr lang="en-US" altLang="ja-JP" sz="1800">
                  <a:latin typeface="Trebuchet MS" charset="0"/>
                </a:rPr>
                <a:t> optical system</a:t>
              </a:r>
              <a:endParaRPr lang="en-US" sz="1800">
                <a:latin typeface="Helvetica" charset="0"/>
              </a:endParaRPr>
            </a:p>
          </p:txBody>
        </p:sp>
        <p:sp>
          <p:nvSpPr>
            <p:cNvPr id="69638" name="Line 11"/>
            <p:cNvSpPr>
              <a:spLocks noChangeShapeType="1"/>
            </p:cNvSpPr>
            <p:nvPr/>
          </p:nvSpPr>
          <p:spPr bwMode="auto">
            <a:xfrm flipH="1">
              <a:off x="3096" y="1368"/>
              <a:ext cx="592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099300" cy="609600"/>
          </a:xfrm>
        </p:spPr>
        <p:txBody>
          <a:bodyPr/>
          <a:lstStyle/>
          <a:p>
            <a:pPr>
              <a:defRPr/>
            </a:pPr>
            <a:r>
              <a:rPr lang="en-US" sz="2800">
                <a:latin typeface="Trebuchet MS" charset="0"/>
                <a:ea typeface="ヒラギノ角ゴ Pro W3" charset="0"/>
                <a:cs typeface="ヒラギノ角ゴ Pro W3" charset="0"/>
              </a:rPr>
              <a:t>Schematic of adaptive optics system</a:t>
            </a:r>
            <a:endParaRPr lang="en-US"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95275" y="3756025"/>
            <a:ext cx="19113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sz="1800">
                <a:latin typeface="Trebuchet MS" charset="0"/>
              </a:rPr>
              <a:t>Feedback loop: next cycle corrects the (small) errors of the last cycle</a:t>
            </a:r>
          </a:p>
        </p:txBody>
      </p:sp>
      <p:pic>
        <p:nvPicPr>
          <p:cNvPr id="27654" name="Picture 6" descr="A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8388" y="1428750"/>
            <a:ext cx="5380037" cy="52895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71" name="Picture 15" descr="Shack-Hartman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1888" y="1908175"/>
            <a:ext cx="6764337" cy="4237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45059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388938" y="212725"/>
            <a:ext cx="7235825" cy="914400"/>
          </a:xfrm>
        </p:spPr>
        <p:txBody>
          <a:bodyPr lIns="90487" tIns="44450" rIns="90487" bIns="44450" anchor="t"/>
          <a:lstStyle/>
          <a:p>
            <a:pPr>
              <a:defRPr/>
            </a:pPr>
            <a:r>
              <a:rPr lang="en-US" sz="2800">
                <a:latin typeface="Trebuchet MS" charset="0"/>
                <a:ea typeface="ヒラギノ角ゴ Pro W3" charset="0"/>
                <a:cs typeface="ヒラギノ角ゴ Pro W3" charset="0"/>
              </a:rPr>
              <a:t>How to measure turbulent distortions (one method among many)</a:t>
            </a:r>
            <a:endParaRPr lang="en-US" sz="3600" b="0"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87500" y="2514600"/>
            <a:ext cx="571500" cy="1346200"/>
            <a:chOff x="1000" y="1584"/>
            <a:chExt cx="360" cy="848"/>
          </a:xfrm>
        </p:grpSpPr>
        <p:sp>
          <p:nvSpPr>
            <p:cNvPr id="73738" name="Line 5"/>
            <p:cNvSpPr>
              <a:spLocks noChangeShapeType="1"/>
            </p:cNvSpPr>
            <p:nvPr/>
          </p:nvSpPr>
          <p:spPr bwMode="auto">
            <a:xfrm>
              <a:off x="1024" y="1584"/>
              <a:ext cx="33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3739" name="Line 6"/>
            <p:cNvSpPr>
              <a:spLocks noChangeShapeType="1"/>
            </p:cNvSpPr>
            <p:nvPr/>
          </p:nvSpPr>
          <p:spPr bwMode="auto">
            <a:xfrm>
              <a:off x="1024" y="1824"/>
              <a:ext cx="33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3740" name="Line 7"/>
            <p:cNvSpPr>
              <a:spLocks noChangeShapeType="1"/>
            </p:cNvSpPr>
            <p:nvPr/>
          </p:nvSpPr>
          <p:spPr bwMode="auto">
            <a:xfrm>
              <a:off x="1008" y="2176"/>
              <a:ext cx="33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3741" name="Line 8"/>
            <p:cNvSpPr>
              <a:spLocks noChangeShapeType="1"/>
            </p:cNvSpPr>
            <p:nvPr/>
          </p:nvSpPr>
          <p:spPr bwMode="auto">
            <a:xfrm>
              <a:off x="1000" y="2432"/>
              <a:ext cx="33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826000" y="2628900"/>
            <a:ext cx="660400" cy="1257300"/>
            <a:chOff x="3040" y="1656"/>
            <a:chExt cx="416" cy="792"/>
          </a:xfrm>
        </p:grpSpPr>
        <p:sp>
          <p:nvSpPr>
            <p:cNvPr id="73734" name="Line 10"/>
            <p:cNvSpPr>
              <a:spLocks noChangeShapeType="1"/>
            </p:cNvSpPr>
            <p:nvPr/>
          </p:nvSpPr>
          <p:spPr bwMode="auto">
            <a:xfrm flipV="1">
              <a:off x="3104" y="1656"/>
              <a:ext cx="288" cy="12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3735" name="Line 11"/>
            <p:cNvSpPr>
              <a:spLocks noChangeShapeType="1"/>
            </p:cNvSpPr>
            <p:nvPr/>
          </p:nvSpPr>
          <p:spPr bwMode="auto">
            <a:xfrm>
              <a:off x="3120" y="1840"/>
              <a:ext cx="33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3736" name="Line 12"/>
            <p:cNvSpPr>
              <a:spLocks noChangeShapeType="1"/>
            </p:cNvSpPr>
            <p:nvPr/>
          </p:nvSpPr>
          <p:spPr bwMode="auto">
            <a:xfrm flipV="1">
              <a:off x="3040" y="2216"/>
              <a:ext cx="304" cy="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3737" name="Line 13"/>
            <p:cNvSpPr>
              <a:spLocks noChangeShapeType="1"/>
            </p:cNvSpPr>
            <p:nvPr/>
          </p:nvSpPr>
          <p:spPr bwMode="auto">
            <a:xfrm>
              <a:off x="3048" y="2400"/>
              <a:ext cx="336" cy="4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3733" name="Text Box 14"/>
          <p:cNvSpPr txBox="1">
            <a:spLocks noChangeArrowheads="1"/>
          </p:cNvSpPr>
          <p:nvPr/>
        </p:nvSpPr>
        <p:spPr bwMode="auto">
          <a:xfrm>
            <a:off x="2032000" y="6264275"/>
            <a:ext cx="5081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  <a:latin typeface="Trebuchet MS" charset="0"/>
              </a:rPr>
              <a:t>Shack-Hartmann wavefront sensor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338138"/>
            <a:ext cx="5969000" cy="850900"/>
          </a:xfrm>
        </p:spPr>
        <p:txBody>
          <a:bodyPr/>
          <a:lstStyle/>
          <a:p>
            <a:pPr>
              <a:defRPr/>
            </a:pPr>
            <a:r>
              <a:rPr lang="en-US" sz="2800">
                <a:latin typeface="Trebuchet MS" charset="0"/>
                <a:ea typeface="ヒラギノ角ゴ Pro W3" charset="0"/>
                <a:cs typeface="ヒラギノ角ゴ Pro W3" charset="0"/>
              </a:rPr>
              <a:t>How a deformable mirror works (idealization)</a:t>
            </a:r>
            <a:endParaRPr lang="en-US"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5778" name="Rectangle 9"/>
          <p:cNvSpPr>
            <a:spLocks noChangeArrowheads="1"/>
          </p:cNvSpPr>
          <p:nvPr/>
        </p:nvSpPr>
        <p:spPr bwMode="auto">
          <a:xfrm>
            <a:off x="703263" y="266065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75779" name="Text Box 4"/>
          <p:cNvSpPr txBox="1">
            <a:spLocks noChangeArrowheads="1"/>
          </p:cNvSpPr>
          <p:nvPr/>
        </p:nvSpPr>
        <p:spPr bwMode="auto">
          <a:xfrm>
            <a:off x="304800" y="18796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BEFORE</a:t>
            </a:r>
            <a:endParaRPr lang="en-US" sz="2800" b="0"/>
          </a:p>
        </p:txBody>
      </p:sp>
      <p:sp>
        <p:nvSpPr>
          <p:cNvPr id="75780" name="Text Box 5"/>
          <p:cNvSpPr txBox="1">
            <a:spLocks noChangeArrowheads="1"/>
          </p:cNvSpPr>
          <p:nvPr/>
        </p:nvSpPr>
        <p:spPr bwMode="auto">
          <a:xfrm>
            <a:off x="4572000" y="1889125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AFTER</a:t>
            </a:r>
            <a:endParaRPr lang="en-US" sz="2800" b="0"/>
          </a:p>
        </p:txBody>
      </p:sp>
      <p:sp>
        <p:nvSpPr>
          <p:cNvPr id="75781" name="Text Box 6"/>
          <p:cNvSpPr txBox="1">
            <a:spLocks noChangeArrowheads="1"/>
          </p:cNvSpPr>
          <p:nvPr/>
        </p:nvSpPr>
        <p:spPr bwMode="auto">
          <a:xfrm>
            <a:off x="315913" y="5419725"/>
            <a:ext cx="17811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Helvetica" charset="0"/>
              </a:rPr>
              <a:t>Incoming Wave with Aberration</a:t>
            </a:r>
            <a:endParaRPr lang="en-US" sz="2000" b="0"/>
          </a:p>
        </p:txBody>
      </p:sp>
      <p:sp>
        <p:nvSpPr>
          <p:cNvPr id="75782" name="Text Box 7"/>
          <p:cNvSpPr txBox="1">
            <a:spLocks noChangeArrowheads="1"/>
          </p:cNvSpPr>
          <p:nvPr/>
        </p:nvSpPr>
        <p:spPr bwMode="auto">
          <a:xfrm>
            <a:off x="2278063" y="5399088"/>
            <a:ext cx="1870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Helvetica" charset="0"/>
              </a:rPr>
              <a:t>Deformable Mirror</a:t>
            </a:r>
            <a:endParaRPr lang="en-US" sz="2000" b="0"/>
          </a:p>
        </p:txBody>
      </p:sp>
      <p:sp>
        <p:nvSpPr>
          <p:cNvPr id="75783" name="Text Box 8"/>
          <p:cNvSpPr txBox="1">
            <a:spLocks noChangeArrowheads="1"/>
          </p:cNvSpPr>
          <p:nvPr/>
        </p:nvSpPr>
        <p:spPr bwMode="auto">
          <a:xfrm>
            <a:off x="5222875" y="5421313"/>
            <a:ext cx="1781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Helvetica" charset="0"/>
              </a:rPr>
              <a:t>Corrected Wavefront</a:t>
            </a:r>
            <a:endParaRPr lang="en-US" sz="2000" b="0"/>
          </a:p>
        </p:txBody>
      </p:sp>
      <p:pic>
        <p:nvPicPr>
          <p:cNvPr id="75784" name="Picture 11" descr="Screen shot 2011-09-21 at 8.02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506663"/>
            <a:ext cx="76898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Freeform 2"/>
          <p:cNvSpPr>
            <a:spLocks/>
          </p:cNvSpPr>
          <p:nvPr/>
        </p:nvSpPr>
        <p:spPr bwMode="auto">
          <a:xfrm rot="-1800000">
            <a:off x="1428750" y="1874838"/>
            <a:ext cx="2420938" cy="444500"/>
          </a:xfrm>
          <a:custGeom>
            <a:avLst/>
            <a:gdLst>
              <a:gd name="T0" fmla="*/ 0 w 1344"/>
              <a:gd name="T1" fmla="*/ 2147483647 h 160"/>
              <a:gd name="T2" fmla="*/ 2147483647 w 1344"/>
              <a:gd name="T3" fmla="*/ 2147483647 h 160"/>
              <a:gd name="T4" fmla="*/ 2147483647 w 1344"/>
              <a:gd name="T5" fmla="*/ 2147483647 h 160"/>
              <a:gd name="T6" fmla="*/ 2147483647 w 1344"/>
              <a:gd name="T7" fmla="*/ 2147483647 h 160"/>
              <a:gd name="T8" fmla="*/ 2147483647 w 1344"/>
              <a:gd name="T9" fmla="*/ 2147483647 h 160"/>
              <a:gd name="T10" fmla="*/ 2147483647 w 1344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44"/>
              <a:gd name="T19" fmla="*/ 0 h 160"/>
              <a:gd name="T20" fmla="*/ 1344 w 1344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44" h="160">
                <a:moveTo>
                  <a:pt x="0" y="160"/>
                </a:moveTo>
                <a:cubicBezTo>
                  <a:pt x="84" y="88"/>
                  <a:pt x="168" y="16"/>
                  <a:pt x="288" y="16"/>
                </a:cubicBezTo>
                <a:cubicBezTo>
                  <a:pt x="408" y="16"/>
                  <a:pt x="608" y="160"/>
                  <a:pt x="720" y="160"/>
                </a:cubicBezTo>
                <a:cubicBezTo>
                  <a:pt x="832" y="160"/>
                  <a:pt x="880" y="32"/>
                  <a:pt x="960" y="16"/>
                </a:cubicBezTo>
                <a:cubicBezTo>
                  <a:pt x="1040" y="0"/>
                  <a:pt x="1136" y="64"/>
                  <a:pt x="1200" y="64"/>
                </a:cubicBezTo>
                <a:cubicBezTo>
                  <a:pt x="1264" y="64"/>
                  <a:pt x="1304" y="40"/>
                  <a:pt x="1344" y="1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6" name="Freeform 3"/>
          <p:cNvSpPr>
            <a:spLocks/>
          </p:cNvSpPr>
          <p:nvPr/>
        </p:nvSpPr>
        <p:spPr bwMode="auto">
          <a:xfrm rot="-1800000">
            <a:off x="1784350" y="2566988"/>
            <a:ext cx="2420938" cy="444500"/>
          </a:xfrm>
          <a:custGeom>
            <a:avLst/>
            <a:gdLst>
              <a:gd name="T0" fmla="*/ 0 w 1344"/>
              <a:gd name="T1" fmla="*/ 2147483647 h 160"/>
              <a:gd name="T2" fmla="*/ 2147483647 w 1344"/>
              <a:gd name="T3" fmla="*/ 2147483647 h 160"/>
              <a:gd name="T4" fmla="*/ 2147483647 w 1344"/>
              <a:gd name="T5" fmla="*/ 2147483647 h 160"/>
              <a:gd name="T6" fmla="*/ 2147483647 w 1344"/>
              <a:gd name="T7" fmla="*/ 2147483647 h 160"/>
              <a:gd name="T8" fmla="*/ 2147483647 w 1344"/>
              <a:gd name="T9" fmla="*/ 2147483647 h 160"/>
              <a:gd name="T10" fmla="*/ 2147483647 w 1344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44"/>
              <a:gd name="T19" fmla="*/ 0 h 160"/>
              <a:gd name="T20" fmla="*/ 1344 w 1344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44" h="160">
                <a:moveTo>
                  <a:pt x="0" y="160"/>
                </a:moveTo>
                <a:cubicBezTo>
                  <a:pt x="84" y="88"/>
                  <a:pt x="168" y="16"/>
                  <a:pt x="288" y="16"/>
                </a:cubicBezTo>
                <a:cubicBezTo>
                  <a:pt x="408" y="16"/>
                  <a:pt x="608" y="160"/>
                  <a:pt x="720" y="160"/>
                </a:cubicBezTo>
                <a:cubicBezTo>
                  <a:pt x="832" y="160"/>
                  <a:pt x="880" y="32"/>
                  <a:pt x="960" y="16"/>
                </a:cubicBezTo>
                <a:cubicBezTo>
                  <a:pt x="1040" y="0"/>
                  <a:pt x="1136" y="64"/>
                  <a:pt x="1200" y="64"/>
                </a:cubicBezTo>
                <a:cubicBezTo>
                  <a:pt x="1264" y="64"/>
                  <a:pt x="1304" y="40"/>
                  <a:pt x="1344" y="1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Freeform 4"/>
          <p:cNvSpPr>
            <a:spLocks/>
          </p:cNvSpPr>
          <p:nvPr/>
        </p:nvSpPr>
        <p:spPr bwMode="auto">
          <a:xfrm rot="-1800000">
            <a:off x="2139950" y="3260725"/>
            <a:ext cx="2420938" cy="444500"/>
          </a:xfrm>
          <a:custGeom>
            <a:avLst/>
            <a:gdLst>
              <a:gd name="T0" fmla="*/ 0 w 1344"/>
              <a:gd name="T1" fmla="*/ 2147483647 h 160"/>
              <a:gd name="T2" fmla="*/ 2147483647 w 1344"/>
              <a:gd name="T3" fmla="*/ 2147483647 h 160"/>
              <a:gd name="T4" fmla="*/ 2147483647 w 1344"/>
              <a:gd name="T5" fmla="*/ 2147483647 h 160"/>
              <a:gd name="T6" fmla="*/ 2147483647 w 1344"/>
              <a:gd name="T7" fmla="*/ 2147483647 h 160"/>
              <a:gd name="T8" fmla="*/ 2147483647 w 1344"/>
              <a:gd name="T9" fmla="*/ 2147483647 h 160"/>
              <a:gd name="T10" fmla="*/ 2147483647 w 1344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44"/>
              <a:gd name="T19" fmla="*/ 0 h 160"/>
              <a:gd name="T20" fmla="*/ 1344 w 1344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44" h="160">
                <a:moveTo>
                  <a:pt x="0" y="160"/>
                </a:moveTo>
                <a:cubicBezTo>
                  <a:pt x="84" y="88"/>
                  <a:pt x="168" y="16"/>
                  <a:pt x="288" y="16"/>
                </a:cubicBezTo>
                <a:cubicBezTo>
                  <a:pt x="408" y="16"/>
                  <a:pt x="608" y="160"/>
                  <a:pt x="720" y="160"/>
                </a:cubicBezTo>
                <a:cubicBezTo>
                  <a:pt x="832" y="160"/>
                  <a:pt x="880" y="32"/>
                  <a:pt x="960" y="16"/>
                </a:cubicBezTo>
                <a:cubicBezTo>
                  <a:pt x="1040" y="0"/>
                  <a:pt x="1136" y="64"/>
                  <a:pt x="1200" y="64"/>
                </a:cubicBezTo>
                <a:cubicBezTo>
                  <a:pt x="1264" y="64"/>
                  <a:pt x="1304" y="40"/>
                  <a:pt x="1344" y="1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Freeform 5"/>
          <p:cNvSpPr>
            <a:spLocks/>
          </p:cNvSpPr>
          <p:nvPr/>
        </p:nvSpPr>
        <p:spPr bwMode="auto">
          <a:xfrm rot="-1800000">
            <a:off x="2495550" y="3952875"/>
            <a:ext cx="2420938" cy="444500"/>
          </a:xfrm>
          <a:custGeom>
            <a:avLst/>
            <a:gdLst>
              <a:gd name="T0" fmla="*/ 0 w 1344"/>
              <a:gd name="T1" fmla="*/ 2147483647 h 160"/>
              <a:gd name="T2" fmla="*/ 2147483647 w 1344"/>
              <a:gd name="T3" fmla="*/ 2147483647 h 160"/>
              <a:gd name="T4" fmla="*/ 2147483647 w 1344"/>
              <a:gd name="T5" fmla="*/ 2147483647 h 160"/>
              <a:gd name="T6" fmla="*/ 2147483647 w 1344"/>
              <a:gd name="T7" fmla="*/ 2147483647 h 160"/>
              <a:gd name="T8" fmla="*/ 2147483647 w 1344"/>
              <a:gd name="T9" fmla="*/ 2147483647 h 160"/>
              <a:gd name="T10" fmla="*/ 2147483647 w 1344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44"/>
              <a:gd name="T19" fmla="*/ 0 h 160"/>
              <a:gd name="T20" fmla="*/ 1344 w 1344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44" h="160">
                <a:moveTo>
                  <a:pt x="0" y="160"/>
                </a:moveTo>
                <a:cubicBezTo>
                  <a:pt x="84" y="88"/>
                  <a:pt x="168" y="16"/>
                  <a:pt x="288" y="16"/>
                </a:cubicBezTo>
                <a:cubicBezTo>
                  <a:pt x="408" y="16"/>
                  <a:pt x="608" y="160"/>
                  <a:pt x="720" y="160"/>
                </a:cubicBezTo>
                <a:cubicBezTo>
                  <a:pt x="832" y="160"/>
                  <a:pt x="880" y="32"/>
                  <a:pt x="960" y="16"/>
                </a:cubicBezTo>
                <a:cubicBezTo>
                  <a:pt x="1040" y="0"/>
                  <a:pt x="1136" y="64"/>
                  <a:pt x="1200" y="64"/>
                </a:cubicBezTo>
                <a:cubicBezTo>
                  <a:pt x="1264" y="64"/>
                  <a:pt x="1304" y="40"/>
                  <a:pt x="1344" y="1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Freeform 6"/>
          <p:cNvSpPr>
            <a:spLocks/>
          </p:cNvSpPr>
          <p:nvPr/>
        </p:nvSpPr>
        <p:spPr bwMode="auto">
          <a:xfrm rot="-1800000">
            <a:off x="2851150" y="4646613"/>
            <a:ext cx="2420938" cy="444500"/>
          </a:xfrm>
          <a:custGeom>
            <a:avLst/>
            <a:gdLst>
              <a:gd name="T0" fmla="*/ 0 w 1344"/>
              <a:gd name="T1" fmla="*/ 2147483647 h 160"/>
              <a:gd name="T2" fmla="*/ 2147483647 w 1344"/>
              <a:gd name="T3" fmla="*/ 2147483647 h 160"/>
              <a:gd name="T4" fmla="*/ 2147483647 w 1344"/>
              <a:gd name="T5" fmla="*/ 2147483647 h 160"/>
              <a:gd name="T6" fmla="*/ 2147483647 w 1344"/>
              <a:gd name="T7" fmla="*/ 2147483647 h 160"/>
              <a:gd name="T8" fmla="*/ 2147483647 w 1344"/>
              <a:gd name="T9" fmla="*/ 2147483647 h 160"/>
              <a:gd name="T10" fmla="*/ 2147483647 w 1344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44"/>
              <a:gd name="T19" fmla="*/ 0 h 160"/>
              <a:gd name="T20" fmla="*/ 1344 w 1344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44" h="160">
                <a:moveTo>
                  <a:pt x="0" y="160"/>
                </a:moveTo>
                <a:cubicBezTo>
                  <a:pt x="84" y="88"/>
                  <a:pt x="168" y="16"/>
                  <a:pt x="288" y="16"/>
                </a:cubicBezTo>
                <a:cubicBezTo>
                  <a:pt x="408" y="16"/>
                  <a:pt x="608" y="160"/>
                  <a:pt x="720" y="160"/>
                </a:cubicBezTo>
                <a:cubicBezTo>
                  <a:pt x="832" y="160"/>
                  <a:pt x="880" y="32"/>
                  <a:pt x="960" y="16"/>
                </a:cubicBezTo>
                <a:cubicBezTo>
                  <a:pt x="1040" y="0"/>
                  <a:pt x="1136" y="64"/>
                  <a:pt x="1200" y="64"/>
                </a:cubicBezTo>
                <a:cubicBezTo>
                  <a:pt x="1264" y="64"/>
                  <a:pt x="1304" y="40"/>
                  <a:pt x="1344" y="1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830" name="Group 7"/>
          <p:cNvGrpSpPr>
            <a:grpSpLocks/>
          </p:cNvGrpSpPr>
          <p:nvPr/>
        </p:nvGrpSpPr>
        <p:grpSpPr bwMode="auto">
          <a:xfrm rot="1800000">
            <a:off x="3881438" y="1517650"/>
            <a:ext cx="2338387" cy="4027488"/>
            <a:chOff x="864" y="1392"/>
            <a:chExt cx="1344" cy="1440"/>
          </a:xfrm>
        </p:grpSpPr>
        <p:sp>
          <p:nvSpPr>
            <p:cNvPr id="77845" name="Line 8"/>
            <p:cNvSpPr>
              <a:spLocks noChangeShapeType="1"/>
            </p:cNvSpPr>
            <p:nvPr/>
          </p:nvSpPr>
          <p:spPr bwMode="auto">
            <a:xfrm>
              <a:off x="864" y="1392"/>
              <a:ext cx="1344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6" name="Line 9"/>
            <p:cNvSpPr>
              <a:spLocks noChangeShapeType="1"/>
            </p:cNvSpPr>
            <p:nvPr/>
          </p:nvSpPr>
          <p:spPr bwMode="auto">
            <a:xfrm>
              <a:off x="864" y="1680"/>
              <a:ext cx="1344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7" name="Line 10"/>
            <p:cNvSpPr>
              <a:spLocks noChangeShapeType="1"/>
            </p:cNvSpPr>
            <p:nvPr/>
          </p:nvSpPr>
          <p:spPr bwMode="auto">
            <a:xfrm>
              <a:off x="864" y="1968"/>
              <a:ext cx="1344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8" name="Line 11"/>
            <p:cNvSpPr>
              <a:spLocks noChangeShapeType="1"/>
            </p:cNvSpPr>
            <p:nvPr/>
          </p:nvSpPr>
          <p:spPr bwMode="auto">
            <a:xfrm>
              <a:off x="864" y="2256"/>
              <a:ext cx="1344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9" name="Line 12"/>
            <p:cNvSpPr>
              <a:spLocks noChangeShapeType="1"/>
            </p:cNvSpPr>
            <p:nvPr/>
          </p:nvSpPr>
          <p:spPr bwMode="auto">
            <a:xfrm>
              <a:off x="864" y="2544"/>
              <a:ext cx="1344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0" name="Line 13"/>
            <p:cNvSpPr>
              <a:spLocks noChangeShapeType="1"/>
            </p:cNvSpPr>
            <p:nvPr/>
          </p:nvSpPr>
          <p:spPr bwMode="auto">
            <a:xfrm>
              <a:off x="864" y="2832"/>
              <a:ext cx="1344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31" name="Freeform 14"/>
          <p:cNvSpPr>
            <a:spLocks/>
          </p:cNvSpPr>
          <p:nvPr/>
        </p:nvSpPr>
        <p:spPr bwMode="auto">
          <a:xfrm rot="-1800000">
            <a:off x="3319463" y="5334000"/>
            <a:ext cx="2419350" cy="444500"/>
          </a:xfrm>
          <a:custGeom>
            <a:avLst/>
            <a:gdLst>
              <a:gd name="T0" fmla="*/ 0 w 1344"/>
              <a:gd name="T1" fmla="*/ 2147483647 h 160"/>
              <a:gd name="T2" fmla="*/ 2147483647 w 1344"/>
              <a:gd name="T3" fmla="*/ 2147483647 h 160"/>
              <a:gd name="T4" fmla="*/ 2147483647 w 1344"/>
              <a:gd name="T5" fmla="*/ 2147483647 h 160"/>
              <a:gd name="T6" fmla="*/ 2147483647 w 1344"/>
              <a:gd name="T7" fmla="*/ 2147483647 h 160"/>
              <a:gd name="T8" fmla="*/ 2147483647 w 1344"/>
              <a:gd name="T9" fmla="*/ 2147483647 h 160"/>
              <a:gd name="T10" fmla="*/ 2147483647 w 1344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44"/>
              <a:gd name="T19" fmla="*/ 0 h 160"/>
              <a:gd name="T20" fmla="*/ 1344 w 1344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44" h="160">
                <a:moveTo>
                  <a:pt x="0" y="160"/>
                </a:moveTo>
                <a:cubicBezTo>
                  <a:pt x="84" y="88"/>
                  <a:pt x="168" y="16"/>
                  <a:pt x="288" y="16"/>
                </a:cubicBezTo>
                <a:cubicBezTo>
                  <a:pt x="408" y="16"/>
                  <a:pt x="608" y="160"/>
                  <a:pt x="720" y="160"/>
                </a:cubicBezTo>
                <a:cubicBezTo>
                  <a:pt x="832" y="160"/>
                  <a:pt x="880" y="32"/>
                  <a:pt x="960" y="16"/>
                </a:cubicBezTo>
                <a:cubicBezTo>
                  <a:pt x="1040" y="0"/>
                  <a:pt x="1136" y="64"/>
                  <a:pt x="1200" y="64"/>
                </a:cubicBezTo>
                <a:cubicBezTo>
                  <a:pt x="1264" y="64"/>
                  <a:pt x="1304" y="40"/>
                  <a:pt x="1344" y="16"/>
                </a:cubicBezTo>
              </a:path>
            </a:pathLst>
          </a:cu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Freeform 15"/>
          <p:cNvSpPr>
            <a:spLocks/>
          </p:cNvSpPr>
          <p:nvPr/>
        </p:nvSpPr>
        <p:spPr bwMode="auto">
          <a:xfrm>
            <a:off x="3065463" y="4943475"/>
            <a:ext cx="2505075" cy="1581150"/>
          </a:xfrm>
          <a:custGeom>
            <a:avLst/>
            <a:gdLst>
              <a:gd name="T0" fmla="*/ 2147483647 w 1776"/>
              <a:gd name="T1" fmla="*/ 2147483647 h 996"/>
              <a:gd name="T2" fmla="*/ 0 w 1776"/>
              <a:gd name="T3" fmla="*/ 2147483647 h 996"/>
              <a:gd name="T4" fmla="*/ 2147483647 w 1776"/>
              <a:gd name="T5" fmla="*/ 2147483647 h 996"/>
              <a:gd name="T6" fmla="*/ 2147483647 w 1776"/>
              <a:gd name="T7" fmla="*/ 2147483647 h 996"/>
              <a:gd name="T8" fmla="*/ 2147483647 w 1776"/>
              <a:gd name="T9" fmla="*/ 2147483647 h 996"/>
              <a:gd name="T10" fmla="*/ 2147483647 w 1776"/>
              <a:gd name="T11" fmla="*/ 2147483647 h 996"/>
              <a:gd name="T12" fmla="*/ 2147483647 w 1776"/>
              <a:gd name="T13" fmla="*/ 2147483647 h 996"/>
              <a:gd name="T14" fmla="*/ 2147483647 w 1776"/>
              <a:gd name="T15" fmla="*/ 2147483647 h 996"/>
              <a:gd name="T16" fmla="*/ 2147483647 w 1776"/>
              <a:gd name="T17" fmla="*/ 2147483647 h 996"/>
              <a:gd name="T18" fmla="*/ 2147483647 w 1776"/>
              <a:gd name="T19" fmla="*/ 0 h 996"/>
              <a:gd name="T20" fmla="*/ 2147483647 w 1776"/>
              <a:gd name="T21" fmla="*/ 2147483647 h 99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76"/>
              <a:gd name="T34" fmla="*/ 0 h 996"/>
              <a:gd name="T35" fmla="*/ 1776 w 1776"/>
              <a:gd name="T36" fmla="*/ 996 h 99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76" h="996">
                <a:moveTo>
                  <a:pt x="42" y="150"/>
                </a:moveTo>
                <a:lnTo>
                  <a:pt x="0" y="420"/>
                </a:lnTo>
                <a:lnTo>
                  <a:pt x="282" y="996"/>
                </a:lnTo>
                <a:lnTo>
                  <a:pt x="1770" y="816"/>
                </a:lnTo>
                <a:lnTo>
                  <a:pt x="1776" y="12"/>
                </a:lnTo>
                <a:lnTo>
                  <a:pt x="1494" y="90"/>
                </a:lnTo>
                <a:lnTo>
                  <a:pt x="1416" y="12"/>
                </a:lnTo>
                <a:lnTo>
                  <a:pt x="918" y="204"/>
                </a:lnTo>
                <a:lnTo>
                  <a:pt x="612" y="90"/>
                </a:lnTo>
                <a:lnTo>
                  <a:pt x="378" y="0"/>
                </a:lnTo>
                <a:lnTo>
                  <a:pt x="42" y="150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Rectangle 16"/>
          <p:cNvSpPr>
            <a:spLocks noChangeArrowheads="1"/>
          </p:cNvSpPr>
          <p:nvPr/>
        </p:nvSpPr>
        <p:spPr bwMode="auto">
          <a:xfrm>
            <a:off x="2913063" y="5486400"/>
            <a:ext cx="2776537" cy="381000"/>
          </a:xfrm>
          <a:prstGeom prst="rect">
            <a:avLst/>
          </a:prstGeom>
          <a:solidFill>
            <a:srgbClr val="2D9CF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7834" name="Rectangle 17"/>
          <p:cNvSpPr>
            <a:spLocks noChangeArrowheads="1"/>
          </p:cNvSpPr>
          <p:nvPr/>
        </p:nvSpPr>
        <p:spPr bwMode="auto">
          <a:xfrm>
            <a:off x="2913063" y="5257800"/>
            <a:ext cx="66675" cy="228600"/>
          </a:xfrm>
          <a:prstGeom prst="rect">
            <a:avLst/>
          </a:prstGeom>
          <a:solidFill>
            <a:srgbClr val="2D9CF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7835" name="Rectangle 18"/>
          <p:cNvSpPr>
            <a:spLocks noChangeArrowheads="1"/>
          </p:cNvSpPr>
          <p:nvPr/>
        </p:nvSpPr>
        <p:spPr bwMode="auto">
          <a:xfrm>
            <a:off x="4267200" y="5257800"/>
            <a:ext cx="68263" cy="228600"/>
          </a:xfrm>
          <a:prstGeom prst="rect">
            <a:avLst/>
          </a:prstGeom>
          <a:solidFill>
            <a:srgbClr val="2D9CF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7836" name="Rectangle 19"/>
          <p:cNvSpPr>
            <a:spLocks noChangeArrowheads="1"/>
          </p:cNvSpPr>
          <p:nvPr/>
        </p:nvSpPr>
        <p:spPr bwMode="auto">
          <a:xfrm>
            <a:off x="5613400" y="4981575"/>
            <a:ext cx="76200" cy="504825"/>
          </a:xfrm>
          <a:prstGeom prst="rect">
            <a:avLst/>
          </a:prstGeom>
          <a:solidFill>
            <a:srgbClr val="2D9CF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7837" name="Rectangle 20"/>
          <p:cNvSpPr>
            <a:spLocks noChangeArrowheads="1"/>
          </p:cNvSpPr>
          <p:nvPr/>
        </p:nvSpPr>
        <p:spPr bwMode="auto">
          <a:xfrm>
            <a:off x="3386138" y="4981575"/>
            <a:ext cx="68262" cy="504825"/>
          </a:xfrm>
          <a:prstGeom prst="rect">
            <a:avLst/>
          </a:prstGeom>
          <a:solidFill>
            <a:srgbClr val="2D9CF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7838" name="Rectangle 21"/>
          <p:cNvSpPr>
            <a:spLocks noChangeArrowheads="1"/>
          </p:cNvSpPr>
          <p:nvPr/>
        </p:nvSpPr>
        <p:spPr bwMode="auto">
          <a:xfrm>
            <a:off x="4741863" y="5029200"/>
            <a:ext cx="66675" cy="457200"/>
          </a:xfrm>
          <a:prstGeom prst="rect">
            <a:avLst/>
          </a:prstGeom>
          <a:solidFill>
            <a:srgbClr val="2D9CF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7839" name="Rectangle 22"/>
          <p:cNvSpPr>
            <a:spLocks noChangeArrowheads="1"/>
          </p:cNvSpPr>
          <p:nvPr/>
        </p:nvSpPr>
        <p:spPr bwMode="auto">
          <a:xfrm>
            <a:off x="3792538" y="5105400"/>
            <a:ext cx="68262" cy="381000"/>
          </a:xfrm>
          <a:prstGeom prst="rect">
            <a:avLst/>
          </a:prstGeom>
          <a:solidFill>
            <a:srgbClr val="2D9CF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7840" name="Rectangle 23"/>
          <p:cNvSpPr>
            <a:spLocks noChangeArrowheads="1"/>
          </p:cNvSpPr>
          <p:nvPr/>
        </p:nvSpPr>
        <p:spPr bwMode="auto">
          <a:xfrm>
            <a:off x="5148263" y="5029200"/>
            <a:ext cx="66675" cy="457200"/>
          </a:xfrm>
          <a:prstGeom prst="rect">
            <a:avLst/>
          </a:prstGeom>
          <a:solidFill>
            <a:srgbClr val="2D9CF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7841" name="Freeform 24"/>
          <p:cNvSpPr>
            <a:spLocks/>
          </p:cNvSpPr>
          <p:nvPr/>
        </p:nvSpPr>
        <p:spPr bwMode="auto">
          <a:xfrm>
            <a:off x="2913063" y="4953000"/>
            <a:ext cx="2776537" cy="304800"/>
          </a:xfrm>
          <a:custGeom>
            <a:avLst/>
            <a:gdLst>
              <a:gd name="T0" fmla="*/ 0 w 2054"/>
              <a:gd name="T1" fmla="*/ 2147483647 h 192"/>
              <a:gd name="T2" fmla="*/ 2147483647 w 2054"/>
              <a:gd name="T3" fmla="*/ 2147483647 h 192"/>
              <a:gd name="T4" fmla="*/ 2147483647 w 2054"/>
              <a:gd name="T5" fmla="*/ 2147483647 h 192"/>
              <a:gd name="T6" fmla="*/ 2147483647 w 2054"/>
              <a:gd name="T7" fmla="*/ 2147483647 h 192"/>
              <a:gd name="T8" fmla="*/ 2147483647 w 2054"/>
              <a:gd name="T9" fmla="*/ 2147483647 h 192"/>
              <a:gd name="T10" fmla="*/ 2147483647 w 2054"/>
              <a:gd name="T11" fmla="*/ 2147483647 h 192"/>
              <a:gd name="T12" fmla="*/ 2147483647 w 2054"/>
              <a:gd name="T13" fmla="*/ 2147483647 h 1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54"/>
              <a:gd name="T22" fmla="*/ 0 h 192"/>
              <a:gd name="T23" fmla="*/ 2054 w 2054"/>
              <a:gd name="T24" fmla="*/ 192 h 1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54" h="192">
                <a:moveTo>
                  <a:pt x="0" y="192"/>
                </a:moveTo>
                <a:cubicBezTo>
                  <a:pt x="126" y="106"/>
                  <a:pt x="252" y="19"/>
                  <a:pt x="432" y="19"/>
                </a:cubicBezTo>
                <a:cubicBezTo>
                  <a:pt x="612" y="19"/>
                  <a:pt x="912" y="192"/>
                  <a:pt x="1080" y="192"/>
                </a:cubicBezTo>
                <a:cubicBezTo>
                  <a:pt x="1248" y="192"/>
                  <a:pt x="1320" y="38"/>
                  <a:pt x="1440" y="19"/>
                </a:cubicBezTo>
                <a:cubicBezTo>
                  <a:pt x="1560" y="0"/>
                  <a:pt x="1704" y="77"/>
                  <a:pt x="1800" y="77"/>
                </a:cubicBezTo>
                <a:cubicBezTo>
                  <a:pt x="1896" y="77"/>
                  <a:pt x="1978" y="29"/>
                  <a:pt x="2016" y="19"/>
                </a:cubicBezTo>
                <a:cubicBezTo>
                  <a:pt x="2054" y="9"/>
                  <a:pt x="2026" y="18"/>
                  <a:pt x="2028" y="18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Line 25"/>
          <p:cNvSpPr>
            <a:spLocks noChangeShapeType="1"/>
          </p:cNvSpPr>
          <p:nvPr/>
        </p:nvSpPr>
        <p:spPr bwMode="auto">
          <a:xfrm>
            <a:off x="2506663" y="1828800"/>
            <a:ext cx="490537" cy="9429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Line 26"/>
          <p:cNvSpPr>
            <a:spLocks noChangeShapeType="1"/>
          </p:cNvSpPr>
          <p:nvPr/>
        </p:nvSpPr>
        <p:spPr bwMode="auto">
          <a:xfrm flipV="1">
            <a:off x="5351463" y="1905000"/>
            <a:ext cx="490537" cy="9429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5" name="Text Box 27"/>
          <p:cNvSpPr txBox="1">
            <a:spLocks noChangeArrowheads="1"/>
          </p:cNvSpPr>
          <p:nvPr/>
        </p:nvSpPr>
        <p:spPr bwMode="auto">
          <a:xfrm>
            <a:off x="871538" y="298450"/>
            <a:ext cx="7635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>
              <a:defRPr/>
            </a:pPr>
            <a:r>
              <a:rPr lang="en-US" sz="32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Deformable Mirror for Real Wavefronts</a:t>
            </a:r>
            <a:endParaRPr lang="en-US" sz="280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317500"/>
            <a:ext cx="5424488" cy="800100"/>
          </a:xfrm>
        </p:spPr>
        <p:txBody>
          <a:bodyPr/>
          <a:lstStyle/>
          <a:p>
            <a:pPr>
              <a:defRPr/>
            </a:pPr>
            <a:r>
              <a:rPr lang="en-US" sz="2800">
                <a:latin typeface="Trebuchet MS" charset="0"/>
                <a:ea typeface="ヒラギノ角ゴ Pro W3" charset="0"/>
                <a:cs typeface="ヒラギノ角ゴ Pro W3" charset="0"/>
              </a:rPr>
              <a:t>Real deformable mirrors have smooth surfaces</a:t>
            </a:r>
            <a:endParaRPr lang="en-US"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39763" y="4678363"/>
            <a:ext cx="7864475" cy="2376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 eaLnBrk="0" hangingPunct="0">
              <a:spcAft>
                <a:spcPct val="30000"/>
              </a:spcAft>
              <a:buClr>
                <a:schemeClr val="tx2"/>
              </a:buClr>
              <a:buSzPct val="100000"/>
              <a:buFontTx/>
              <a:buChar char="•"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In practice, a small deformable mirror with a thin bendable face sheet is used</a:t>
            </a:r>
          </a:p>
          <a:p>
            <a:pPr marL="285750" indent="-285750" eaLnBrk="0" hangingPunct="0">
              <a:spcAft>
                <a:spcPct val="30000"/>
              </a:spcAft>
              <a:buClr>
                <a:schemeClr val="tx2"/>
              </a:buClr>
              <a:buSzPct val="100000"/>
              <a:buFontTx/>
              <a:buChar char="•"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Placed </a:t>
            </a:r>
            <a:r>
              <a:rPr lang="en-US" sz="2800" u="sng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after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the main telescope mirror</a:t>
            </a:r>
          </a:p>
        </p:txBody>
      </p:sp>
      <p:pic>
        <p:nvPicPr>
          <p:cNvPr id="79875" name="Picture 5" descr="ContinD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481138"/>
            <a:ext cx="84963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520700"/>
            <a:ext cx="7007225" cy="704850"/>
          </a:xfrm>
        </p:spPr>
        <p:txBody>
          <a:bodyPr/>
          <a:lstStyle/>
          <a:p>
            <a:pPr>
              <a:defRPr/>
            </a:pP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</a:rPr>
              <a:t>Deformable mirrors come in many sizes</a:t>
            </a:r>
            <a:endParaRPr lang="en-US"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1922" name="Line 3"/>
          <p:cNvSpPr>
            <a:spLocks noChangeShapeType="1"/>
          </p:cNvSpPr>
          <p:nvPr/>
        </p:nvSpPr>
        <p:spPr bwMode="auto">
          <a:xfrm flipV="1">
            <a:off x="1162050" y="5481638"/>
            <a:ext cx="661988" cy="222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triangl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1923" name="Picture 4" descr="941D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" r="3078" b="6583"/>
          <a:stretch>
            <a:fillRect/>
          </a:stretch>
        </p:blipFill>
        <p:spPr bwMode="auto">
          <a:xfrm>
            <a:off x="627063" y="2038350"/>
            <a:ext cx="2735262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 Box 5"/>
          <p:cNvSpPr txBox="1">
            <a:spLocks noChangeArrowheads="1"/>
          </p:cNvSpPr>
          <p:nvPr/>
        </p:nvSpPr>
        <p:spPr bwMode="auto">
          <a:xfrm>
            <a:off x="1216025" y="2451100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>
                <a:latin typeface="Trebuchet MS Bold" charset="0"/>
              </a:rPr>
              <a:t>30 cm</a:t>
            </a:r>
          </a:p>
        </p:txBody>
      </p:sp>
      <p:grpSp>
        <p:nvGrpSpPr>
          <p:cNvPr id="81925" name="Group 6"/>
          <p:cNvGrpSpPr>
            <a:grpSpLocks/>
          </p:cNvGrpSpPr>
          <p:nvPr/>
        </p:nvGrpSpPr>
        <p:grpSpPr bwMode="auto">
          <a:xfrm>
            <a:off x="946150" y="4541838"/>
            <a:ext cx="1790700" cy="1976437"/>
            <a:chOff x="2330" y="1155"/>
            <a:chExt cx="1128" cy="1245"/>
          </a:xfrm>
        </p:grpSpPr>
        <p:pic>
          <p:nvPicPr>
            <p:cNvPr id="81937" name="Picture 7" descr="kilo_mirr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903"/>
            <a:stretch>
              <a:fillRect/>
            </a:stretch>
          </p:blipFill>
          <p:spPr bwMode="auto">
            <a:xfrm>
              <a:off x="2564" y="1645"/>
              <a:ext cx="681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38" name="Text Box 8"/>
            <p:cNvSpPr txBox="1">
              <a:spLocks noChangeArrowheads="1"/>
            </p:cNvSpPr>
            <p:nvPr/>
          </p:nvSpPr>
          <p:spPr bwMode="auto">
            <a:xfrm>
              <a:off x="2330" y="1155"/>
              <a:ext cx="1128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>
                  <a:latin typeface="Trebuchet MS Bold" charset="0"/>
                </a:rPr>
                <a:t>MEMS</a:t>
              </a:r>
              <a:br>
                <a:rPr lang="en-US">
                  <a:latin typeface="Trebuchet MS Bold" charset="0"/>
                </a:rPr>
              </a:br>
              <a:r>
                <a:rPr lang="en-US" sz="1800">
                  <a:latin typeface="Trebuchet MS Bold" charset="0"/>
                </a:rPr>
                <a:t>1000 actuators</a:t>
              </a:r>
            </a:p>
          </p:txBody>
        </p:sp>
        <p:sp>
          <p:nvSpPr>
            <p:cNvPr id="81939" name="Text Box 9"/>
            <p:cNvSpPr txBox="1">
              <a:spLocks noChangeArrowheads="1"/>
            </p:cNvSpPr>
            <p:nvPr/>
          </p:nvSpPr>
          <p:spPr bwMode="auto">
            <a:xfrm>
              <a:off x="2432" y="2112"/>
              <a:ext cx="9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>
                  <a:latin typeface="Trebuchet MS Bold" charset="0"/>
                </a:rPr>
                <a:t>1 cm</a:t>
              </a:r>
            </a:p>
          </p:txBody>
        </p:sp>
      </p:grpSp>
      <p:sp>
        <p:nvSpPr>
          <p:cNvPr id="81926" name="Text Box 10"/>
          <p:cNvSpPr txBox="1">
            <a:spLocks noChangeArrowheads="1"/>
          </p:cNvSpPr>
          <p:nvPr/>
        </p:nvSpPr>
        <p:spPr bwMode="auto">
          <a:xfrm>
            <a:off x="531813" y="1287463"/>
            <a:ext cx="2989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2000">
                <a:latin typeface="Trebuchet MS Bold" charset="0"/>
              </a:rPr>
              <a:t>Glass facesheet</a:t>
            </a:r>
            <a:br>
              <a:rPr lang="en-US" sz="2000">
                <a:latin typeface="Trebuchet MS Bold" charset="0"/>
              </a:rPr>
            </a:br>
            <a:r>
              <a:rPr lang="en-US" sz="2000">
                <a:latin typeface="Trebuchet MS Bold" charset="0"/>
              </a:rPr>
              <a:t>1000 actuators</a:t>
            </a:r>
          </a:p>
        </p:txBody>
      </p:sp>
      <p:pic>
        <p:nvPicPr>
          <p:cNvPr id="477195" name="Picture 11" descr="AdaptiveSecondary"/>
          <p:cNvPicPr>
            <a:picLocks noChangeAspect="1" noChangeArrowheads="1"/>
          </p:cNvPicPr>
          <p:nvPr/>
        </p:nvPicPr>
        <p:blipFill>
          <a:blip r:embed="rId5"/>
          <a:srcRect l="1111" t="1482" r="1111" b="1482"/>
          <a:stretch>
            <a:fillRect/>
          </a:stretch>
        </p:blipFill>
        <p:spPr bwMode="auto">
          <a:xfrm>
            <a:off x="5218113" y="3851275"/>
            <a:ext cx="3438525" cy="2559050"/>
          </a:xfrm>
          <a:prstGeom prst="rect">
            <a:avLst/>
          </a:prstGeom>
          <a:noFill/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</p:pic>
      <p:grpSp>
        <p:nvGrpSpPr>
          <p:cNvPr id="81928" name="Group 12"/>
          <p:cNvGrpSpPr>
            <a:grpSpLocks/>
          </p:cNvGrpSpPr>
          <p:nvPr/>
        </p:nvGrpSpPr>
        <p:grpSpPr bwMode="auto">
          <a:xfrm>
            <a:off x="4043363" y="1349375"/>
            <a:ext cx="4910137" cy="2819400"/>
            <a:chOff x="2547" y="850"/>
            <a:chExt cx="3093" cy="1776"/>
          </a:xfrm>
        </p:grpSpPr>
        <p:pic>
          <p:nvPicPr>
            <p:cNvPr id="477197" name="Picture 13" descr="MMT_Diagram_with_Secondar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47" y="850"/>
              <a:ext cx="1792" cy="1776"/>
            </a:xfrm>
            <a:prstGeom prst="rect">
              <a:avLst/>
            </a:prstGeom>
            <a:noFill/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</p:pic>
        <p:sp>
          <p:nvSpPr>
            <p:cNvPr id="81936" name="Text Box 14"/>
            <p:cNvSpPr txBox="1">
              <a:spLocks noChangeArrowheads="1"/>
            </p:cNvSpPr>
            <p:nvPr/>
          </p:nvSpPr>
          <p:spPr bwMode="auto">
            <a:xfrm>
              <a:off x="4476" y="1116"/>
              <a:ext cx="116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>
                  <a:latin typeface="Trebuchet MS Bold" charset="0"/>
                </a:rPr>
                <a:t>Adaptive Secondary Mirrors</a:t>
              </a:r>
            </a:p>
          </p:txBody>
        </p:sp>
      </p:grpSp>
      <p:grpSp>
        <p:nvGrpSpPr>
          <p:cNvPr id="81929" name="Group 15"/>
          <p:cNvGrpSpPr>
            <a:grpSpLocks/>
          </p:cNvGrpSpPr>
          <p:nvPr/>
        </p:nvGrpSpPr>
        <p:grpSpPr bwMode="auto">
          <a:xfrm>
            <a:off x="5026025" y="1471613"/>
            <a:ext cx="1217613" cy="3290887"/>
            <a:chOff x="3166" y="927"/>
            <a:chExt cx="767" cy="2073"/>
          </a:xfrm>
        </p:grpSpPr>
        <p:sp>
          <p:nvSpPr>
            <p:cNvPr id="81933" name="Oval 16"/>
            <p:cNvSpPr>
              <a:spLocks noChangeArrowheads="1"/>
            </p:cNvSpPr>
            <p:nvPr/>
          </p:nvSpPr>
          <p:spPr bwMode="auto">
            <a:xfrm>
              <a:off x="3166" y="927"/>
              <a:ext cx="534" cy="473"/>
            </a:xfrm>
            <a:prstGeom prst="ellipse">
              <a:avLst/>
            </a:prstGeom>
            <a:noFill/>
            <a:ln w="57150">
              <a:solidFill>
                <a:srgbClr val="FC3F0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81934" name="Line 17"/>
            <p:cNvSpPr>
              <a:spLocks noChangeShapeType="1"/>
            </p:cNvSpPr>
            <p:nvPr/>
          </p:nvSpPr>
          <p:spPr bwMode="auto">
            <a:xfrm>
              <a:off x="3547" y="1373"/>
              <a:ext cx="386" cy="1627"/>
            </a:xfrm>
            <a:prstGeom prst="line">
              <a:avLst/>
            </a:prstGeom>
            <a:noFill/>
            <a:ln w="57150">
              <a:solidFill>
                <a:srgbClr val="FC3F0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1930" name="Text Box 18"/>
          <p:cNvSpPr txBox="1">
            <a:spLocks noChangeArrowheads="1"/>
          </p:cNvSpPr>
          <p:nvPr/>
        </p:nvSpPr>
        <p:spPr bwMode="auto">
          <a:xfrm>
            <a:off x="2292350" y="3825875"/>
            <a:ext cx="98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800">
                <a:latin typeface="Helvetica" charset="0"/>
              </a:rPr>
              <a:t>Xinetics</a:t>
            </a:r>
          </a:p>
        </p:txBody>
      </p:sp>
      <p:sp>
        <p:nvSpPr>
          <p:cNvPr id="81931" name="Text Box 19"/>
          <p:cNvSpPr txBox="1">
            <a:spLocks noChangeArrowheads="1"/>
          </p:cNvSpPr>
          <p:nvPr/>
        </p:nvSpPr>
        <p:spPr bwMode="auto">
          <a:xfrm>
            <a:off x="7499350" y="6021388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800">
                <a:latin typeface="Helvetica" charset="0"/>
              </a:rPr>
              <a:t>U Arizona</a:t>
            </a:r>
          </a:p>
        </p:txBody>
      </p:sp>
      <p:sp>
        <p:nvSpPr>
          <p:cNvPr id="81932" name="Text Box 20"/>
          <p:cNvSpPr txBox="1">
            <a:spLocks noChangeArrowheads="1"/>
          </p:cNvSpPr>
          <p:nvPr/>
        </p:nvSpPr>
        <p:spPr bwMode="auto">
          <a:xfrm>
            <a:off x="2678113" y="5307013"/>
            <a:ext cx="10541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600">
                <a:latin typeface="Helvetica" charset="0"/>
              </a:rPr>
              <a:t>Boston </a:t>
            </a:r>
            <a:br>
              <a:rPr lang="en-US" sz="1600">
                <a:latin typeface="Helvetica" charset="0"/>
              </a:rPr>
            </a:br>
            <a:r>
              <a:rPr lang="en-US" sz="1600">
                <a:latin typeface="Helvetica" charset="0"/>
              </a:rPr>
              <a:t>Micro-</a:t>
            </a:r>
            <a:br>
              <a:rPr lang="en-US" sz="1600">
                <a:latin typeface="Helvetica" charset="0"/>
              </a:rPr>
            </a:br>
            <a:r>
              <a:rPr lang="en-US" sz="1600">
                <a:latin typeface="Helvetica" charset="0"/>
              </a:rPr>
              <a:t>Machines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9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216900" cy="60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 Box 4"/>
          <p:cNvSpPr txBox="1">
            <a:spLocks noChangeArrowheads="1"/>
          </p:cNvSpPr>
          <p:nvPr/>
        </p:nvSpPr>
        <p:spPr bwMode="auto">
          <a:xfrm>
            <a:off x="498475" y="617538"/>
            <a:ext cx="2236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800">
                <a:solidFill>
                  <a:srgbClr val="FFC468"/>
                </a:solidFill>
                <a:latin typeface="Helvetica" charset="0"/>
              </a:rPr>
              <a:t>Incident wavefront</a:t>
            </a:r>
          </a:p>
        </p:txBody>
      </p:sp>
      <p:sp>
        <p:nvSpPr>
          <p:cNvPr id="83972" name="Text Box 5"/>
          <p:cNvSpPr txBox="1">
            <a:spLocks noChangeArrowheads="1"/>
          </p:cNvSpPr>
          <p:nvPr/>
        </p:nvSpPr>
        <p:spPr bwMode="auto">
          <a:xfrm>
            <a:off x="3254375" y="530225"/>
            <a:ext cx="2184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800">
                <a:solidFill>
                  <a:srgbClr val="FFC468"/>
                </a:solidFill>
                <a:latin typeface="Helvetica" charset="0"/>
              </a:rPr>
              <a:t>Shape of </a:t>
            </a:r>
          </a:p>
          <a:p>
            <a:pPr algn="ctr"/>
            <a:r>
              <a:rPr lang="en-US" sz="1800">
                <a:solidFill>
                  <a:srgbClr val="FFC468"/>
                </a:solidFill>
                <a:latin typeface="Helvetica" charset="0"/>
              </a:rPr>
              <a:t>Deformable Mirror</a:t>
            </a:r>
          </a:p>
        </p:txBody>
      </p:sp>
      <p:sp>
        <p:nvSpPr>
          <p:cNvPr id="83973" name="Text Box 6"/>
          <p:cNvSpPr txBox="1">
            <a:spLocks noChangeArrowheads="1"/>
          </p:cNvSpPr>
          <p:nvPr/>
        </p:nvSpPr>
        <p:spPr bwMode="auto">
          <a:xfrm>
            <a:off x="5843588" y="654050"/>
            <a:ext cx="2443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800" dirty="0">
                <a:solidFill>
                  <a:srgbClr val="FFC468"/>
                </a:solidFill>
                <a:latin typeface="Helvetica" charset="0"/>
              </a:rPr>
              <a:t>Corrected wavefront</a:t>
            </a:r>
          </a:p>
        </p:txBody>
      </p:sp>
      <p:sp>
        <p:nvSpPr>
          <p:cNvPr id="83974" name="Text Box 8"/>
          <p:cNvSpPr txBox="1">
            <a:spLocks noChangeArrowheads="1"/>
          </p:cNvSpPr>
          <p:nvPr/>
        </p:nvSpPr>
        <p:spPr bwMode="auto">
          <a:xfrm>
            <a:off x="3086100" y="6461125"/>
            <a:ext cx="317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latin typeface="Trebuchet MS" charset="0"/>
              </a:rPr>
              <a:t>Credit: J. Lloyd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304831" y="5861328"/>
            <a:ext cx="17746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FFC468"/>
                </a:solidFill>
                <a:latin typeface="Helvetica" charset="0"/>
              </a:rPr>
              <a:t>Log (intensity)</a:t>
            </a:r>
            <a:endParaRPr lang="en-US" sz="1800" dirty="0">
              <a:solidFill>
                <a:srgbClr val="FFC468"/>
              </a:solidFill>
              <a:latin typeface="Helvetica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42231" y="5823228"/>
            <a:ext cx="17746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FFC468"/>
                </a:solidFill>
                <a:latin typeface="Helvetica" charset="0"/>
              </a:rPr>
              <a:t>Log (intensity)</a:t>
            </a:r>
            <a:endParaRPr lang="en-US" sz="1800" dirty="0">
              <a:solidFill>
                <a:srgbClr val="FFC468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96900"/>
            <a:ext cx="6629400" cy="457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Introductions: who are we?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371600"/>
            <a:ext cx="8382000" cy="50800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2663"/>
              </a:spcAft>
              <a:defRPr/>
            </a:pP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Via video: people I know about so far</a:t>
            </a:r>
          </a:p>
          <a:p>
            <a:pPr lvl="1">
              <a:lnSpc>
                <a:spcPct val="90000"/>
              </a:lnSpc>
              <a:spcAft>
                <a:spcPts val="2200"/>
              </a:spcAft>
              <a:defRPr/>
            </a:pPr>
            <a:r>
              <a:rPr lang="en-US" sz="2000" u="sng" dirty="0" smtClean="0">
                <a:latin typeface="Trebuchet MS" charset="0"/>
                <a:ea typeface="ヒラギノ角ゴ Pro W3" charset="0"/>
              </a:rPr>
              <a:t>UC </a:t>
            </a:r>
            <a:r>
              <a:rPr lang="en-US" sz="2000" u="sng" dirty="0">
                <a:latin typeface="Trebuchet MS" charset="0"/>
                <a:ea typeface="ヒラギノ角ゴ Pro W3" charset="0"/>
              </a:rPr>
              <a:t>Santa Barbara: </a:t>
            </a:r>
            <a:r>
              <a:rPr lang="en-US" sz="2000" dirty="0">
                <a:latin typeface="Trebuchet MS" charset="0"/>
                <a:ea typeface="ヒラギノ角ゴ Pro W3" charset="0"/>
              </a:rPr>
              <a:t/>
            </a:r>
            <a:br>
              <a:rPr lang="en-US" sz="2000" dirty="0">
                <a:latin typeface="Trebuchet MS" charset="0"/>
                <a:ea typeface="ヒラギノ角ゴ Pro W3" charset="0"/>
              </a:rPr>
            </a:br>
            <a:r>
              <a:rPr lang="en-US" sz="2000" dirty="0" smtClean="0">
                <a:latin typeface="Trebuchet MS" charset="0"/>
                <a:ea typeface="ヒラギノ角ゴ Pro W3" charset="0"/>
              </a:rPr>
              <a:t>Stephanie </a:t>
            </a:r>
            <a:r>
              <a:rPr lang="en-US" sz="2000" dirty="0">
                <a:latin typeface="Trebuchet MS" charset="0"/>
                <a:ea typeface="ヒラギノ角ゴ Pro W3" charset="0"/>
              </a:rPr>
              <a:t>Ho, Clint </a:t>
            </a:r>
            <a:r>
              <a:rPr lang="en-US" sz="2000" dirty="0" err="1">
                <a:latin typeface="Trebuchet MS" charset="0"/>
                <a:ea typeface="ヒラギノ角ゴ Pro W3" charset="0"/>
              </a:rPr>
              <a:t>Bockstiegel</a:t>
            </a:r>
            <a:r>
              <a:rPr lang="en-US" sz="2000" dirty="0">
                <a:latin typeface="Trebuchet MS" charset="0"/>
                <a:ea typeface="ヒラギノ角ゴ Pro W3" charset="0"/>
              </a:rPr>
              <a:t>, Giulia </a:t>
            </a:r>
            <a:r>
              <a:rPr lang="en-US" sz="2000" dirty="0" err="1">
                <a:latin typeface="Trebuchet MS" charset="0"/>
                <a:ea typeface="ヒラギノ角ゴ Pro W3" charset="0"/>
              </a:rPr>
              <a:t>Collura</a:t>
            </a:r>
            <a:r>
              <a:rPr lang="en-US" sz="2000" dirty="0">
                <a:latin typeface="Trebuchet MS" charset="0"/>
                <a:ea typeface="ヒラギノ角ゴ Pro W3" charset="0"/>
              </a:rPr>
              <a:t>, Alex Walker, Paul </a:t>
            </a:r>
            <a:r>
              <a:rPr lang="en-US" sz="2000" dirty="0" err="1">
                <a:latin typeface="Trebuchet MS" charset="0"/>
                <a:ea typeface="ヒラギノ角ゴ Pro W3" charset="0"/>
              </a:rPr>
              <a:t>Szypryt</a:t>
            </a:r>
            <a:endParaRPr lang="en-US" sz="2000" dirty="0" smtClean="0">
              <a:latin typeface="Trebuchet MS" charset="0"/>
              <a:ea typeface="ヒラギノ角ゴ Pro W3" charset="0"/>
            </a:endParaRPr>
          </a:p>
          <a:p>
            <a:pPr lvl="1">
              <a:lnSpc>
                <a:spcPct val="90000"/>
              </a:lnSpc>
              <a:spcAft>
                <a:spcPts val="2200"/>
              </a:spcAft>
              <a:defRPr/>
            </a:pPr>
            <a:r>
              <a:rPr lang="en-US" sz="2000" u="sng" dirty="0" smtClean="0">
                <a:latin typeface="Trebuchet MS" charset="0"/>
                <a:ea typeface="ヒラギノ角ゴ Pro W3" charset="0"/>
              </a:rPr>
              <a:t>UC </a:t>
            </a:r>
            <a:r>
              <a:rPr lang="en-US" sz="2000" u="sng" dirty="0">
                <a:latin typeface="Trebuchet MS" charset="0"/>
                <a:ea typeface="ヒラギノ角ゴ Pro W3" charset="0"/>
              </a:rPr>
              <a:t>Davis: </a:t>
            </a:r>
            <a:br>
              <a:rPr lang="en-US" sz="2000" u="sng" dirty="0">
                <a:latin typeface="Trebuchet MS" charset="0"/>
                <a:ea typeface="ヒラギノ角ゴ Pro W3" charset="0"/>
              </a:rPr>
            </a:br>
            <a:r>
              <a:rPr lang="en-US" sz="2000" dirty="0" err="1">
                <a:latin typeface="Trebuchet MS" charset="0"/>
                <a:ea typeface="ヒラギノ角ゴ Pro W3" charset="0"/>
              </a:rPr>
              <a:t>Chih</a:t>
            </a:r>
            <a:r>
              <a:rPr lang="en-US" sz="2000" dirty="0">
                <a:latin typeface="Trebuchet MS" charset="0"/>
                <a:ea typeface="ヒラギノ角ゴ Pro W3" charset="0"/>
              </a:rPr>
              <a:t>-Fan Chen, Jen-Wei </a:t>
            </a:r>
            <a:r>
              <a:rPr lang="en-US" sz="2000" dirty="0" err="1">
                <a:latin typeface="Trebuchet MS" charset="0"/>
                <a:ea typeface="ヒラギノ角ゴ Pro W3" charset="0"/>
              </a:rPr>
              <a:t>Hsueh</a:t>
            </a:r>
            <a:r>
              <a:rPr lang="en-US" sz="2000" dirty="0">
                <a:latin typeface="Trebuchet MS" charset="0"/>
                <a:ea typeface="ヒラギノ角ゴ Pro W3" charset="0"/>
              </a:rPr>
              <a:t>, James </a:t>
            </a:r>
            <a:r>
              <a:rPr lang="en-US" sz="2000" dirty="0" err="1">
                <a:latin typeface="Trebuchet MS" charset="0"/>
                <a:ea typeface="ヒラギノ角ゴ Pro W3" charset="0"/>
              </a:rPr>
              <a:t>McElveen</a:t>
            </a:r>
            <a:endParaRPr lang="en-US" sz="2000" dirty="0" smtClean="0">
              <a:latin typeface="Trebuchet MS" charset="0"/>
              <a:ea typeface="ヒラギノ角ゴ Pro W3" charset="0"/>
            </a:endParaRPr>
          </a:p>
          <a:p>
            <a:pPr lvl="1">
              <a:lnSpc>
                <a:spcPct val="90000"/>
              </a:lnSpc>
              <a:spcAft>
                <a:spcPts val="2200"/>
              </a:spcAft>
              <a:defRPr/>
            </a:pPr>
            <a:r>
              <a:rPr lang="en-US" sz="2000" u="sng" dirty="0" smtClean="0">
                <a:latin typeface="Trebuchet MS" charset="0"/>
                <a:ea typeface="ヒラギノ角ゴ Pro W3" charset="0"/>
              </a:rPr>
              <a:t>University of Hawaii: </a:t>
            </a:r>
            <a:r>
              <a:rPr lang="en-US" sz="2000" dirty="0">
                <a:latin typeface="Trebuchet MS" charset="0"/>
                <a:ea typeface="ヒラギノ角ゴ Pro W3" charset="0"/>
              </a:rPr>
              <a:t/>
            </a:r>
            <a:br>
              <a:rPr lang="en-US" sz="2000" dirty="0">
                <a:latin typeface="Trebuchet MS" charset="0"/>
                <a:ea typeface="ヒラギノ角ゴ Pro W3" charset="0"/>
              </a:rPr>
            </a:br>
            <a:r>
              <a:rPr lang="en-US" sz="2000" dirty="0">
                <a:latin typeface="Trebuchet MS" charset="0"/>
                <a:ea typeface="ヒラギノ角ゴ Pro W3" charset="0"/>
              </a:rPr>
              <a:t>Matt </a:t>
            </a:r>
            <a:r>
              <a:rPr lang="en-US" sz="2000" dirty="0" err="1">
                <a:latin typeface="Trebuchet MS" charset="0"/>
                <a:ea typeface="ヒラギノ角ゴ Pro W3" charset="0"/>
              </a:rPr>
              <a:t>Hosek</a:t>
            </a:r>
            <a:r>
              <a:rPr lang="en-US" sz="2000" dirty="0">
                <a:latin typeface="Trebuchet MS" charset="0"/>
                <a:ea typeface="ヒラギノ角ゴ Pro W3" charset="0"/>
              </a:rPr>
              <a:t>, Lucy </a:t>
            </a:r>
            <a:r>
              <a:rPr lang="en-US" sz="2000" dirty="0" err="1">
                <a:latin typeface="Trebuchet MS" charset="0"/>
                <a:ea typeface="ヒラギノ角ゴ Pro W3" charset="0"/>
              </a:rPr>
              <a:t>Jia</a:t>
            </a:r>
            <a:r>
              <a:rPr lang="en-US" sz="2000" dirty="0">
                <a:latin typeface="Trebuchet MS" charset="0"/>
                <a:ea typeface="ヒラギノ角ゴ Pro W3" charset="0"/>
              </a:rPr>
              <a:t>, ZJ Zhang</a:t>
            </a:r>
            <a:endParaRPr lang="en-US" sz="2000" dirty="0" smtClean="0">
              <a:latin typeface="Trebuchet MS" charset="0"/>
              <a:ea typeface="ヒラギノ角ゴ Pro W3" charset="0"/>
            </a:endParaRPr>
          </a:p>
          <a:p>
            <a:pPr lvl="1">
              <a:lnSpc>
                <a:spcPct val="90000"/>
              </a:lnSpc>
              <a:spcAft>
                <a:spcPts val="2200"/>
              </a:spcAft>
              <a:defRPr/>
            </a:pPr>
            <a:r>
              <a:rPr lang="en-US" sz="2000" u="sng" dirty="0" smtClean="0">
                <a:latin typeface="Trebuchet MS" charset="0"/>
                <a:ea typeface="ヒラギノ角ゴ Pro W3" charset="0"/>
              </a:rPr>
              <a:t>UCLA: </a:t>
            </a:r>
            <a:br>
              <a:rPr lang="en-US" sz="2000" u="sng" dirty="0" smtClean="0">
                <a:latin typeface="Trebuchet MS" charset="0"/>
                <a:ea typeface="ヒラギノ角ゴ Pro W3" charset="0"/>
              </a:rPr>
            </a:br>
            <a:r>
              <a:rPr lang="en-US" sz="2000" dirty="0" err="1" smtClean="0">
                <a:latin typeface="Trebuchet MS" charset="0"/>
                <a:ea typeface="ヒラギノ角ゴ Pro W3" charset="0"/>
              </a:rPr>
              <a:t>Breann</a:t>
            </a:r>
            <a:r>
              <a:rPr lang="en-US" sz="2000" dirty="0" smtClean="0">
                <a:latin typeface="Trebuchet MS" charset="0"/>
                <a:ea typeface="ヒラギノ角ゴ Pro W3" charset="0"/>
              </a:rPr>
              <a:t> </a:t>
            </a:r>
            <a:r>
              <a:rPr lang="en-US" sz="2000" dirty="0" err="1" smtClean="0">
                <a:latin typeface="Trebuchet MS" charset="0"/>
                <a:ea typeface="ヒラギノ角ゴ Pro W3" charset="0"/>
              </a:rPr>
              <a:t>Sitarski</a:t>
            </a:r>
            <a:endParaRPr lang="en-US" sz="2000" dirty="0">
              <a:latin typeface="Trebuchet MS" charset="0"/>
              <a:ea typeface="ヒラギノ角ゴ Pro W3" charset="0"/>
            </a:endParaRPr>
          </a:p>
          <a:p>
            <a:pPr lvl="1">
              <a:lnSpc>
                <a:spcPct val="90000"/>
              </a:lnSpc>
              <a:spcAft>
                <a:spcPts val="2200"/>
              </a:spcAft>
              <a:defRPr/>
            </a:pPr>
            <a:r>
              <a:rPr lang="en-US" sz="2000" u="sng" dirty="0" smtClean="0">
                <a:latin typeface="Trebuchet MS" charset="0"/>
                <a:ea typeface="ヒラギノ角ゴ Pro W3" charset="0"/>
              </a:rPr>
              <a:t>Subaru </a:t>
            </a:r>
            <a:r>
              <a:rPr lang="en-US" sz="2000" u="sng" dirty="0" smtClean="0">
                <a:latin typeface="Trebuchet MS" charset="0"/>
                <a:ea typeface="ヒラギノ角ゴ Pro W3" charset="0"/>
              </a:rPr>
              <a:t>Observatory: </a:t>
            </a:r>
            <a:r>
              <a:rPr lang="en-US" sz="2000" u="sng" dirty="0" smtClean="0">
                <a:latin typeface="Trebuchet MS" charset="0"/>
                <a:ea typeface="ヒラギノ角ゴ Pro W3" charset="0"/>
              </a:rPr>
              <a:t/>
            </a:r>
            <a:br>
              <a:rPr lang="en-US" sz="2000" u="sng" dirty="0" smtClean="0">
                <a:latin typeface="Trebuchet MS" charset="0"/>
                <a:ea typeface="ヒラギノ角ゴ Pro W3" charset="0"/>
              </a:rPr>
            </a:br>
            <a:r>
              <a:rPr lang="en-US" sz="2000" dirty="0" err="1" smtClean="0">
                <a:latin typeface="Trebuchet MS" charset="0"/>
                <a:ea typeface="ヒラギノ角ゴ Pro W3" charset="0"/>
              </a:rPr>
              <a:t>Prashant</a:t>
            </a:r>
            <a:r>
              <a:rPr lang="en-US" sz="2000" dirty="0" smtClean="0">
                <a:latin typeface="Trebuchet MS" charset="0"/>
                <a:ea typeface="ヒラギノ角ゴ Pro W3" charset="0"/>
              </a:rPr>
              <a:t> </a:t>
            </a:r>
            <a:r>
              <a:rPr lang="en-US" sz="2000" dirty="0" err="1" smtClean="0">
                <a:latin typeface="Trebuchet MS" charset="0"/>
                <a:ea typeface="ヒラギノ角ゴ Pro W3" charset="0"/>
              </a:rPr>
              <a:t>Pathak</a:t>
            </a:r>
            <a:endParaRPr lang="en-US" sz="2000" dirty="0" smtClean="0">
              <a:latin typeface="Trebuchet MS" charset="0"/>
              <a:ea typeface="ヒラギノ角ゴ Pro W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o.Lloyd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500" y="457200"/>
            <a:ext cx="81280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315913"/>
            <a:ext cx="5513388" cy="842962"/>
          </a:xfrm>
        </p:spPr>
        <p:txBody>
          <a:bodyPr/>
          <a:lstStyle/>
          <a:p>
            <a:pPr>
              <a:defRPr/>
            </a:pPr>
            <a:r>
              <a:rPr lang="en-US" sz="2800">
                <a:latin typeface="Trebuchet MS" charset="0"/>
                <a:ea typeface="ヒラギノ角ゴ Pro W3" charset="0"/>
                <a:cs typeface="ヒラギノ角ゴ Pro W3" charset="0"/>
              </a:rPr>
              <a:t>If there</a:t>
            </a:r>
            <a:r>
              <a:rPr lang="ja-JP" altLang="en-US" sz="2800">
                <a:latin typeface="Trebuchet MS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800">
                <a:latin typeface="Trebuchet MS" charset="0"/>
                <a:ea typeface="ヒラギノ角ゴ Pro W3" charset="0"/>
                <a:cs typeface="ヒラギノ角ゴ Pro W3" charset="0"/>
              </a:rPr>
              <a:t>s no close-by </a:t>
            </a:r>
            <a:r>
              <a:rPr lang="ja-JP" altLang="en-US" sz="2800">
                <a:latin typeface="Trebuchet MS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sz="2800">
                <a:latin typeface="Trebuchet MS" charset="0"/>
                <a:ea typeface="ヒラギノ角ゴ Pro W3" charset="0"/>
                <a:cs typeface="ヒラギノ角ゴ Pro W3" charset="0"/>
              </a:rPr>
              <a:t>real</a:t>
            </a:r>
            <a:r>
              <a:rPr lang="ja-JP" altLang="en-US" sz="2800">
                <a:latin typeface="Trebuchet MS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sz="2800">
                <a:latin typeface="Trebuchet MS" charset="0"/>
                <a:ea typeface="ヒラギノ角ゴ Pro W3" charset="0"/>
                <a:cs typeface="ヒラギノ角ゴ Pro W3" charset="0"/>
              </a:rPr>
              <a:t> star, create one with a laser</a:t>
            </a:r>
            <a:endParaRPr lang="en-US"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075" y="1806575"/>
            <a:ext cx="3984625" cy="3686175"/>
          </a:xfrm>
        </p:spPr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Use a laser beam to create artificial </a:t>
            </a:r>
            <a:r>
              <a:rPr lang="ja-JP" altLang="en-US">
                <a:latin typeface="Trebuchet MS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star</a:t>
            </a:r>
            <a:r>
              <a:rPr lang="ja-JP" altLang="en-US">
                <a:latin typeface="Trebuchet MS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 at altitude of 100 km in atmosphere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/>
          <a:srcRect l="72331" t="8434" b="1297"/>
          <a:stretch>
            <a:fillRect/>
          </a:stretch>
        </p:blipFill>
        <p:spPr bwMode="auto">
          <a:xfrm>
            <a:off x="5240338" y="1917700"/>
            <a:ext cx="274955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8068" name="Line 5"/>
          <p:cNvSpPr>
            <a:spLocks noChangeShapeType="1"/>
          </p:cNvSpPr>
          <p:nvPr/>
        </p:nvSpPr>
        <p:spPr bwMode="auto">
          <a:xfrm flipV="1">
            <a:off x="3368675" y="2844800"/>
            <a:ext cx="2870200" cy="584200"/>
          </a:xfrm>
          <a:prstGeom prst="line">
            <a:avLst/>
          </a:prstGeom>
          <a:noFill/>
          <a:ln w="19050">
            <a:solidFill>
              <a:srgbClr val="EF1F1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439738" y="225425"/>
            <a:ext cx="7350125" cy="917575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rebuchet MS" charset="0"/>
                <a:ea typeface="ヒラギノ角ゴ Pro W3" charset="0"/>
                <a:cs typeface="ヒラギノ角ゴ Pro W3" charset="0"/>
              </a:rPr>
              <a:t>Laser guide stars are operating at Lick, Keck, Gemini </a:t>
            </a:r>
            <a:r>
              <a:rPr lang="en-US" sz="2800" dirty="0" smtClean="0">
                <a:latin typeface="Trebuchet MS" charset="0"/>
                <a:ea typeface="ヒラギノ角ゴ Pro W3" charset="0"/>
                <a:cs typeface="ヒラギノ角ゴ Pro W3" charset="0"/>
              </a:rPr>
              <a:t>N </a:t>
            </a:r>
            <a:r>
              <a:rPr lang="en-US" sz="2800" dirty="0" smtClean="0">
                <a:latin typeface="Arial"/>
                <a:ea typeface="ヒラギノ角ゴ Pro W3" charset="0"/>
                <a:cs typeface="Arial"/>
              </a:rPr>
              <a:t>&amp;</a:t>
            </a:r>
            <a:r>
              <a:rPr lang="en-US" sz="2800" dirty="0" smtClean="0">
                <a:latin typeface="Trebuchet MS" charset="0"/>
                <a:ea typeface="ヒラギノ角ゴ Pro W3" charset="0"/>
                <a:cs typeface="ヒラギノ角ゴ Pro W3" charset="0"/>
              </a:rPr>
              <a:t> S, </a:t>
            </a:r>
            <a:r>
              <a:rPr lang="en-US" sz="2800" dirty="0">
                <a:latin typeface="Trebuchet MS" charset="0"/>
                <a:ea typeface="ヒラギノ角ゴ Pro W3" charset="0"/>
                <a:cs typeface="ヒラギノ角ゴ Pro W3" charset="0"/>
              </a:rPr>
              <a:t>VLT, </a:t>
            </a:r>
            <a:r>
              <a:rPr lang="en-US" sz="2800" dirty="0" smtClean="0">
                <a:latin typeface="Trebuchet MS" charset="0"/>
                <a:ea typeface="ヒラギノ角ゴ Pro W3" charset="0"/>
                <a:cs typeface="ヒラギノ角ゴ Pro W3" charset="0"/>
              </a:rPr>
              <a:t>Subaru, </a:t>
            </a:r>
            <a:r>
              <a:rPr lang="en-US" sz="2800" dirty="0" smtClean="0">
                <a:latin typeface="Trebuchet MS" charset="0"/>
                <a:ea typeface="ヒラギノ角ゴ Pro W3" charset="0"/>
                <a:cs typeface="ヒラギノ角ゴ Pro W3" charset="0"/>
              </a:rPr>
              <a:t>…</a:t>
            </a:r>
            <a:endParaRPr lang="en-US" dirty="0"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7" name="Picture 6" descr="3_Lasers_MK_Summ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25" y="1524000"/>
            <a:ext cx="6562725" cy="4375150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82891" y="6019800"/>
            <a:ext cx="823537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Four lasers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on Mauna Kea: Keck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1 and 2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, Gemini, Subaru telescopes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3"/>
          <p:cNvSpPr txBox="1">
            <a:spLocks noChangeArrowheads="1"/>
          </p:cNvSpPr>
          <p:nvPr/>
        </p:nvSpPr>
        <p:spPr bwMode="auto">
          <a:xfrm>
            <a:off x="1143000" y="1600200"/>
            <a:ext cx="307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>
              <a:defRPr/>
            </a:pPr>
            <a:r>
              <a:rPr lang="en-US" sz="200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Keck laser guide star AO</a:t>
            </a:r>
          </a:p>
        </p:txBody>
      </p:sp>
      <p:sp>
        <p:nvSpPr>
          <p:cNvPr id="117763" name="Text Box 4"/>
          <p:cNvSpPr txBox="1">
            <a:spLocks noChangeArrowheads="1"/>
          </p:cNvSpPr>
          <p:nvPr/>
        </p:nvSpPr>
        <p:spPr bwMode="auto">
          <a:xfrm>
            <a:off x="4876800" y="1600200"/>
            <a:ext cx="3292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>
              <a:defRPr/>
            </a:pPr>
            <a:r>
              <a:rPr lang="en-US" sz="200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Best natural guide star AO</a:t>
            </a:r>
          </a:p>
        </p:txBody>
      </p:sp>
      <p:sp>
        <p:nvSpPr>
          <p:cNvPr id="117764" name="Text Box 5"/>
          <p:cNvSpPr txBox="1">
            <a:spLocks noChangeArrowheads="1"/>
          </p:cNvSpPr>
          <p:nvPr/>
        </p:nvSpPr>
        <p:spPr bwMode="auto">
          <a:xfrm>
            <a:off x="209550" y="165100"/>
            <a:ext cx="7580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>
              <a:defRPr/>
            </a:pPr>
            <a:r>
              <a:rPr lang="en-US" sz="2800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Galactic Center with Keck laser guide star</a:t>
            </a:r>
          </a:p>
          <a:p>
            <a:pPr algn="l">
              <a:defRPr/>
            </a:pPr>
            <a:r>
              <a:rPr lang="en-US" sz="2800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(GC is location of supermassive black hole)</a:t>
            </a:r>
          </a:p>
        </p:txBody>
      </p:sp>
      <p:pic>
        <p:nvPicPr>
          <p:cNvPr id="92164" name="Picture 6" descr="G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065338"/>
            <a:ext cx="8072437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73338" y="6203950"/>
            <a:ext cx="40544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180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Source: UCLA Galactic Center group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12725"/>
            <a:ext cx="5943600" cy="901700"/>
          </a:xfrm>
        </p:spPr>
        <p:txBody>
          <a:bodyPr/>
          <a:lstStyle/>
          <a:p>
            <a:pPr>
              <a:defRPr/>
            </a:pPr>
            <a:r>
              <a:rPr lang="en-US" sz="2800">
                <a:latin typeface="Trebuchet MS" charset="0"/>
                <a:ea typeface="ヒラギノ角ゴ Pro W3" charset="0"/>
                <a:cs typeface="ヒラギノ角ゴ Pro W3" charset="0"/>
              </a:rPr>
              <a:t>Adaptive optics system is usually </a:t>
            </a:r>
            <a:r>
              <a:rPr lang="en-US" sz="2800" u="sng">
                <a:latin typeface="Trebuchet MS" charset="0"/>
                <a:ea typeface="ヒラギノ角ゴ Pro W3" charset="0"/>
                <a:cs typeface="ヒラギノ角ゴ Pro W3" charset="0"/>
              </a:rPr>
              <a:t>behind</a:t>
            </a:r>
            <a:r>
              <a:rPr lang="en-US" sz="2800">
                <a:latin typeface="Trebuchet MS" charset="0"/>
                <a:ea typeface="ヒラギノ角ゴ Pro W3" charset="0"/>
                <a:cs typeface="ヒラギノ角ゴ Pro W3" charset="0"/>
              </a:rPr>
              <a:t> the main telescope mirror</a:t>
            </a:r>
            <a:endParaRPr lang="en-US"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613" y="1522413"/>
            <a:ext cx="7505700" cy="7302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</a:rPr>
              <a:t>Example: AO system at Lick Observatory</a:t>
            </a:r>
            <a:r>
              <a:rPr lang="ja-JP" altLang="en-US" sz="2400">
                <a:latin typeface="Trebuchet MS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</a:rPr>
              <a:t>s 3 m telescope</a:t>
            </a:r>
          </a:p>
        </p:txBody>
      </p:sp>
      <p:pic>
        <p:nvPicPr>
          <p:cNvPr id="942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70125"/>
            <a:ext cx="31369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Line 5"/>
          <p:cNvSpPr>
            <a:spLocks noChangeShapeType="1"/>
          </p:cNvSpPr>
          <p:nvPr/>
        </p:nvSpPr>
        <p:spPr bwMode="auto">
          <a:xfrm>
            <a:off x="1892300" y="3378200"/>
            <a:ext cx="2032000" cy="787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41288" y="2747963"/>
            <a:ext cx="2232025" cy="191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 algn="ctr" eaLnBrk="0" hangingPunct="0">
              <a:spcAft>
                <a:spcPct val="30000"/>
              </a:spcAft>
              <a:buClr>
                <a:srgbClr val="042798"/>
              </a:buClr>
              <a:buSzPct val="100000"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Support for main</a:t>
            </a:r>
          </a:p>
          <a:p>
            <a:pPr marL="285750" indent="-285750" algn="ctr" eaLnBrk="0" hangingPunct="0">
              <a:spcAft>
                <a:spcPct val="30000"/>
              </a:spcAft>
              <a:buClr>
                <a:srgbClr val="042798"/>
              </a:buClr>
              <a:buSzPct val="100000"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telescope mirror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</a:endParaRPr>
          </a:p>
        </p:txBody>
      </p:sp>
      <p:sp>
        <p:nvSpPr>
          <p:cNvPr id="94214" name="Line 7"/>
          <p:cNvSpPr>
            <a:spLocks noChangeShapeType="1"/>
          </p:cNvSpPr>
          <p:nvPr/>
        </p:nvSpPr>
        <p:spPr bwMode="auto">
          <a:xfrm flipH="1">
            <a:off x="4432300" y="3822700"/>
            <a:ext cx="2120900" cy="1803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6259513" y="3287713"/>
            <a:ext cx="2754312" cy="158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 algn="ctr" eaLnBrk="0" hangingPunct="0">
              <a:spcAft>
                <a:spcPct val="30000"/>
              </a:spcAft>
              <a:buClr>
                <a:srgbClr val="042798"/>
              </a:buClr>
              <a:buSzPct val="100000"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Adaptive optics package below main mirror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147638"/>
            <a:ext cx="6283325" cy="92075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Trebuchet MS" charset="0"/>
                <a:ea typeface="ヒラギノ角ゴ Pro W3" charset="0"/>
                <a:cs typeface="ヒラギノ角ゴ Pro W3" charset="0"/>
              </a:rPr>
              <a:t>Original Lick </a:t>
            </a:r>
            <a:r>
              <a:rPr lang="en-US" sz="2800" dirty="0">
                <a:latin typeface="Trebuchet MS" charset="0"/>
                <a:ea typeface="ヒラギノ角ゴ Pro W3" charset="0"/>
                <a:cs typeface="ヒラギノ角ゴ Pro W3" charset="0"/>
              </a:rPr>
              <a:t>adaptive optics system at 3m Shane Telescope</a:t>
            </a:r>
            <a:endParaRPr lang="en-US" dirty="0"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258" name="Text Box 3"/>
          <p:cNvSpPr txBox="1">
            <a:spLocks noChangeArrowheads="1"/>
          </p:cNvSpPr>
          <p:nvPr/>
        </p:nvSpPr>
        <p:spPr bwMode="auto">
          <a:xfrm>
            <a:off x="3683000" y="5761038"/>
            <a:ext cx="20462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2200">
                <a:latin typeface="Helvetica" charset="0"/>
              </a:rPr>
              <a:t>Off-axis parabola mirror</a:t>
            </a:r>
            <a:endParaRPr lang="en-US" sz="2200" b="0">
              <a:latin typeface="Helvetica" charset="0"/>
            </a:endParaRPr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1508125" y="6040438"/>
            <a:ext cx="182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200">
                <a:latin typeface="Helvetica" charset="0"/>
              </a:rPr>
              <a:t>Wavefront sensor</a:t>
            </a:r>
            <a:endParaRPr lang="en-US" sz="2200">
              <a:solidFill>
                <a:srgbClr val="042798"/>
              </a:solidFill>
              <a:latin typeface="Helvetica" charset="0"/>
            </a:endParaRPr>
          </a:p>
        </p:txBody>
      </p:sp>
      <p:sp>
        <p:nvSpPr>
          <p:cNvPr id="96260" name="Rectangle 5"/>
          <p:cNvSpPr>
            <a:spLocks noChangeArrowheads="1"/>
          </p:cNvSpPr>
          <p:nvPr/>
        </p:nvSpPr>
        <p:spPr bwMode="auto">
          <a:xfrm>
            <a:off x="5889625" y="5892800"/>
            <a:ext cx="21351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200">
                <a:latin typeface="Helvetica" charset="0"/>
              </a:rPr>
              <a:t>IRCAL infra-red camera</a:t>
            </a:r>
          </a:p>
        </p:txBody>
      </p:sp>
      <p:pic>
        <p:nvPicPr>
          <p:cNvPr id="962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517650"/>
            <a:ext cx="7789862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Line 7"/>
          <p:cNvSpPr>
            <a:spLocks noChangeShapeType="1"/>
          </p:cNvSpPr>
          <p:nvPr/>
        </p:nvSpPr>
        <p:spPr bwMode="auto">
          <a:xfrm flipH="1" flipV="1">
            <a:off x="3606800" y="3251200"/>
            <a:ext cx="1196975" cy="250031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6263" name="Line 8"/>
          <p:cNvSpPr>
            <a:spLocks noChangeShapeType="1"/>
          </p:cNvSpPr>
          <p:nvPr/>
        </p:nvSpPr>
        <p:spPr bwMode="auto">
          <a:xfrm flipV="1">
            <a:off x="6781800" y="4749800"/>
            <a:ext cx="292100" cy="10668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6264" name="Line 9"/>
          <p:cNvSpPr>
            <a:spLocks noChangeShapeType="1"/>
          </p:cNvSpPr>
          <p:nvPr/>
        </p:nvSpPr>
        <p:spPr bwMode="auto">
          <a:xfrm flipV="1">
            <a:off x="2387600" y="4394200"/>
            <a:ext cx="990600" cy="16891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6265" name="Line 10"/>
          <p:cNvSpPr>
            <a:spLocks noChangeShapeType="1"/>
          </p:cNvSpPr>
          <p:nvPr/>
        </p:nvSpPr>
        <p:spPr bwMode="auto">
          <a:xfrm flipH="1" flipV="1">
            <a:off x="8343900" y="2857500"/>
            <a:ext cx="381000" cy="11176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6266" name="Rectangle 11"/>
          <p:cNvSpPr>
            <a:spLocks noChangeArrowheads="1"/>
          </p:cNvSpPr>
          <p:nvPr/>
        </p:nvSpPr>
        <p:spPr bwMode="auto">
          <a:xfrm>
            <a:off x="8405813" y="3900488"/>
            <a:ext cx="6191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200">
                <a:latin typeface="Helvetica" charset="0"/>
              </a:rPr>
              <a:t>DM</a:t>
            </a:r>
          </a:p>
        </p:txBody>
      </p:sp>
      <p:sp>
        <p:nvSpPr>
          <p:cNvPr id="96267" name="AutoShape 12"/>
          <p:cNvSpPr>
            <a:spLocks noChangeArrowheads="1"/>
          </p:cNvSpPr>
          <p:nvPr/>
        </p:nvSpPr>
        <p:spPr bwMode="auto">
          <a:xfrm>
            <a:off x="4384675" y="1063625"/>
            <a:ext cx="608013" cy="749300"/>
          </a:xfrm>
          <a:prstGeom prst="downArrow">
            <a:avLst>
              <a:gd name="adj1" fmla="val 50000"/>
              <a:gd name="adj2" fmla="val 30809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1" descr="PalomarB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584450"/>
            <a:ext cx="31845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6" name="Picture 10" descr="PalomarB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2741613"/>
            <a:ext cx="27432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0"/>
            <a:ext cx="7162800" cy="1295400"/>
          </a:xfrm>
        </p:spPr>
        <p:txBody>
          <a:bodyPr/>
          <a:lstStyle/>
          <a:p>
            <a:pPr>
              <a:defRPr/>
            </a:pPr>
            <a:r>
              <a:rPr lang="en-US" sz="2800">
                <a:latin typeface="Trebuchet MS" charset="0"/>
                <a:ea typeface="ヒラギノ角ゴ Pro W3" charset="0"/>
                <a:cs typeface="ヒラギノ角ゴ Pro W3" charset="0"/>
              </a:rPr>
              <a:t>Adaptive optics makes it possible to find faint companions around bright stars</a:t>
            </a:r>
            <a:endParaRPr lang="en-US"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7650" y="1431925"/>
            <a:ext cx="5564188" cy="863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</a:rPr>
              <a:t>Two images from Palomar of a brown dwarf companion to GL 105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2738438" y="6269038"/>
            <a:ext cx="301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Credit: David Golimowski </a:t>
            </a:r>
          </a:p>
        </p:txBody>
      </p:sp>
      <p:sp>
        <p:nvSpPr>
          <p:cNvPr id="98310" name="Rectangle 7"/>
          <p:cNvSpPr>
            <a:spLocks noChangeArrowheads="1"/>
          </p:cNvSpPr>
          <p:nvPr/>
        </p:nvSpPr>
        <p:spPr bwMode="auto">
          <a:xfrm>
            <a:off x="4795838" y="2913063"/>
            <a:ext cx="1385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0"/>
              <a:t>200</a:t>
            </a:r>
            <a:r>
              <a:rPr lang="ja-JP" altLang="en-US" sz="1600" b="0"/>
              <a:t>”</a:t>
            </a:r>
            <a:r>
              <a:rPr lang="en-US" altLang="ja-JP" sz="1600" b="0"/>
              <a:t> telescope</a:t>
            </a:r>
            <a:endParaRPr lang="en-US" sz="1600" b="0"/>
          </a:p>
        </p:txBody>
      </p:sp>
      <p:sp>
        <p:nvSpPr>
          <p:cNvPr id="92168" name="Oval 8"/>
          <p:cNvSpPr>
            <a:spLocks noChangeArrowheads="1"/>
          </p:cNvSpPr>
          <p:nvPr/>
        </p:nvSpPr>
        <p:spPr bwMode="auto">
          <a:xfrm>
            <a:off x="3582988" y="3525838"/>
            <a:ext cx="555625" cy="566737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2169" name="Oval 9"/>
          <p:cNvSpPr>
            <a:spLocks noChangeArrowheads="1"/>
          </p:cNvSpPr>
          <p:nvPr/>
        </p:nvSpPr>
        <p:spPr bwMode="auto">
          <a:xfrm>
            <a:off x="7307263" y="3213100"/>
            <a:ext cx="555625" cy="56673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2376488" y="5557838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 AO</a:t>
            </a:r>
          </a:p>
        </p:txBody>
      </p:sp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5761038" y="5507038"/>
            <a:ext cx="108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With AO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8" grpId="0" animBg="1"/>
      <p:bldP spid="9216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Four-planet system HR 8799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5753100"/>
            <a:ext cx="8534400" cy="4445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Marois</a:t>
            </a:r>
            <a:r>
              <a:rPr lang="en-US" dirty="0"/>
              <a:t> </a:t>
            </a:r>
            <a:r>
              <a:rPr lang="en-US" dirty="0" smtClean="0"/>
              <a:t>et al. 2007</a:t>
            </a:r>
            <a:endParaRPr lang="en-US" dirty="0"/>
          </a:p>
        </p:txBody>
      </p:sp>
      <p:pic>
        <p:nvPicPr>
          <p:cNvPr id="4" name="Picture 3" descr="HR87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714500"/>
            <a:ext cx="7717536" cy="3785616"/>
          </a:xfrm>
          <a:prstGeom prst="rect">
            <a:avLst/>
          </a:prstGeom>
          <a:ln w="38100" cmpd="sng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41500879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The Keck Telescopes</a:t>
            </a:r>
          </a:p>
        </p:txBody>
      </p:sp>
      <p:pic>
        <p:nvPicPr>
          <p:cNvPr id="1003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4864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4"/>
          <p:cNvSpPr>
            <a:spLocks noChangeArrowheads="1"/>
          </p:cNvSpPr>
          <p:nvPr/>
        </p:nvSpPr>
        <p:spPr bwMode="auto">
          <a:xfrm>
            <a:off x="1905000" y="4191000"/>
            <a:ext cx="1600200" cy="1066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-141288" y="3294063"/>
            <a:ext cx="22431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Adaptive optics 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lives here</a:t>
            </a:r>
            <a:endParaRPr lang="en-US" b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1208088" y="4432300"/>
            <a:ext cx="696912" cy="292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9" descr="Ke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33500"/>
            <a:ext cx="65913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166688"/>
            <a:ext cx="7045325" cy="1016000"/>
          </a:xfrm>
        </p:spPr>
        <p:txBody>
          <a:bodyPr/>
          <a:lstStyle/>
          <a:p>
            <a:pPr>
              <a:defRPr/>
            </a:pPr>
            <a:r>
              <a:rPr lang="en-US" sz="2800">
                <a:latin typeface="Trebuchet MS" charset="0"/>
                <a:ea typeface="ヒラギノ角ゴ Pro W3" charset="0"/>
                <a:cs typeface="ヒラギノ角ゴ Pro W3" charset="0"/>
              </a:rPr>
              <a:t>Keck Telescope</a:t>
            </a:r>
            <a:r>
              <a:rPr lang="ja-JP" altLang="en-US" sz="2800">
                <a:latin typeface="Trebuchet MS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800">
                <a:latin typeface="Trebuchet MS" charset="0"/>
                <a:ea typeface="ヒラギノ角ゴ Pro W3" charset="0"/>
                <a:cs typeface="ヒラギノ角ゴ Pro W3" charset="0"/>
              </a:rPr>
              <a:t>s primary mirror consists of 36 hexagonal segments</a:t>
            </a:r>
            <a:endParaRPr lang="en-US"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03" name="Line 4"/>
          <p:cNvSpPr>
            <a:spLocks noChangeShapeType="1"/>
          </p:cNvSpPr>
          <p:nvPr/>
        </p:nvSpPr>
        <p:spPr bwMode="auto">
          <a:xfrm>
            <a:off x="939800" y="3276600"/>
            <a:ext cx="533400" cy="914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404" name="Text Box 5"/>
          <p:cNvSpPr txBox="1">
            <a:spLocks noChangeArrowheads="1"/>
          </p:cNvSpPr>
          <p:nvPr/>
        </p:nvSpPr>
        <p:spPr bwMode="auto">
          <a:xfrm>
            <a:off x="0" y="2455863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>
                <a:latin typeface="Helvetica" charset="0"/>
              </a:rPr>
              <a:t>Nasmyth</a:t>
            </a:r>
          </a:p>
          <a:p>
            <a:r>
              <a:rPr lang="en-US" sz="2000">
                <a:latin typeface="Helvetica" charset="0"/>
              </a:rPr>
              <a:t>platform</a:t>
            </a:r>
            <a:endParaRPr lang="en-US" b="0">
              <a:solidFill>
                <a:schemeClr val="bg1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927600" y="3721100"/>
            <a:ext cx="3886200" cy="1311275"/>
            <a:chOff x="3312" y="2672"/>
            <a:chExt cx="2448" cy="826"/>
          </a:xfrm>
        </p:grpSpPr>
        <p:sp>
          <p:nvSpPr>
            <p:cNvPr id="102406" name="Line 7"/>
            <p:cNvSpPr>
              <a:spLocks noChangeShapeType="1"/>
            </p:cNvSpPr>
            <p:nvPr/>
          </p:nvSpPr>
          <p:spPr bwMode="auto">
            <a:xfrm flipH="1" flipV="1">
              <a:off x="3312" y="2672"/>
              <a:ext cx="1680" cy="61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2407" name="Text Box 8"/>
            <p:cNvSpPr txBox="1">
              <a:spLocks noChangeArrowheads="1"/>
            </p:cNvSpPr>
            <p:nvPr/>
          </p:nvSpPr>
          <p:spPr bwMode="auto">
            <a:xfrm>
              <a:off x="5048" y="3248"/>
              <a:ext cx="7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000">
                  <a:latin typeface="Helvetica" charset="0"/>
                </a:rPr>
                <a:t>Person!</a:t>
              </a:r>
              <a:endParaRPr lang="en-US" b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Who are we? continued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2400"/>
              </a:spcAft>
              <a:defRPr/>
            </a:pPr>
            <a:r>
              <a:rPr lang="en-US" dirty="0">
                <a:latin typeface="Trebuchet MS" charset="0"/>
                <a:ea typeface="ヒラギノ角ゴ Pro W3" charset="0"/>
                <a:cs typeface="ヒラギノ角ゴ Pro W3" charset="0"/>
              </a:rPr>
              <a:t>In the CfAO conference room at UCSC</a:t>
            </a:r>
            <a:r>
              <a:rPr lang="en-US" dirty="0" smtClean="0">
                <a:latin typeface="Trebuchet MS" charset="0"/>
                <a:ea typeface="ヒラギノ角ゴ Pro W3" charset="0"/>
                <a:cs typeface="ヒラギノ角ゴ Pro W3" charset="0"/>
              </a:rPr>
              <a:t>:</a:t>
            </a:r>
          </a:p>
          <a:p>
            <a:pPr lvl="1">
              <a:lnSpc>
                <a:spcPct val="90000"/>
              </a:lnSpc>
              <a:spcAft>
                <a:spcPts val="2400"/>
              </a:spcAft>
              <a:defRPr/>
            </a:pPr>
            <a:r>
              <a:rPr lang="en-US" dirty="0" err="1">
                <a:latin typeface="Trebuchet MS" charset="0"/>
                <a:ea typeface="ヒラギノ角ゴ Pro W3" charset="0"/>
              </a:rPr>
              <a:t>Tuwin</a:t>
            </a:r>
            <a:r>
              <a:rPr lang="en-US" dirty="0">
                <a:latin typeface="Trebuchet MS" charset="0"/>
                <a:ea typeface="ヒラギノ角ゴ Pro W3" charset="0"/>
              </a:rPr>
              <a:t> Lam, Veronica </a:t>
            </a:r>
            <a:r>
              <a:rPr lang="en-US" dirty="0" err="1">
                <a:latin typeface="Trebuchet MS" charset="0"/>
                <a:ea typeface="ヒラギノ角ゴ Pro W3" charset="0"/>
              </a:rPr>
              <a:t>Paez</a:t>
            </a:r>
            <a:r>
              <a:rPr lang="en-US" dirty="0">
                <a:latin typeface="Trebuchet MS" charset="0"/>
                <a:ea typeface="ヒラギノ角ゴ Pro W3" charset="0"/>
              </a:rPr>
              <a:t>, Kathryn Plant, </a:t>
            </a:r>
            <a:r>
              <a:rPr lang="en-US" dirty="0" smtClean="0">
                <a:latin typeface="Trebuchet MS" charset="0"/>
                <a:ea typeface="ヒラギノ角ゴ Pro W3" charset="0"/>
              </a:rPr>
              <a:t/>
            </a:r>
            <a:br>
              <a:rPr lang="en-US" dirty="0" smtClean="0">
                <a:latin typeface="Trebuchet MS" charset="0"/>
                <a:ea typeface="ヒラギノ角ゴ Pro W3" charset="0"/>
              </a:rPr>
            </a:br>
            <a:r>
              <a:rPr lang="en-US" dirty="0" smtClean="0">
                <a:latin typeface="Trebuchet MS" charset="0"/>
                <a:ea typeface="ヒラギノ角ゴ Pro W3" charset="0"/>
              </a:rPr>
              <a:t>Piatra </a:t>
            </a:r>
            <a:r>
              <a:rPr lang="en-US" dirty="0" err="1">
                <a:latin typeface="Trebuchet MS" charset="0"/>
                <a:ea typeface="ヒラギノ角ゴ Pro W3" charset="0"/>
              </a:rPr>
              <a:t>Pontrelli</a:t>
            </a:r>
            <a:r>
              <a:rPr lang="en-US" dirty="0">
                <a:latin typeface="Trebuchet MS" charset="0"/>
                <a:ea typeface="ヒラギノ角ゴ Pro W3" charset="0"/>
              </a:rPr>
              <a:t>, </a:t>
            </a:r>
            <a:r>
              <a:rPr lang="en-US" dirty="0" err="1">
                <a:latin typeface="Trebuchet MS" charset="0"/>
                <a:ea typeface="ヒラギノ角ゴ Pro W3" charset="0"/>
              </a:rPr>
              <a:t>Skyler</a:t>
            </a:r>
            <a:r>
              <a:rPr lang="en-US" dirty="0">
                <a:latin typeface="Trebuchet MS" charset="0"/>
                <a:ea typeface="ヒラギノ角ゴ Pro W3" charset="0"/>
              </a:rPr>
              <a:t> Scott, Alex </a:t>
            </a:r>
            <a:r>
              <a:rPr lang="en-US" dirty="0" err="1">
                <a:latin typeface="Trebuchet MS" charset="0"/>
                <a:ea typeface="ヒラギノ角ゴ Pro W3" charset="0"/>
              </a:rPr>
              <a:t>Tripsas</a:t>
            </a:r>
            <a:r>
              <a:rPr lang="en-US" dirty="0">
                <a:latin typeface="Trebuchet MS" charset="0"/>
                <a:ea typeface="ヒラギノ角ゴ Pro W3" charset="0"/>
              </a:rPr>
              <a:t>, </a:t>
            </a:r>
            <a:r>
              <a:rPr lang="en-US" dirty="0" smtClean="0">
                <a:latin typeface="Trebuchet MS" charset="0"/>
                <a:ea typeface="ヒラギノ角ゴ Pro W3" charset="0"/>
              </a:rPr>
              <a:t/>
            </a:r>
            <a:br>
              <a:rPr lang="en-US" dirty="0" smtClean="0">
                <a:latin typeface="Trebuchet MS" charset="0"/>
                <a:ea typeface="ヒラギノ角ゴ Pro W3" charset="0"/>
              </a:rPr>
            </a:br>
            <a:r>
              <a:rPr lang="en-US" dirty="0" smtClean="0">
                <a:latin typeface="Trebuchet MS" charset="0"/>
                <a:ea typeface="ヒラギノ角ゴ Pro W3" charset="0"/>
              </a:rPr>
              <a:t>Asher </a:t>
            </a:r>
            <a:r>
              <a:rPr lang="en-US" dirty="0">
                <a:latin typeface="Trebuchet MS" charset="0"/>
                <a:ea typeface="ヒラギノ角ゴ Pro W3" charset="0"/>
              </a:rPr>
              <a:t>Wasserman, </a:t>
            </a:r>
            <a:r>
              <a:rPr lang="en-US" dirty="0" err="1">
                <a:latin typeface="Trebuchet MS" charset="0"/>
                <a:ea typeface="ヒラギノ角ゴ Pro W3" charset="0"/>
              </a:rPr>
              <a:t>Zheng</a:t>
            </a:r>
            <a:r>
              <a:rPr lang="en-US" dirty="0">
                <a:latin typeface="Trebuchet MS" charset="0"/>
                <a:ea typeface="ヒラギノ角ゴ Pro W3" charset="0"/>
              </a:rPr>
              <a:t> </a:t>
            </a:r>
            <a:r>
              <a:rPr lang="en-US" dirty="0" err="1" smtClean="0">
                <a:latin typeface="Trebuchet MS" charset="0"/>
                <a:ea typeface="ヒラギノ角ゴ Pro W3" charset="0"/>
              </a:rPr>
              <a:t>Cai</a:t>
            </a:r>
            <a:endParaRPr lang="en-US" dirty="0" smtClean="0">
              <a:latin typeface="Trebuchet MS" charset="0"/>
              <a:ea typeface="ヒラギノ角ゴ Pro W3" charset="0"/>
            </a:endParaRPr>
          </a:p>
          <a:p>
            <a:pPr lvl="1">
              <a:lnSpc>
                <a:spcPct val="90000"/>
              </a:lnSpc>
              <a:spcAft>
                <a:spcPts val="2400"/>
              </a:spcAft>
              <a:defRPr/>
            </a:pPr>
            <a:endParaRPr lang="en-US" dirty="0">
              <a:latin typeface="Trebuchet MS" charset="0"/>
              <a:ea typeface="ヒラギノ角ゴ Pro W3" charset="0"/>
            </a:endParaRPr>
          </a:p>
          <a:p>
            <a:pPr>
              <a:lnSpc>
                <a:spcPct val="90000"/>
              </a:lnSpc>
              <a:spcAft>
                <a:spcPts val="2400"/>
              </a:spcAft>
              <a:defRPr/>
            </a:pPr>
            <a:r>
              <a:rPr lang="en-US" dirty="0" smtClean="0">
                <a:latin typeface="Trebuchet MS" charset="0"/>
                <a:ea typeface="ヒラギノ角ゴ Pro W3" charset="0"/>
              </a:rPr>
              <a:t>If I haven’t listed you on this slide or the previous one, please send say who you are </a:t>
            </a:r>
            <a:br>
              <a:rPr lang="en-US" dirty="0" smtClean="0">
                <a:latin typeface="Trebuchet MS" charset="0"/>
                <a:ea typeface="ヒラギノ角ゴ Pro W3" charset="0"/>
              </a:rPr>
            </a:br>
            <a:r>
              <a:rPr lang="en-US" dirty="0" smtClean="0">
                <a:latin typeface="Trebuchet MS" charset="0"/>
                <a:ea typeface="ヒラギノ角ゴ Pro W3" charset="0"/>
              </a:rPr>
              <a:t>(and send me an email)</a:t>
            </a:r>
            <a:endParaRPr lang="en-US" dirty="0">
              <a:latin typeface="Trebuchet MS" charset="0"/>
              <a:ea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190500"/>
            <a:ext cx="7175500" cy="1041400"/>
          </a:xfrm>
        </p:spPr>
        <p:txBody>
          <a:bodyPr/>
          <a:lstStyle/>
          <a:p>
            <a:pPr>
              <a:defRPr/>
            </a:pPr>
            <a:r>
              <a:rPr lang="en-US" sz="2800">
                <a:latin typeface="Trebuchet MS" charset="0"/>
                <a:ea typeface="ヒラギノ角ゴ Pro W3" charset="0"/>
                <a:cs typeface="ヒラギノ角ゴ Pro W3" charset="0"/>
              </a:rPr>
              <a:t>Neptune at 1.6 μm: Keck AO exceeds resolution of Hubble Space Telescope</a:t>
            </a:r>
            <a:endParaRPr lang="en-US"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538" y="1763713"/>
            <a:ext cx="7242175" cy="454025"/>
          </a:xfrm>
        </p:spPr>
        <p:txBody>
          <a:bodyPr/>
          <a:lstStyle/>
          <a:p>
            <a:pPr algn="ctr">
              <a:lnSpc>
                <a:spcPct val="90000"/>
              </a:lnSpc>
              <a:buClr>
                <a:srgbClr val="042798"/>
              </a:buClr>
              <a:buFontTx/>
              <a:buNone/>
              <a:tabLst>
                <a:tab pos="1143000" algn="l"/>
                <a:tab pos="1828800" algn="l"/>
                <a:tab pos="2743200" algn="l"/>
                <a:tab pos="3657600" algn="l"/>
                <a:tab pos="4572000" algn="l"/>
              </a:tabLst>
              <a:defRPr/>
            </a:pPr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</a:rPr>
              <a:t>HST – NICMOS     	           Keck AO</a:t>
            </a: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5092700" y="2667000"/>
            <a:ext cx="241300" cy="279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914400" y="6197600"/>
            <a:ext cx="7112000" cy="425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algn="ctr" eaLnBrk="0" hangingPunct="0"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(Two different dates and times)</a:t>
            </a:r>
          </a:p>
        </p:txBody>
      </p:sp>
      <p:pic>
        <p:nvPicPr>
          <p:cNvPr id="10445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" t="3676" r="3580" b="7353"/>
          <a:stretch>
            <a:fillRect/>
          </a:stretch>
        </p:blipFill>
        <p:spPr bwMode="auto">
          <a:xfrm>
            <a:off x="998538" y="2349500"/>
            <a:ext cx="3287712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1450975" y="5481638"/>
            <a:ext cx="230663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180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2.4 meter telescope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5089525" y="5494338"/>
            <a:ext cx="224313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180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10 meter telescope</a:t>
            </a:r>
          </a:p>
        </p:txBody>
      </p:sp>
      <p:sp>
        <p:nvSpPr>
          <p:cNvPr id="104456" name="Line 10"/>
          <p:cNvSpPr>
            <a:spLocks noChangeShapeType="1"/>
          </p:cNvSpPr>
          <p:nvPr/>
        </p:nvSpPr>
        <p:spPr bwMode="auto">
          <a:xfrm>
            <a:off x="8255000" y="2578100"/>
            <a:ext cx="0" cy="264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7" name="Text Box 11"/>
          <p:cNvSpPr txBox="1">
            <a:spLocks noChangeArrowheads="1"/>
          </p:cNvSpPr>
          <p:nvPr/>
        </p:nvSpPr>
        <p:spPr bwMode="auto">
          <a:xfrm rot="5400000">
            <a:off x="7818438" y="3727450"/>
            <a:ext cx="1376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800">
                <a:latin typeface="Helvetica" charset="0"/>
              </a:rPr>
              <a:t>~ 2 arc sec</a:t>
            </a:r>
          </a:p>
        </p:txBody>
      </p:sp>
      <p:pic>
        <p:nvPicPr>
          <p:cNvPr id="104458" name="Picture 12" descr="Neptu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2344738"/>
            <a:ext cx="3055937" cy="30559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Uranus with Hubble Space Telescope and Keck AO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132763" cy="862013"/>
          </a:xfrm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064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1679575"/>
            <a:ext cx="4557712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7" name="Text Box 6"/>
          <p:cNvSpPr txBox="1">
            <a:spLocks noChangeArrowheads="1"/>
          </p:cNvSpPr>
          <p:nvPr/>
        </p:nvSpPr>
        <p:spPr bwMode="auto">
          <a:xfrm>
            <a:off x="976313" y="4911725"/>
            <a:ext cx="2239962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HST, Visible</a:t>
            </a:r>
          </a:p>
        </p:txBody>
      </p:sp>
      <p:sp>
        <p:nvSpPr>
          <p:cNvPr id="136198" name="Text Box 7"/>
          <p:cNvSpPr txBox="1">
            <a:spLocks noChangeArrowheads="1"/>
          </p:cNvSpPr>
          <p:nvPr/>
        </p:nvSpPr>
        <p:spPr bwMode="auto">
          <a:xfrm>
            <a:off x="5535613" y="4797425"/>
            <a:ext cx="221932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Keck AO, IR</a:t>
            </a:r>
          </a:p>
        </p:txBody>
      </p:sp>
      <p:sp>
        <p:nvSpPr>
          <p:cNvPr id="106502" name="Text Box 8"/>
          <p:cNvSpPr txBox="1">
            <a:spLocks noChangeArrowheads="1"/>
          </p:cNvSpPr>
          <p:nvPr/>
        </p:nvSpPr>
        <p:spPr bwMode="auto">
          <a:xfrm>
            <a:off x="4446588" y="4237038"/>
            <a:ext cx="1546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800">
                <a:solidFill>
                  <a:srgbClr val="FFFF00"/>
                </a:solidFill>
                <a:latin typeface="Helvetica" charset="0"/>
              </a:rPr>
              <a:t>L. </a:t>
            </a:r>
            <a:r>
              <a:rPr lang="en-US" sz="1600">
                <a:solidFill>
                  <a:srgbClr val="FFFF00"/>
                </a:solidFill>
                <a:latin typeface="Helvetica" charset="0"/>
              </a:rPr>
              <a:t>Sromovsky</a:t>
            </a:r>
            <a:endParaRPr lang="en-US" sz="180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639763" y="5854700"/>
            <a:ext cx="7999412" cy="409575"/>
          </a:xfrm>
          <a:prstGeom prst="rect">
            <a:avLst/>
          </a:prstGeom>
          <a:solidFill>
            <a:schemeClr val="tx2"/>
          </a:solidFill>
          <a:ln w="12700">
            <a:solidFill>
              <a:srgbClr val="FFFF66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2000">
                <a:solidFill>
                  <a:srgbClr val="0232B1"/>
                </a:solidFill>
                <a:latin typeface="Trebuchet MS" charset="0"/>
                <a:ea typeface="+mn-ea"/>
                <a:cs typeface="+mn-cs"/>
              </a:rPr>
              <a:t>Lesson: Keck in near IR has ~ same resolution as Hubble in visible</a:t>
            </a:r>
          </a:p>
        </p:txBody>
      </p:sp>
      <p:pic>
        <p:nvPicPr>
          <p:cNvPr id="106504" name="Picture 10" descr="Neptu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625600"/>
            <a:ext cx="404653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Some frontiers of astronomical adaptive optics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8" y="1600200"/>
            <a:ext cx="8805862" cy="489743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Current systems (natural and laser guide stars):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Trebuchet MS" charset="0"/>
                <a:ea typeface="ヒラギノ角ゴ Pro W3" charset="0"/>
              </a:rPr>
              <a:t>How can we measure the Point Spread Function while we observe?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Trebuchet MS" charset="0"/>
                <a:ea typeface="ヒラギノ角ゴ Pro W3" charset="0"/>
              </a:rPr>
              <a:t>How accurate can we make our photometry? astrometry?</a:t>
            </a:r>
          </a:p>
          <a:p>
            <a:pPr lvl="1">
              <a:lnSpc>
                <a:spcPct val="90000"/>
              </a:lnSpc>
              <a:defRPr/>
            </a:pPr>
            <a:endParaRPr lang="en-US" sz="2000" dirty="0">
              <a:latin typeface="Trebuchet MS" charset="0"/>
              <a:ea typeface="ヒラギノ角ゴ Pro W3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Future systems: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latin typeface="Trebuchet MS" charset="0"/>
                <a:ea typeface="ヒラギノ角ゴ Pro W3" charset="0"/>
              </a:rPr>
              <a:t>How fare can </a:t>
            </a:r>
            <a:r>
              <a:rPr lang="en-US" sz="2000" dirty="0">
                <a:latin typeface="Trebuchet MS" charset="0"/>
                <a:ea typeface="ヒラギノ角ゴ Pro W3" charset="0"/>
              </a:rPr>
              <a:t>we push new AO systems to achieve very high contrast ratios, to detect planets around nearby stars?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Trebuchet MS" charset="0"/>
                <a:ea typeface="ヒラギノ角ゴ Pro W3" charset="0"/>
              </a:rPr>
              <a:t>How can we achieve a wider AO field of view?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Trebuchet MS" charset="0"/>
                <a:ea typeface="ヒラギノ角ゴ Pro W3" charset="0"/>
              </a:rPr>
              <a:t>How can we do AO for visible light (replace Hubble on the ground)?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Trebuchet MS" charset="0"/>
                <a:ea typeface="ヒラギノ角ゴ Pro W3" charset="0"/>
              </a:rPr>
              <a:t>How can we do laser guide star AO on future 30-m telescopes?</a:t>
            </a:r>
          </a:p>
          <a:p>
            <a:pPr lvl="1">
              <a:lnSpc>
                <a:spcPct val="90000"/>
              </a:lnSpc>
              <a:defRPr/>
            </a:pPr>
            <a:endParaRPr lang="en-US" sz="2000" dirty="0">
              <a:latin typeface="Trebuchet MS" charset="0"/>
              <a:ea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Frontiers in AO technology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492250"/>
            <a:ext cx="8534400" cy="4876800"/>
          </a:xfrm>
        </p:spPr>
        <p:txBody>
          <a:bodyPr/>
          <a:lstStyle/>
          <a:p>
            <a:pPr>
              <a:spcAft>
                <a:spcPts val="2713"/>
              </a:spcAft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New kinds of deformable mirrors with &gt; 5000 degrees of freedom</a:t>
            </a:r>
          </a:p>
          <a:p>
            <a:pPr>
              <a:spcAft>
                <a:spcPts val="2713"/>
              </a:spcAft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Wavefront sensors that can </a:t>
            </a:r>
            <a:r>
              <a:rPr lang="en-US" u="sng">
                <a:latin typeface="Trebuchet MS" charset="0"/>
                <a:ea typeface="ヒラギノ角ゴ Pro W3" charset="0"/>
                <a:cs typeface="ヒラギノ角ゴ Pro W3" charset="0"/>
              </a:rPr>
              <a:t>deal</a:t>
            </a: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 with this many degrees of freedom</a:t>
            </a:r>
          </a:p>
          <a:p>
            <a:pPr>
              <a:spcAft>
                <a:spcPts val="2713"/>
              </a:spcAft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Innovative control algorithms</a:t>
            </a:r>
          </a:p>
          <a:p>
            <a:pPr>
              <a:spcAft>
                <a:spcPts val="2713"/>
              </a:spcAft>
              <a:defRPr/>
            </a:pPr>
            <a:r>
              <a:rPr lang="ja-JP" altLang="en-US">
                <a:latin typeface="Trebuchet MS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Tomographic wavefront reconstuction</a:t>
            </a:r>
            <a:r>
              <a:rPr lang="ja-JP" altLang="en-US">
                <a:latin typeface="Trebuchet MS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 using multiple laser guide stars</a:t>
            </a:r>
          </a:p>
          <a:p>
            <a:pPr>
              <a:spcAft>
                <a:spcPts val="2713"/>
              </a:spcAft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New approaches to doing visible-light AO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Other AO applications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rebuchet MS" charset="0"/>
                <a:ea typeface="ヒラギノ角ゴ Pro W3" charset="0"/>
                <a:cs typeface="ヒラギノ角ゴ Pro W3" charset="0"/>
              </a:rPr>
              <a:t>Biology</a:t>
            </a:r>
          </a:p>
          <a:p>
            <a:pPr lvl="1">
              <a:defRPr/>
            </a:pPr>
            <a:r>
              <a:rPr lang="en-US" dirty="0">
                <a:latin typeface="Trebuchet MS" charset="0"/>
                <a:ea typeface="ヒラギノ角ゴ Pro W3" charset="0"/>
              </a:rPr>
              <a:t>Imaging the living human retina</a:t>
            </a:r>
          </a:p>
          <a:p>
            <a:pPr lvl="1">
              <a:defRPr/>
            </a:pPr>
            <a:r>
              <a:rPr lang="en-US" dirty="0">
                <a:latin typeface="Trebuchet MS" charset="0"/>
                <a:ea typeface="ヒラギノ角ゴ Pro W3" charset="0"/>
              </a:rPr>
              <a:t>Improving performance of microscopy (e.g. of cells</a:t>
            </a:r>
            <a:r>
              <a:rPr lang="en-US" dirty="0" smtClean="0">
                <a:latin typeface="Trebuchet MS" charset="0"/>
                <a:ea typeface="ヒラギノ角ゴ Pro W3" charset="0"/>
              </a:rPr>
              <a:t>) – see Prof. Joel </a:t>
            </a:r>
            <a:r>
              <a:rPr lang="en-US" dirty="0" err="1" smtClean="0">
                <a:latin typeface="Trebuchet MS" charset="0"/>
                <a:ea typeface="ヒラギノ角ゴ Pro W3" charset="0"/>
              </a:rPr>
              <a:t>Kubby’s</a:t>
            </a:r>
            <a:r>
              <a:rPr lang="en-US" dirty="0" smtClean="0">
                <a:latin typeface="Trebuchet MS" charset="0"/>
                <a:ea typeface="ヒラギノ角ゴ Pro W3" charset="0"/>
              </a:rPr>
              <a:t> course this spring: </a:t>
            </a:r>
            <a:r>
              <a:rPr lang="en-US" dirty="0"/>
              <a:t>EE </a:t>
            </a:r>
            <a:r>
              <a:rPr lang="en-US" dirty="0" smtClean="0"/>
              <a:t>289</a:t>
            </a:r>
            <a:r>
              <a:rPr lang="en-US" dirty="0"/>
              <a:t> </a:t>
            </a:r>
            <a:r>
              <a:rPr lang="en-US" dirty="0" smtClean="0"/>
              <a:t> -Adaptive </a:t>
            </a:r>
            <a:r>
              <a:rPr lang="en-US" dirty="0"/>
              <a:t>Optics for Biological Imaging</a:t>
            </a:r>
            <a:endParaRPr lang="en-US" dirty="0">
              <a:latin typeface="Trebuchet MS" charset="0"/>
              <a:ea typeface="ヒラギノ角ゴ Pro W3" charset="0"/>
            </a:endParaRPr>
          </a:p>
          <a:p>
            <a:pPr>
              <a:spcBef>
                <a:spcPct val="30000"/>
              </a:spcBef>
              <a:defRPr/>
            </a:pPr>
            <a:r>
              <a:rPr lang="en-US" dirty="0">
                <a:latin typeface="Trebuchet MS" charset="0"/>
                <a:ea typeface="ヒラギノ角ゴ Pro W3" charset="0"/>
                <a:cs typeface="ヒラギノ角ゴ Pro W3" charset="0"/>
              </a:rPr>
              <a:t>Free-space laser communications (thru air)</a:t>
            </a:r>
          </a:p>
          <a:p>
            <a:pPr>
              <a:spcBef>
                <a:spcPct val="30000"/>
              </a:spcBef>
              <a:defRPr/>
            </a:pPr>
            <a:r>
              <a:rPr lang="en-US" dirty="0">
                <a:latin typeface="Trebuchet MS" charset="0"/>
                <a:ea typeface="ヒラギノ角ゴ Pro W3" charset="0"/>
                <a:cs typeface="ヒラギノ角ゴ Pro W3" charset="0"/>
              </a:rPr>
              <a:t>Imaging and remote sensing (thru air</a:t>
            </a:r>
            <a:r>
              <a:rPr lang="en-US" dirty="0" smtClean="0">
                <a:latin typeface="Trebuchet MS" charset="0"/>
                <a:ea typeface="ヒラギノ角ゴ Pro W3" charset="0"/>
                <a:cs typeface="ヒラギノ角ゴ Pro W3" charset="0"/>
              </a:rPr>
              <a:t>)</a:t>
            </a:r>
          </a:p>
          <a:p>
            <a:pPr>
              <a:spcBef>
                <a:spcPct val="30000"/>
              </a:spcBef>
              <a:defRPr/>
            </a:pPr>
            <a:r>
              <a:rPr lang="en-US" dirty="0" smtClean="0">
                <a:latin typeface="Trebuchet MS" charset="0"/>
                <a:ea typeface="ヒラギノ角ゴ Pro W3" charset="0"/>
                <a:cs typeface="ヒラギノ角ゴ Pro W3" charset="0"/>
              </a:rPr>
              <a:t>Correcting beam quality of high power lasers</a:t>
            </a:r>
            <a:endParaRPr lang="en-US" dirty="0"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j-ea"/>
              <a:cs typeface="+mj-cs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Enjoy!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Goals of this course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4876800"/>
          </a:xfrm>
        </p:spPr>
        <p:txBody>
          <a:bodyPr/>
          <a:lstStyle/>
          <a:p>
            <a:pPr>
              <a:spcAft>
                <a:spcPts val="2400"/>
              </a:spcAft>
              <a:defRPr/>
            </a:pP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To understand the main concepts and components behind adaptive optics systems</a:t>
            </a:r>
          </a:p>
          <a:p>
            <a:pPr>
              <a:spcAft>
                <a:spcPts val="2400"/>
              </a:spcAft>
              <a:defRPr/>
            </a:pP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To understand how to do astronomical observations with AO</a:t>
            </a:r>
          </a:p>
          <a:p>
            <a:pPr>
              <a:spcAft>
                <a:spcPts val="2400"/>
              </a:spcAft>
              <a:defRPr/>
            </a:pP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To get acquainted with AO components in the Lab  </a:t>
            </a:r>
          </a:p>
          <a:p>
            <a:pPr>
              <a:spcAft>
                <a:spcPts val="2400"/>
              </a:spcAft>
              <a:defRPr/>
            </a:pPr>
            <a:r>
              <a:rPr lang="en-US" sz="2400" dirty="0" smtClean="0">
                <a:latin typeface="Trebuchet MS" charset="0"/>
                <a:ea typeface="ヒラギノ角ゴ Pro W3" charset="0"/>
                <a:cs typeface="ヒラギノ角ゴ Pro W3" charset="0"/>
              </a:rPr>
              <a:t>Brief introduction </a:t>
            </a: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to non-astronomical </a:t>
            </a:r>
            <a:r>
              <a:rPr lang="en-US" sz="2400" dirty="0" smtClean="0">
                <a:latin typeface="Trebuchet MS" charset="0"/>
                <a:ea typeface="ヒラギノ角ゴ Pro W3" charset="0"/>
                <a:cs typeface="ヒラギノ角ゴ Pro W3" charset="0"/>
              </a:rPr>
              <a:t>applications</a:t>
            </a:r>
            <a:endParaRPr lang="en-US" sz="2400" dirty="0">
              <a:latin typeface="Trebuchet MS" charset="0"/>
              <a:ea typeface="ヒラギノ角ゴ Pro W3" charset="0"/>
              <a:cs typeface="ヒラギノ角ゴ Pro W3" charset="0"/>
            </a:endParaRPr>
          </a:p>
          <a:p>
            <a:pPr>
              <a:spcAft>
                <a:spcPts val="2400"/>
              </a:spcAft>
              <a:defRPr/>
            </a:pPr>
            <a:r>
              <a:rPr lang="en-US" sz="2400" dirty="0">
                <a:latin typeface="Trebuchet MS" charset="0"/>
                <a:ea typeface="ヒラギノ角ゴ Pro W3" charset="0"/>
                <a:cs typeface="ヒラギノ角ゴ Pro W3" charset="0"/>
              </a:rPr>
              <a:t>I hope to interest a few of you in learning                      more AO, and doing research in the field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Course websites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663" y="1301750"/>
            <a:ext cx="8534400" cy="4876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Trebuchet MS" charset="0"/>
                <a:ea typeface="ヒラギノ角ゴ Pro W3" charset="0"/>
                <a:cs typeface="ヒラギノ角ゴ Pro W3" charset="0"/>
              </a:rPr>
              <a:t>Main: </a:t>
            </a:r>
            <a:r>
              <a:rPr lang="en-US" b="0" dirty="0">
                <a:latin typeface="Trebuchet MS" charset="0"/>
                <a:ea typeface="ヒラギノ角ゴ Pro W3" charset="0"/>
                <a:cs typeface="ヒラギノ角ゴ Pro W3" charset="0"/>
                <a:hlinkClick r:id="rId3"/>
              </a:rPr>
              <a:t>http://www.ucolick.org/~max/289</a:t>
            </a:r>
            <a:endParaRPr lang="en-US" dirty="0">
              <a:latin typeface="Trebuchet MS" charset="0"/>
              <a:ea typeface="ヒラギノ角ゴ Pro W3" charset="0"/>
              <a:cs typeface="ヒラギノ角ゴ Pro W3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Trebuchet MS" charset="0"/>
                <a:ea typeface="ヒラギノ角ゴ Pro W3" charset="0"/>
              </a:rPr>
              <a:t>Lectures will be on web before each class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Trebuchet MS" charset="0"/>
                <a:ea typeface="ヒラギノ角ゴ Pro W3" charset="0"/>
              </a:rPr>
              <a:t>Homework assignments (and, later, solutions)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Trebuchet MS" charset="0"/>
                <a:ea typeface="ヒラギノ角ゴ Pro W3" charset="0"/>
              </a:rPr>
              <a:t>Reading </a:t>
            </a:r>
            <a:r>
              <a:rPr lang="en-US" dirty="0" smtClean="0">
                <a:latin typeface="Trebuchet MS" charset="0"/>
                <a:ea typeface="ヒラギノ角ゴ Pro W3" charset="0"/>
              </a:rPr>
              <a:t>assignments</a:t>
            </a:r>
            <a:endParaRPr lang="en-US" dirty="0">
              <a:latin typeface="Trebuchet MS" charset="0"/>
              <a:ea typeface="ヒラギノ角ゴ Pro W3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latin typeface="Trebuchet MS" charset="0"/>
                <a:ea typeface="ヒラギノ角ゴ Pro W3" charset="0"/>
                <a:cs typeface="ヒラギノ角ゴ Pro W3" charset="0"/>
              </a:rPr>
              <a:t>Auxiliary: e-Commons </a:t>
            </a:r>
            <a:endParaRPr lang="en-US" dirty="0" smtClean="0">
              <a:latin typeface="Trebuchet MS" charset="0"/>
              <a:ea typeface="ヒラギノ角ゴ Pro W3" charset="0"/>
              <a:cs typeface="ヒラギノ角ゴ Pro W3" charset="0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 smtClean="0">
                <a:latin typeface="Trebuchet MS" charset="0"/>
                <a:ea typeface="ヒラギノ角ゴ Pro W3" charset="0"/>
                <a:cs typeface="ヒラギノ角ゴ Pro W3" charset="0"/>
                <a:hlinkClick r:id="rId4"/>
              </a:rPr>
              <a:t>https://ecommons.ucsc.edu/portal/site/628ebe37-9ae7-45ba-a32e-8cafd7729752</a:t>
            </a:r>
            <a:endParaRPr lang="en-US" dirty="0">
              <a:latin typeface="Trebuchet MS" charset="0"/>
              <a:ea typeface="ヒラギノ角ゴ Pro W3" charset="0"/>
              <a:cs typeface="ヒラギノ角ゴ Pro W3" charset="0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 smtClean="0">
                <a:latin typeface="Trebuchet MS" charset="0"/>
                <a:ea typeface="ヒラギノ角ゴ Pro W3" charset="0"/>
              </a:rPr>
              <a:t>Will </a:t>
            </a:r>
            <a:r>
              <a:rPr lang="en-US" dirty="0">
                <a:latin typeface="Trebuchet MS" charset="0"/>
                <a:ea typeface="ヒラギノ角ゴ Pro W3" charset="0"/>
              </a:rPr>
              <a:t>be used for </a:t>
            </a:r>
            <a:r>
              <a:rPr lang="en-US" dirty="0" smtClean="0">
                <a:latin typeface="Trebuchet MS" charset="0"/>
                <a:ea typeface="ヒラギノ角ゴ Pro W3" charset="0"/>
              </a:rPr>
              <a:t>some of the reading </a:t>
            </a:r>
            <a:r>
              <a:rPr lang="en-US" dirty="0">
                <a:latin typeface="Trebuchet MS" charset="0"/>
                <a:ea typeface="ヒラギノ角ゴ Pro W3" charset="0"/>
              </a:rPr>
              <a:t>material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>
                <a:latin typeface="Trebuchet MS" charset="0"/>
                <a:ea typeface="ヒラギノ角ゴ Pro W3" charset="0"/>
              </a:rPr>
              <a:t>UCSC students: use your Gold login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>
                <a:latin typeface="Trebuchet MS" charset="0"/>
                <a:ea typeface="ヒラギノ角ゴ Pro W3" charset="0"/>
              </a:rPr>
              <a:t>I</a:t>
            </a:r>
            <a:r>
              <a:rPr lang="ja-JP" altLang="en-US" dirty="0" smtClean="0">
                <a:latin typeface="Trebuchet MS" charset="0"/>
                <a:ea typeface="ヒラギノ角ゴ Pro W3" charset="0"/>
              </a:rPr>
              <a:t>’</a:t>
            </a:r>
            <a:r>
              <a:rPr lang="en-US" dirty="0" err="1" smtClean="0">
                <a:latin typeface="Trebuchet MS" charset="0"/>
                <a:ea typeface="ヒラギノ角ゴ Pro W3" charset="0"/>
              </a:rPr>
              <a:t>ll</a:t>
            </a:r>
            <a:r>
              <a:rPr lang="en-US" dirty="0" smtClean="0">
                <a:latin typeface="Trebuchet MS" charset="0"/>
                <a:ea typeface="ヒラギノ角ゴ Pro W3" charset="0"/>
              </a:rPr>
              <a:t> </a:t>
            </a:r>
            <a:r>
              <a:rPr lang="en-US" dirty="0">
                <a:latin typeface="Trebuchet MS" charset="0"/>
                <a:ea typeface="ヒラギノ角ゴ Pro W3" charset="0"/>
              </a:rPr>
              <a:t>email readings to </a:t>
            </a:r>
            <a:r>
              <a:rPr lang="en-US" dirty="0" smtClean="0">
                <a:latin typeface="Trebuchet MS" charset="0"/>
                <a:ea typeface="ヒラギノ角ゴ Pro W3" charset="0"/>
              </a:rPr>
              <a:t>you; there will be </a:t>
            </a:r>
            <a:r>
              <a:rPr lang="en-US" dirty="0" smtClean="0">
                <a:latin typeface="Trebuchet MS" charset="0"/>
                <a:ea typeface="ヒラギノ角ゴ Pro W3" charset="0"/>
              </a:rPr>
              <a:t>a password</a:t>
            </a:r>
            <a:endParaRPr lang="en-US" dirty="0">
              <a:latin typeface="Trebuchet MS" charset="0"/>
              <a:ea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450138" cy="1219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Required Textbook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36700"/>
            <a:ext cx="8597900" cy="4876800"/>
          </a:xfrm>
        </p:spPr>
        <p:txBody>
          <a:bodyPr/>
          <a:lstStyle/>
          <a:p>
            <a:pPr>
              <a:spcAft>
                <a:spcPct val="36000"/>
              </a:spcAft>
              <a:defRPr/>
            </a:pPr>
            <a:r>
              <a:rPr lang="en-US" dirty="0">
                <a:latin typeface="Trebuchet MS" charset="0"/>
                <a:ea typeface="ヒラギノ角ゴ Pro W3" charset="0"/>
              </a:rPr>
              <a:t>The class will have a custom “Reader</a:t>
            </a:r>
            <a:r>
              <a:rPr lang="en-US" dirty="0" smtClean="0">
                <a:latin typeface="Trebuchet MS" charset="0"/>
                <a:ea typeface="ヒラギノ角ゴ Pro W3" charset="0"/>
              </a:rPr>
              <a:t>”</a:t>
            </a:r>
            <a:endParaRPr lang="en-US" dirty="0">
              <a:latin typeface="Trebuchet MS" charset="0"/>
              <a:ea typeface="ヒラギノ角ゴ Pro W3" charset="0"/>
            </a:endParaRPr>
          </a:p>
          <a:p>
            <a:pPr>
              <a:spcAft>
                <a:spcPct val="36000"/>
              </a:spcAft>
              <a:defRPr/>
            </a:pPr>
            <a:r>
              <a:rPr lang="en-US" dirty="0">
                <a:latin typeface="Trebuchet MS" charset="0"/>
                <a:ea typeface="ヒラギノ角ゴ Pro W3" charset="0"/>
              </a:rPr>
              <a:t>Available from UCSC Bookstore</a:t>
            </a:r>
            <a:r>
              <a:rPr lang="en-US" dirty="0">
                <a:latin typeface="Trebuchet MS" charset="0"/>
                <a:ea typeface="ヒラギノ角ゴ Pro W3" charset="0"/>
              </a:rPr>
              <a:t>:</a:t>
            </a:r>
          </a:p>
          <a:p>
            <a:pPr lvl="1">
              <a:spcAft>
                <a:spcPct val="36000"/>
              </a:spcAft>
              <a:defRPr/>
            </a:pPr>
            <a:r>
              <a:rPr lang="en-US" dirty="0">
                <a:latin typeface="Trebuchet MS" charset="0"/>
                <a:ea typeface="ヒラギノ角ゴ Pro W3" charset="0"/>
                <a:hlinkClick r:id="rId3"/>
              </a:rPr>
              <a:t>http://slugstore.ucsc.edu</a:t>
            </a:r>
            <a:r>
              <a:rPr lang="en-US" dirty="0" smtClean="0">
                <a:latin typeface="Trebuchet MS" charset="0"/>
                <a:ea typeface="ヒラギノ角ゴ Pro W3" charset="0"/>
                <a:hlinkClick r:id="rId3"/>
              </a:rPr>
              <a:t>/</a:t>
            </a:r>
            <a:r>
              <a:rPr lang="en-US" dirty="0" smtClean="0">
                <a:latin typeface="Trebuchet MS" charset="0"/>
                <a:ea typeface="ヒラギノ角ゴ Pro W3" charset="0"/>
              </a:rPr>
              <a:t> </a:t>
            </a:r>
          </a:p>
          <a:p>
            <a:pPr lvl="1">
              <a:spcAft>
                <a:spcPct val="36000"/>
              </a:spcAft>
              <a:defRPr/>
            </a:pPr>
            <a:r>
              <a:rPr lang="en-US" dirty="0" smtClean="0">
                <a:latin typeface="Trebuchet MS" charset="0"/>
                <a:ea typeface="ヒラギノ角ゴ Pro W3" charset="0"/>
              </a:rPr>
              <a:t>Click on “Readers” and look towards the bottom of the page</a:t>
            </a:r>
            <a:endParaRPr lang="en-US" dirty="0">
              <a:latin typeface="Trebuchet MS" charset="0"/>
              <a:ea typeface="ヒラギノ角ゴ Pro W3" charset="0"/>
            </a:endParaRPr>
          </a:p>
          <a:p>
            <a:pPr>
              <a:spcAft>
                <a:spcPct val="36000"/>
              </a:spcAft>
              <a:defRPr/>
            </a:pPr>
            <a:r>
              <a:rPr lang="en-US" dirty="0" smtClean="0">
                <a:latin typeface="Trebuchet MS" charset="0"/>
                <a:ea typeface="ヒラギノ角ゴ Pro W3" charset="0"/>
              </a:rPr>
              <a:t>There will also be occasional PDF files that I distribute from time to time</a:t>
            </a:r>
          </a:p>
          <a:p>
            <a:pPr lvl="1">
              <a:spcAft>
                <a:spcPct val="36000"/>
              </a:spcAft>
              <a:defRPr/>
            </a:pPr>
            <a:r>
              <a:rPr lang="en-US" dirty="0" smtClean="0">
                <a:latin typeface="Trebuchet MS" charset="0"/>
                <a:ea typeface="ヒラギノ角ゴ Pro W3" charset="0"/>
              </a:rPr>
              <a:t>Starting with a PDF file that is the required reading for this Thursday (!)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5713413" cy="404813"/>
          </a:xfrm>
        </p:spPr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Outline of lecture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575" y="1631950"/>
            <a:ext cx="8534400" cy="4876800"/>
          </a:xfrm>
        </p:spPr>
        <p:txBody>
          <a:bodyPr/>
          <a:lstStyle/>
          <a:p>
            <a:pPr>
              <a:spcBef>
                <a:spcPct val="75000"/>
              </a:spcBef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Introductions, goals of this course</a:t>
            </a:r>
          </a:p>
          <a:p>
            <a:pPr>
              <a:spcBef>
                <a:spcPct val="75000"/>
              </a:spcBef>
              <a:defRPr/>
            </a:pPr>
            <a:r>
              <a:rPr lang="en-US">
                <a:solidFill>
                  <a:schemeClr val="tx2"/>
                </a:solidFill>
                <a:latin typeface="Trebuchet MS" charset="0"/>
                <a:ea typeface="ヒラギノ角ゴ Pro W3" charset="0"/>
                <a:cs typeface="ヒラギノ角ゴ Pro W3" charset="0"/>
              </a:rPr>
              <a:t>How the course will work</a:t>
            </a:r>
            <a:endParaRPr lang="en-US">
              <a:latin typeface="Trebuchet MS" charset="0"/>
              <a:ea typeface="ヒラギノ角ゴ Pro W3" charset="0"/>
              <a:cs typeface="ヒラギノ角ゴ Pro W3" charset="0"/>
            </a:endParaRPr>
          </a:p>
          <a:p>
            <a:pPr>
              <a:spcBef>
                <a:spcPct val="75000"/>
              </a:spcBef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Overview of adaptive optics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ideoTemplate">
  <a:themeElements>
    <a:clrScheme name="">
      <a:dk1>
        <a:srgbClr val="000000"/>
      </a:dk1>
      <a:lt1>
        <a:srgbClr val="FFFFFF"/>
      </a:lt1>
      <a:dk2>
        <a:srgbClr val="8901F3"/>
      </a:dk2>
      <a:lt2>
        <a:srgbClr val="FFCD7F"/>
      </a:lt2>
      <a:accent1>
        <a:srgbClr val="A8C2FF"/>
      </a:accent1>
      <a:accent2>
        <a:srgbClr val="7AFF7A"/>
      </a:accent2>
      <a:accent3>
        <a:srgbClr val="C4AAF8"/>
      </a:accent3>
      <a:accent4>
        <a:srgbClr val="DADADA"/>
      </a:accent4>
      <a:accent5>
        <a:srgbClr val="D1DDFF"/>
      </a:accent5>
      <a:accent6>
        <a:srgbClr val="6EE76E"/>
      </a:accent6>
      <a:hlink>
        <a:srgbClr val="FFA3B3"/>
      </a:hlink>
      <a:folHlink>
        <a:srgbClr val="CECECE"/>
      </a:folHlink>
    </a:clrScheme>
    <a:fontScheme name="Video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Video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o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ideoTemplate">
  <a:themeElements>
    <a:clrScheme name="">
      <a:dk1>
        <a:srgbClr val="000000"/>
      </a:dk1>
      <a:lt1>
        <a:srgbClr val="FFFFFF"/>
      </a:lt1>
      <a:dk2>
        <a:srgbClr val="8901F3"/>
      </a:dk2>
      <a:lt2>
        <a:srgbClr val="FFCD7F"/>
      </a:lt2>
      <a:accent1>
        <a:srgbClr val="A8C2FF"/>
      </a:accent1>
      <a:accent2>
        <a:srgbClr val="7AFF7A"/>
      </a:accent2>
      <a:accent3>
        <a:srgbClr val="C4AAF8"/>
      </a:accent3>
      <a:accent4>
        <a:srgbClr val="DADADA"/>
      </a:accent4>
      <a:accent5>
        <a:srgbClr val="D1DDFF"/>
      </a:accent5>
      <a:accent6>
        <a:srgbClr val="6EE76E"/>
      </a:accent6>
      <a:hlink>
        <a:srgbClr val="FFA3B3"/>
      </a:hlink>
      <a:folHlink>
        <a:srgbClr val="CECECE"/>
      </a:folHlink>
    </a:clrScheme>
    <a:fontScheme name="Video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Video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o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Home HD:WORK:UCSC AO course spring 2002:VideoTemplate.ppt</Template>
  <TotalTime>1750</TotalTime>
  <Words>2421</Words>
  <Application>Microsoft Macintosh PowerPoint</Application>
  <PresentationFormat>On-screen Show (4:3)</PresentationFormat>
  <Paragraphs>382</Paragraphs>
  <Slides>55</Slides>
  <Notes>53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9" baseType="lpstr">
      <vt:lpstr>Times</vt:lpstr>
      <vt:lpstr>ヒラギノ角ゴ Pro W3</vt:lpstr>
      <vt:lpstr>Arial</vt:lpstr>
      <vt:lpstr>Trebuchet MS</vt:lpstr>
      <vt:lpstr>ＭＳ Ｐゴシック</vt:lpstr>
      <vt:lpstr>Palatino</vt:lpstr>
      <vt:lpstr>Geneva</vt:lpstr>
      <vt:lpstr>Times New Roman</vt:lpstr>
      <vt:lpstr>Helvetica</vt:lpstr>
      <vt:lpstr>Symbol</vt:lpstr>
      <vt:lpstr>Wingdings</vt:lpstr>
      <vt:lpstr>Trebuchet MS Bold</vt:lpstr>
      <vt:lpstr>VideoTemplate</vt:lpstr>
      <vt:lpstr>1_VideoTemplate</vt:lpstr>
      <vt:lpstr>Adaptive Optics and its Applications Lecture 1</vt:lpstr>
      <vt:lpstr>Outline of lecture</vt:lpstr>
      <vt:lpstr>Videoconference / teleconference techniques</vt:lpstr>
      <vt:lpstr>Introductions: who are we?</vt:lpstr>
      <vt:lpstr>Who are we? continued</vt:lpstr>
      <vt:lpstr>Goals of this course</vt:lpstr>
      <vt:lpstr>Course websites</vt:lpstr>
      <vt:lpstr>Required Textbook</vt:lpstr>
      <vt:lpstr>Outline of lecture</vt:lpstr>
      <vt:lpstr>Course components</vt:lpstr>
      <vt:lpstr>How People Learn</vt:lpstr>
      <vt:lpstr>I will post lectures prior to each class;  you can download them</vt:lpstr>
      <vt:lpstr>Concept Questions</vt:lpstr>
      <vt:lpstr>Reading Assignments</vt:lpstr>
      <vt:lpstr>Inquiry Labs:  Designed by grad students in our Professional Development Program</vt:lpstr>
      <vt:lpstr>Project: Design an AO system to meet your chosen  scientific goals</vt:lpstr>
      <vt:lpstr>A “textbook in the process of being written”</vt:lpstr>
      <vt:lpstr>Homework for Thursday Jan 14th (see website for details)</vt:lpstr>
      <vt:lpstr>Outline of lecture</vt:lpstr>
      <vt:lpstr>Why is adaptive optics needed?</vt:lpstr>
      <vt:lpstr>Images of a bright star, Arcturus</vt:lpstr>
      <vt:lpstr>Turbulence changes rapidly with time </vt:lpstr>
      <vt:lpstr>Turbulence arises in many places</vt:lpstr>
      <vt:lpstr>Atmospheric  perturbations cause distorted wavefronts</vt:lpstr>
      <vt:lpstr>Optical consequences of turbulence</vt:lpstr>
      <vt:lpstr>Imaging through a perfect telescope</vt:lpstr>
      <vt:lpstr>Characterize turbulence strength by quantity r0</vt:lpstr>
      <vt:lpstr>Effect of turbulence on image size</vt:lpstr>
      <vt:lpstr>How does adaptive optics help? (cartoon approximation)</vt:lpstr>
      <vt:lpstr>Infra-red images of a star, from Lick Observatory adaptive optics system </vt:lpstr>
      <vt:lpstr>Adaptive optics increases peak intensity of a point source</vt:lpstr>
      <vt:lpstr>AO produces point spread functions with a “core” and “halo”</vt:lpstr>
      <vt:lpstr>Schematic of adaptive optics system</vt:lpstr>
      <vt:lpstr>How to measure turbulent distortions (one method among many)</vt:lpstr>
      <vt:lpstr>How a deformable mirror works (idealization)</vt:lpstr>
      <vt:lpstr>PowerPoint Presentation</vt:lpstr>
      <vt:lpstr>Real deformable mirrors have smooth surfaces</vt:lpstr>
      <vt:lpstr>Deformable mirrors come in many sizes</vt:lpstr>
      <vt:lpstr>PowerPoint Presentation</vt:lpstr>
      <vt:lpstr>PowerPoint Presentation</vt:lpstr>
      <vt:lpstr>If there’s no close-by “real” star, create one with a laser</vt:lpstr>
      <vt:lpstr>Laser guide stars are operating at Lick, Keck, Gemini N &amp; S, VLT, Subaru, …</vt:lpstr>
      <vt:lpstr>PowerPoint Presentation</vt:lpstr>
      <vt:lpstr>Adaptive optics system is usually behind the main telescope mirror</vt:lpstr>
      <vt:lpstr>Original Lick adaptive optics system at 3m Shane Telescope</vt:lpstr>
      <vt:lpstr>Adaptive optics makes it possible to find faint companions around bright stars</vt:lpstr>
      <vt:lpstr>Four-planet system HR 8799</vt:lpstr>
      <vt:lpstr>The Keck Telescopes</vt:lpstr>
      <vt:lpstr>Keck Telescope’s primary mirror consists of 36 hexagonal segments</vt:lpstr>
      <vt:lpstr>Neptune at 1.6 μm: Keck AO exceeds resolution of Hubble Space Telescope</vt:lpstr>
      <vt:lpstr>Uranus with Hubble Space Telescope and Keck AO</vt:lpstr>
      <vt:lpstr>Some frontiers of astronomical adaptive optics</vt:lpstr>
      <vt:lpstr>Frontiers in AO technology</vt:lpstr>
      <vt:lpstr>Other AO applications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No Slide Title</dc:title>
  <dc:creator>Claire Max</dc:creator>
  <cp:keywords/>
  <cp:lastModifiedBy>Claire Max</cp:lastModifiedBy>
  <cp:revision>281</cp:revision>
  <cp:lastPrinted>2016-01-12T05:26:03Z</cp:lastPrinted>
  <dcterms:created xsi:type="dcterms:W3CDTF">2011-09-22T02:39:28Z</dcterms:created>
  <dcterms:modified xsi:type="dcterms:W3CDTF">2016-01-12T05:38:16Z</dcterms:modified>
</cp:coreProperties>
</file>