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handoutMasterIdLst>
    <p:handoutMasterId r:id="rId86"/>
  </p:handoutMasterIdLst>
  <p:sldIdLst>
    <p:sldId id="1224" r:id="rId2"/>
    <p:sldId id="1502" r:id="rId3"/>
    <p:sldId id="1503" r:id="rId4"/>
    <p:sldId id="1504" r:id="rId5"/>
    <p:sldId id="1505" r:id="rId6"/>
    <p:sldId id="1415" r:id="rId7"/>
    <p:sldId id="1515" r:id="rId8"/>
    <p:sldId id="1518" r:id="rId9"/>
    <p:sldId id="1516" r:id="rId10"/>
    <p:sldId id="1447" r:id="rId11"/>
    <p:sldId id="1531" r:id="rId12"/>
    <p:sldId id="1439" r:id="rId13"/>
    <p:sldId id="1438" r:id="rId14"/>
    <p:sldId id="1519" r:id="rId15"/>
    <p:sldId id="1491" r:id="rId16"/>
    <p:sldId id="1520" r:id="rId17"/>
    <p:sldId id="1522" r:id="rId18"/>
    <p:sldId id="1523" r:id="rId19"/>
    <p:sldId id="1513" r:id="rId20"/>
    <p:sldId id="1514" r:id="rId21"/>
    <p:sldId id="1381" r:id="rId22"/>
    <p:sldId id="1221" r:id="rId23"/>
    <p:sldId id="1219" r:id="rId24"/>
    <p:sldId id="1446" r:id="rId25"/>
    <p:sldId id="1481" r:id="rId26"/>
    <p:sldId id="1482" r:id="rId27"/>
    <p:sldId id="1424" r:id="rId28"/>
    <p:sldId id="1425" r:id="rId29"/>
    <p:sldId id="1528" r:id="rId30"/>
    <p:sldId id="1529" r:id="rId31"/>
    <p:sldId id="1530" r:id="rId32"/>
    <p:sldId id="1476" r:id="rId33"/>
    <p:sldId id="1389" r:id="rId34"/>
    <p:sldId id="1524" r:id="rId35"/>
    <p:sldId id="1390" r:id="rId36"/>
    <p:sldId id="1391" r:id="rId37"/>
    <p:sldId id="1475" r:id="rId38"/>
    <p:sldId id="1392" r:id="rId39"/>
    <p:sldId id="1393" r:id="rId40"/>
    <p:sldId id="1394" r:id="rId41"/>
    <p:sldId id="1536" r:id="rId42"/>
    <p:sldId id="1398" r:id="rId43"/>
    <p:sldId id="1399" r:id="rId44"/>
    <p:sldId id="1400" r:id="rId45"/>
    <p:sldId id="1401" r:id="rId46"/>
    <p:sldId id="1402" r:id="rId47"/>
    <p:sldId id="1426" r:id="rId48"/>
    <p:sldId id="1537" r:id="rId49"/>
    <p:sldId id="1538" r:id="rId50"/>
    <p:sldId id="1452" r:id="rId51"/>
    <p:sldId id="1532" r:id="rId52"/>
    <p:sldId id="1533" r:id="rId53"/>
    <p:sldId id="1397" r:id="rId54"/>
    <p:sldId id="1477" r:id="rId55"/>
    <p:sldId id="1534" r:id="rId56"/>
    <p:sldId id="1486" r:id="rId57"/>
    <p:sldId id="1487" r:id="rId58"/>
    <p:sldId id="1488" r:id="rId59"/>
    <p:sldId id="1489" r:id="rId60"/>
    <p:sldId id="1483" r:id="rId61"/>
    <p:sldId id="1484" r:id="rId62"/>
    <p:sldId id="1485" r:id="rId63"/>
    <p:sldId id="1403" r:id="rId64"/>
    <p:sldId id="1404" r:id="rId65"/>
    <p:sldId id="1405" r:id="rId66"/>
    <p:sldId id="1406" r:id="rId67"/>
    <p:sldId id="1407" r:id="rId68"/>
    <p:sldId id="1535" r:id="rId69"/>
    <p:sldId id="1409" r:id="rId70"/>
    <p:sldId id="1410" r:id="rId71"/>
    <p:sldId id="1510" r:id="rId72"/>
    <p:sldId id="1498" r:id="rId73"/>
    <p:sldId id="1499" r:id="rId74"/>
    <p:sldId id="1511" r:id="rId75"/>
    <p:sldId id="1500" r:id="rId76"/>
    <p:sldId id="1509" r:id="rId77"/>
    <p:sldId id="1506" r:id="rId78"/>
    <p:sldId id="1507" r:id="rId79"/>
    <p:sldId id="1508" r:id="rId80"/>
    <p:sldId id="1456" r:id="rId81"/>
    <p:sldId id="1525" r:id="rId82"/>
    <p:sldId id="1526" r:id="rId83"/>
    <p:sldId id="1527" r:id="rId84"/>
  </p:sldIdLst>
  <p:sldSz cx="9144000" cy="6858000" type="screen4x3"/>
  <p:notesSz cx="6858000" cy="9144000"/>
  <p:defaultTextStyle>
    <a:defPPr>
      <a:defRPr lang="en-US"/>
    </a:defPPr>
    <a:lvl1pPr algn="l" rtl="0" eaLnBrk="0" fontAlgn="base" hangingPunct="0">
      <a:spcBef>
        <a:spcPct val="0"/>
      </a:spcBef>
      <a:spcAft>
        <a:spcPct val="0"/>
      </a:spcAft>
      <a:defRPr sz="1700" kern="1200">
        <a:solidFill>
          <a:srgbClr val="DDDDDD"/>
        </a:solidFill>
        <a:latin typeface="Arial" charset="0"/>
        <a:ea typeface="ＭＳ Ｐゴシック" charset="-128"/>
        <a:cs typeface="+mn-cs"/>
      </a:defRPr>
    </a:lvl1pPr>
    <a:lvl2pPr marL="457200" algn="l" rtl="0" eaLnBrk="0" fontAlgn="base" hangingPunct="0">
      <a:spcBef>
        <a:spcPct val="0"/>
      </a:spcBef>
      <a:spcAft>
        <a:spcPct val="0"/>
      </a:spcAft>
      <a:defRPr sz="1700" kern="1200">
        <a:solidFill>
          <a:srgbClr val="DDDDDD"/>
        </a:solidFill>
        <a:latin typeface="Arial" charset="0"/>
        <a:ea typeface="ＭＳ Ｐゴシック" charset="-128"/>
        <a:cs typeface="+mn-cs"/>
      </a:defRPr>
    </a:lvl2pPr>
    <a:lvl3pPr marL="914400" algn="l" rtl="0" eaLnBrk="0" fontAlgn="base" hangingPunct="0">
      <a:spcBef>
        <a:spcPct val="0"/>
      </a:spcBef>
      <a:spcAft>
        <a:spcPct val="0"/>
      </a:spcAft>
      <a:defRPr sz="1700" kern="1200">
        <a:solidFill>
          <a:srgbClr val="DDDDDD"/>
        </a:solidFill>
        <a:latin typeface="Arial" charset="0"/>
        <a:ea typeface="ＭＳ Ｐゴシック" charset="-128"/>
        <a:cs typeface="+mn-cs"/>
      </a:defRPr>
    </a:lvl3pPr>
    <a:lvl4pPr marL="1371600" algn="l" rtl="0" eaLnBrk="0" fontAlgn="base" hangingPunct="0">
      <a:spcBef>
        <a:spcPct val="0"/>
      </a:spcBef>
      <a:spcAft>
        <a:spcPct val="0"/>
      </a:spcAft>
      <a:defRPr sz="1700" kern="1200">
        <a:solidFill>
          <a:srgbClr val="DDDDDD"/>
        </a:solidFill>
        <a:latin typeface="Arial" charset="0"/>
        <a:ea typeface="ＭＳ Ｐゴシック" charset="-128"/>
        <a:cs typeface="+mn-cs"/>
      </a:defRPr>
    </a:lvl4pPr>
    <a:lvl5pPr marL="1828800" algn="l" rtl="0" eaLnBrk="0" fontAlgn="base" hangingPunct="0">
      <a:spcBef>
        <a:spcPct val="0"/>
      </a:spcBef>
      <a:spcAft>
        <a:spcPct val="0"/>
      </a:spcAft>
      <a:defRPr sz="1700" kern="1200">
        <a:solidFill>
          <a:srgbClr val="DDDDDD"/>
        </a:solidFill>
        <a:latin typeface="Arial" charset="0"/>
        <a:ea typeface="ＭＳ Ｐゴシック" charset="-128"/>
        <a:cs typeface="+mn-cs"/>
      </a:defRPr>
    </a:lvl5pPr>
    <a:lvl6pPr marL="2286000" algn="l" defTabSz="914400" rtl="0" eaLnBrk="1" latinLnBrk="0" hangingPunct="1">
      <a:defRPr sz="1700" kern="1200">
        <a:solidFill>
          <a:srgbClr val="DDDDDD"/>
        </a:solidFill>
        <a:latin typeface="Arial" charset="0"/>
        <a:ea typeface="ＭＳ Ｐゴシック" charset="-128"/>
        <a:cs typeface="+mn-cs"/>
      </a:defRPr>
    </a:lvl6pPr>
    <a:lvl7pPr marL="2743200" algn="l" defTabSz="914400" rtl="0" eaLnBrk="1" latinLnBrk="0" hangingPunct="1">
      <a:defRPr sz="1700" kern="1200">
        <a:solidFill>
          <a:srgbClr val="DDDDDD"/>
        </a:solidFill>
        <a:latin typeface="Arial" charset="0"/>
        <a:ea typeface="ＭＳ Ｐゴシック" charset="-128"/>
        <a:cs typeface="+mn-cs"/>
      </a:defRPr>
    </a:lvl7pPr>
    <a:lvl8pPr marL="3200400" algn="l" defTabSz="914400" rtl="0" eaLnBrk="1" latinLnBrk="0" hangingPunct="1">
      <a:defRPr sz="1700" kern="1200">
        <a:solidFill>
          <a:srgbClr val="DDDDDD"/>
        </a:solidFill>
        <a:latin typeface="Arial" charset="0"/>
        <a:ea typeface="ＭＳ Ｐゴシック" charset="-128"/>
        <a:cs typeface="+mn-cs"/>
      </a:defRPr>
    </a:lvl8pPr>
    <a:lvl9pPr marL="3657600" algn="l" defTabSz="914400" rtl="0" eaLnBrk="1" latinLnBrk="0" hangingPunct="1">
      <a:defRPr sz="1700" kern="1200">
        <a:solidFill>
          <a:srgbClr val="DDDDDD"/>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8758"/>
    <a:srgbClr val="EF73FF"/>
    <a:srgbClr val="F02302"/>
    <a:srgbClr val="FFECC3"/>
    <a:srgbClr val="FFCFA7"/>
    <a:srgbClr val="FFDDE5"/>
    <a:srgbClr val="B7FDC8"/>
    <a:srgbClr val="C2FFF0"/>
    <a:srgbClr val="CC6B9D"/>
    <a:srgbClr val="AE5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31"/>
  </p:normalViewPr>
  <p:slideViewPr>
    <p:cSldViewPr snapToGrid="0">
      <p:cViewPr>
        <p:scale>
          <a:sx n="94" d="100"/>
          <a:sy n="94" d="100"/>
        </p:scale>
        <p:origin x="1376"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9984"/>
    </p:cViewPr>
  </p:sorterViewPr>
  <p:notesViewPr>
    <p:cSldViewPr snapToGrid="0">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1">
                <a:latin typeface="Verdana" charset="0"/>
                <a:ea typeface="+mn-ea"/>
                <a:cs typeface="+mn-cs"/>
              </a:defRPr>
            </a:lvl1pPr>
          </a:lstStyle>
          <a:p>
            <a:pPr>
              <a:defRPr/>
            </a:pPr>
            <a:endParaRPr lang="en-US"/>
          </a:p>
        </p:txBody>
      </p:sp>
      <p:sp>
        <p:nvSpPr>
          <p:cNvPr id="5785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1">
                <a:latin typeface="Verdana" charset="0"/>
                <a:ea typeface="+mn-ea"/>
                <a:cs typeface="+mn-cs"/>
              </a:defRPr>
            </a:lvl1pPr>
          </a:lstStyle>
          <a:p>
            <a:pPr>
              <a:defRPr/>
            </a:pPr>
            <a:endParaRPr lang="en-US"/>
          </a:p>
        </p:txBody>
      </p:sp>
      <p:sp>
        <p:nvSpPr>
          <p:cNvPr id="5785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1">
                <a:latin typeface="Verdana" charset="0"/>
                <a:ea typeface="+mn-ea"/>
                <a:cs typeface="+mn-cs"/>
              </a:defRPr>
            </a:lvl1pPr>
          </a:lstStyle>
          <a:p>
            <a:pPr>
              <a:defRPr/>
            </a:pPr>
            <a:endParaRPr lang="en-US"/>
          </a:p>
        </p:txBody>
      </p:sp>
      <p:sp>
        <p:nvSpPr>
          <p:cNvPr id="5785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1" smtClean="0">
                <a:latin typeface="Verdana" charset="0"/>
              </a:defRPr>
            </a:lvl1pPr>
          </a:lstStyle>
          <a:p>
            <a:pPr>
              <a:defRPr/>
            </a:pPr>
            <a:fld id="{305FDD10-6A90-1D42-8A33-DC0EF2D36A51}" type="slidenum">
              <a:rPr lang="en-US" altLang="en-US"/>
              <a:pPr>
                <a:defRPr/>
              </a:pPr>
              <a:t>‹#›</a:t>
            </a:fld>
            <a:endParaRPr lang="en-US" altLang="en-US"/>
          </a:p>
        </p:txBody>
      </p:sp>
    </p:spTree>
    <p:extLst>
      <p:ext uri="{BB962C8B-B14F-4D97-AF65-F5344CB8AC3E}">
        <p14:creationId xmlns:p14="http://schemas.microsoft.com/office/powerpoint/2010/main" val="1762682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1">
                <a:latin typeface="Verdana" charset="0"/>
                <a:ea typeface="+mn-ea"/>
                <a:cs typeface="+mn-cs"/>
              </a:defRPr>
            </a:lvl1pPr>
          </a:lstStyle>
          <a:p>
            <a:pPr>
              <a:defRPr/>
            </a:pPr>
            <a:endParaRPr lang="en-US"/>
          </a:p>
        </p:txBody>
      </p:sp>
      <p:sp>
        <p:nvSpPr>
          <p:cNvPr id="686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1">
                <a:latin typeface="Verdana"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1">
                <a:latin typeface="Verdana" charset="0"/>
                <a:ea typeface="+mn-ea"/>
                <a:cs typeface="+mn-cs"/>
              </a:defRPr>
            </a:lvl1pPr>
          </a:lstStyle>
          <a:p>
            <a:pPr>
              <a:defRPr/>
            </a:pPr>
            <a:endParaRPr lang="en-US"/>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1" smtClean="0">
                <a:latin typeface="Verdana" charset="0"/>
              </a:defRPr>
            </a:lvl1pPr>
          </a:lstStyle>
          <a:p>
            <a:pPr>
              <a:defRPr/>
            </a:pPr>
            <a:fld id="{C6EA16A8-69F8-8D4B-B002-2DD18D06D881}" type="slidenum">
              <a:rPr lang="en-US" altLang="en-US"/>
              <a:pPr>
                <a:defRPr/>
              </a:pPr>
              <a:t>‹#›</a:t>
            </a:fld>
            <a:endParaRPr lang="en-US" altLang="en-US"/>
          </a:p>
        </p:txBody>
      </p:sp>
    </p:spTree>
    <p:extLst>
      <p:ext uri="{BB962C8B-B14F-4D97-AF65-F5344CB8AC3E}">
        <p14:creationId xmlns:p14="http://schemas.microsoft.com/office/powerpoint/2010/main" val="912660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James</a:t>
            </a:r>
            <a:r>
              <a:rPr lang="en-US" baseline="0" dirty="0" smtClean="0"/>
              <a:t> for your overly generous introduction. And thank you for this opportunity to share what I think is the go-to survey for anyone not already seduced by </a:t>
            </a:r>
            <a:r>
              <a:rPr lang="en-US" baseline="0" dirty="0" err="1" smtClean="0"/>
              <a:t>exo</a:t>
            </a:r>
            <a:r>
              <a:rPr lang="en-US" baseline="0" dirty="0" smtClean="0"/>
              <a:t>-planets and still interested in distant galaxies and AGNs. First things first – CANDELS is not a misspelling! This was to enable astronomers to find our survey rather than 3 million other sites selling candles or talking about standard candles.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1</a:t>
            </a:fld>
            <a:endParaRPr lang="en-US" altLang="en-US"/>
          </a:p>
        </p:txBody>
      </p:sp>
    </p:spTree>
    <p:extLst>
      <p:ext uri="{BB962C8B-B14F-4D97-AF65-F5344CB8AC3E}">
        <p14:creationId xmlns:p14="http://schemas.microsoft.com/office/powerpoint/2010/main" val="143843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78DF1E2-763D-5446-88E6-E6E08AF166D4}" type="slidenum">
              <a:rPr lang="en-US" altLang="en-US">
                <a:solidFill>
                  <a:srgbClr val="DDDDDD"/>
                </a:solidFill>
                <a:latin typeface="Verdana" charset="0"/>
              </a:rPr>
              <a:pPr>
                <a:spcBef>
                  <a:spcPct val="0"/>
                </a:spcBef>
              </a:pPr>
              <a:t>23</a:t>
            </a:fld>
            <a:endParaRPr lang="en-US" altLang="en-US">
              <a:solidFill>
                <a:srgbClr val="DDDDDD"/>
              </a:solidFill>
              <a:latin typeface="Verdana" charset="0"/>
            </a:endParaRPr>
          </a:p>
        </p:txBody>
      </p:sp>
      <p:sp>
        <p:nvSpPr>
          <p:cNvPr id="17410" name="Slide Image Placeholder 1"/>
          <p:cNvSpPr>
            <a:spLocks noGrp="1" noRot="1" noChangeAspect="1" noTextEdit="1"/>
          </p:cNvSpPr>
          <p:nvPr>
            <p:ph type="sldImg"/>
          </p:nvPr>
        </p:nvSpPr>
        <p:spPr>
          <a:noFill/>
          <a:ln/>
        </p:spPr>
      </p:sp>
      <p:sp>
        <p:nvSpPr>
          <p:cNvPr id="17411"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ltLang="en-US" sz="2400">
                <a:latin typeface="Arial" charset="0"/>
              </a:rPr>
              <a:t>+ Proposals sufficiently similar to combine, but different enough to make Phase II interesting. </a:t>
            </a:r>
          </a:p>
          <a:p>
            <a:pPr>
              <a:spcBef>
                <a:spcPct val="0"/>
              </a:spcBef>
            </a:pPr>
            <a:r>
              <a:rPr lang="en-US" altLang="en-US" sz="2400">
                <a:latin typeface="Arial" charset="0"/>
              </a:rPr>
              <a:t>+ Overall strategy is that of a wide plus deep wedding cake approach</a:t>
            </a:r>
          </a:p>
          <a:p>
            <a:pPr>
              <a:spcBef>
                <a:spcPct val="0"/>
              </a:spcBef>
            </a:pPr>
            <a:r>
              <a:rPr lang="en-US" altLang="en-US" sz="2400">
                <a:latin typeface="Arial" charset="0"/>
              </a:rPr>
              <a:t>+ Wide+Deep allows us to efficiently sample both rare/bright and faint/common extragalactic objects.</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30000"/>
              </a:spcBef>
              <a:defRPr sz="1200">
                <a:solidFill>
                  <a:schemeClr val="tx1"/>
                </a:solidFill>
                <a:latin typeface="Times New Roman" charset="0"/>
                <a:ea typeface="ＭＳ Ｐゴシック" charset="-128"/>
              </a:defRPr>
            </a:lvl1pPr>
            <a:lvl2pPr marL="742950" indent="-285750" defTabSz="457200">
              <a:spcBef>
                <a:spcPct val="30000"/>
              </a:spcBef>
              <a:defRPr sz="1200">
                <a:solidFill>
                  <a:schemeClr val="tx1"/>
                </a:solidFill>
                <a:latin typeface="Times New Roman" charset="0"/>
                <a:ea typeface="ＭＳ Ｐゴシック" charset="-128"/>
              </a:defRPr>
            </a:lvl2pPr>
            <a:lvl3pPr marL="1143000" indent="-228600" defTabSz="457200">
              <a:spcBef>
                <a:spcPct val="30000"/>
              </a:spcBef>
              <a:defRPr sz="1200">
                <a:solidFill>
                  <a:schemeClr val="tx1"/>
                </a:solidFill>
                <a:latin typeface="Times New Roman" charset="0"/>
                <a:ea typeface="ＭＳ Ｐゴシック" charset="-128"/>
              </a:defRPr>
            </a:lvl3pPr>
            <a:lvl4pPr marL="1600200" indent="-228600" defTabSz="457200">
              <a:spcBef>
                <a:spcPct val="30000"/>
              </a:spcBef>
              <a:defRPr sz="1200">
                <a:solidFill>
                  <a:schemeClr val="tx1"/>
                </a:solidFill>
                <a:latin typeface="Times New Roman" charset="0"/>
                <a:ea typeface="ＭＳ Ｐゴシック" charset="-128"/>
              </a:defRPr>
            </a:lvl4pPr>
            <a:lvl5pPr marL="2057400" indent="-228600" defTabSz="457200">
              <a:spcBef>
                <a:spcPct val="30000"/>
              </a:spcBef>
              <a:defRPr sz="1200">
                <a:solidFill>
                  <a:schemeClr val="tx1"/>
                </a:solidFill>
                <a:latin typeface="Times New Roman"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eaLnBrk="1" hangingPunct="1">
              <a:spcBef>
                <a:spcPct val="0"/>
              </a:spcBef>
            </a:pPr>
            <a:fld id="{66B757A4-F61D-1B47-8163-5E2F1B05AFDB}" type="slidenum">
              <a:rPr lang="en-US" altLang="en-US">
                <a:solidFill>
                  <a:srgbClr val="DDDDDD"/>
                </a:solidFill>
                <a:latin typeface="Calibri" charset="0"/>
              </a:rPr>
              <a:pPr algn="r" eaLnBrk="1" hangingPunct="1">
                <a:spcBef>
                  <a:spcPct val="0"/>
                </a:spcBef>
              </a:pPr>
              <a:t>23</a:t>
            </a:fld>
            <a:endParaRPr lang="en-US" altLang="en-US">
              <a:solidFill>
                <a:srgbClr val="DDDDDD"/>
              </a:solidFill>
              <a:latin typeface="Calibri" charset="0"/>
            </a:endParaRPr>
          </a:p>
        </p:txBody>
      </p:sp>
    </p:spTree>
    <p:extLst>
      <p:ext uri="{BB962C8B-B14F-4D97-AF65-F5344CB8AC3E}">
        <p14:creationId xmlns:p14="http://schemas.microsoft.com/office/powerpoint/2010/main" val="101681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96F9165-C7DF-954F-8419-A1E624157BB2}" type="slidenum">
              <a:rPr lang="en-US"/>
              <a:pPr/>
              <a:t>25</a:t>
            </a:fld>
            <a:endParaRPr lang="en-US"/>
          </a:p>
        </p:txBody>
      </p:sp>
      <p:sp>
        <p:nvSpPr>
          <p:cNvPr id="179202"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7920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r>
              <a:rPr lang="en-US" sz="2400">
                <a:latin typeface="Arial" charset="0"/>
              </a:rPr>
              <a:t>+ That Being said, when we look at high-z systems we see sig evolution in populations.</a:t>
            </a:r>
          </a:p>
          <a:p>
            <a:pPr>
              <a:spcBef>
                <a:spcPct val="0"/>
              </a:spcBef>
            </a:pPr>
            <a:r>
              <a:rPr lang="en-US" sz="2400">
                <a:latin typeface="Arial" charset="0"/>
              </a:rPr>
              <a:t>+ One of the first things people noticed when they started looking at high-z clusters is an increased fraction of blue late-type galaxies in higher redshift cluster (well known BO effect)</a:t>
            </a:r>
          </a:p>
          <a:p>
            <a:pPr>
              <a:spcBef>
                <a:spcPct val="0"/>
              </a:spcBef>
            </a:pPr>
            <a:r>
              <a:rPr lang="en-US" sz="2400">
                <a:latin typeface="Arial" charset="0"/>
              </a:rPr>
              <a:t>+ This increase is part of an overall evolution in the morph-density relationship. There is an increased late-type fraction at all local densities at higher redshifts.  This increase is at the expense of the S0 population, which shows a decreased fraction.  The elliptical population remains constant, consistent with the scenario that they are primordial and in place perhaps as early as z~3.</a:t>
            </a:r>
          </a:p>
          <a:p>
            <a:pPr>
              <a:spcBef>
                <a:spcPct val="0"/>
              </a:spcBef>
            </a:pPr>
            <a:r>
              <a:rPr lang="en-US" sz="2400">
                <a:latin typeface="Arial" charset="0"/>
              </a:rPr>
              <a:t>+ In conjunction with this morph evolution, we see evidence of the red sequence building up as higher redshift clusters show a deficit of faint red galaxies relative to local clusters.  Evidence that spirals -&gt; S0 -&gt; faint end of red sequence.</a:t>
            </a:r>
          </a:p>
          <a:p>
            <a:pPr>
              <a:spcBef>
                <a:spcPct val="0"/>
              </a:spcBef>
            </a:pPr>
            <a:r>
              <a:rPr lang="en-US" sz="2400">
                <a:latin typeface="Arial" charset="0"/>
              </a:rPr>
              <a:t>+ Evidence of increased star formation and nuclear activity seen in over density of radio and x-ray sources.</a:t>
            </a:r>
          </a:p>
        </p:txBody>
      </p:sp>
      <p:sp>
        <p:nvSpPr>
          <p:cNvPr id="2560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prstTxWarp prst="textNoShape">
              <a:avLst/>
            </a:prstTxWarp>
          </a:bodyPr>
          <a:lstStyle/>
          <a:p>
            <a:pPr algn="r" defTabSz="457200" eaLnBrk="1" hangingPunct="1"/>
            <a:fld id="{5A861F84-7C1C-EC4F-9754-8CD925BD5A3D}" type="slidenum">
              <a:rPr lang="en-US" sz="1200">
                <a:latin typeface="Calibri" charset="0"/>
              </a:rPr>
              <a:pPr algn="r" defTabSz="457200" eaLnBrk="1" hangingPunct="1"/>
              <a:t>25</a:t>
            </a:fld>
            <a:endParaRPr lang="en-US" sz="1200">
              <a:latin typeface="Calibri" charset="0"/>
            </a:endParaRPr>
          </a:p>
        </p:txBody>
      </p:sp>
    </p:spTree>
    <p:extLst>
      <p:ext uri="{BB962C8B-B14F-4D97-AF65-F5344CB8AC3E}">
        <p14:creationId xmlns:p14="http://schemas.microsoft.com/office/powerpoint/2010/main" val="102571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5F23D8E-76CA-F44E-B781-22AE1679A490}" type="slidenum">
              <a:rPr lang="en-US"/>
              <a:pPr/>
              <a:t>26</a:t>
            </a:fld>
            <a:endParaRPr lang="en-US"/>
          </a:p>
        </p:txBody>
      </p:sp>
      <p:sp>
        <p:nvSpPr>
          <p:cNvPr id="181250"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81251"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r>
              <a:rPr lang="en-US" sz="2400" dirty="0">
                <a:latin typeface="Arial" charset="0"/>
              </a:rPr>
              <a:t>+ That Being said, when we look at high-z systems we see sig evolution in populations.</a:t>
            </a:r>
          </a:p>
          <a:p>
            <a:pPr>
              <a:spcBef>
                <a:spcPct val="0"/>
              </a:spcBef>
            </a:pPr>
            <a:r>
              <a:rPr lang="en-US" sz="2400" dirty="0">
                <a:latin typeface="Arial" charset="0"/>
              </a:rPr>
              <a:t>+ One of the first things people noticed when they started looking at high-z clusters is an increased fraction of blue late-type galaxies in higher redshift cluster (well known BO effect)</a:t>
            </a:r>
          </a:p>
          <a:p>
            <a:pPr>
              <a:spcBef>
                <a:spcPct val="0"/>
              </a:spcBef>
            </a:pPr>
            <a:r>
              <a:rPr lang="en-US" sz="2400" dirty="0">
                <a:latin typeface="Arial" charset="0"/>
              </a:rPr>
              <a:t>+ This increase is part of an overall evolution in the morph-density relationship. There is an increased late-type fraction at all local densities at higher redshifts.  This increase is at the expense of the S0 population, which shows a decreased fraction.  The elliptical population remains constant, consistent with the scenario that they are primordial and in place perhaps as early as z~3.</a:t>
            </a:r>
          </a:p>
          <a:p>
            <a:pPr>
              <a:spcBef>
                <a:spcPct val="0"/>
              </a:spcBef>
            </a:pPr>
            <a:r>
              <a:rPr lang="en-US" sz="2400" dirty="0">
                <a:latin typeface="Arial" charset="0"/>
              </a:rPr>
              <a:t>+ In conjunction with this morph evolution, we see evidence of the red sequence building up as higher redshift clusters show a deficit of faint red galaxies relative to local clusters.  Evidence that spirals -&gt; S0 -&gt; faint end of red sequence.</a:t>
            </a:r>
          </a:p>
          <a:p>
            <a:pPr>
              <a:spcBef>
                <a:spcPct val="0"/>
              </a:spcBef>
            </a:pPr>
            <a:r>
              <a:rPr lang="en-US" sz="2400" dirty="0">
                <a:latin typeface="Arial" charset="0"/>
              </a:rPr>
              <a:t>+ Evidence of increased star formation and nuclear activity seen in over density of radio and x-ray sources.</a:t>
            </a:r>
          </a:p>
        </p:txBody>
      </p:sp>
      <p:sp>
        <p:nvSpPr>
          <p:cNvPr id="2560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prstTxWarp prst="textNoShape">
              <a:avLst/>
            </a:prstTxWarp>
          </a:bodyPr>
          <a:lstStyle/>
          <a:p>
            <a:pPr algn="r" defTabSz="457200" eaLnBrk="1" hangingPunct="1"/>
            <a:fld id="{13E91727-EA8B-A14D-8CF9-C657188F4A8F}" type="slidenum">
              <a:rPr lang="en-US" sz="1200">
                <a:latin typeface="Calibri" charset="0"/>
              </a:rPr>
              <a:pPr algn="r" defTabSz="457200" eaLnBrk="1" hangingPunct="1"/>
              <a:t>26</a:t>
            </a:fld>
            <a:endParaRPr lang="en-US" sz="1200">
              <a:latin typeface="Calibri" charset="0"/>
            </a:endParaRPr>
          </a:p>
        </p:txBody>
      </p:sp>
    </p:spTree>
    <p:extLst>
      <p:ext uri="{BB962C8B-B14F-4D97-AF65-F5344CB8AC3E}">
        <p14:creationId xmlns:p14="http://schemas.microsoft.com/office/powerpoint/2010/main" val="75377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3359B8E8-9BEB-CC41-92B1-36DD9231215D}" type="slidenum">
              <a:rPr lang="en-US" altLang="en-US" sz="1200">
                <a:latin typeface="Verdana" charset="0"/>
              </a:rPr>
              <a:pPr/>
              <a:t>27</a:t>
            </a:fld>
            <a:endParaRPr lang="en-US" altLang="en-US" sz="1200">
              <a:latin typeface="Verdana" charset="0"/>
            </a:endParaRPr>
          </a:p>
        </p:txBody>
      </p:sp>
      <p:sp>
        <p:nvSpPr>
          <p:cNvPr id="139266" name="Slide Image Placeholder 1"/>
          <p:cNvSpPr>
            <a:spLocks noGrp="1" noRot="1" noChangeAspect="1" noTextEdit="1"/>
          </p:cNvSpPr>
          <p:nvPr>
            <p:ph type="sldImg"/>
          </p:nvPr>
        </p:nvSpPr>
        <p:spPr>
          <a:noFill/>
          <a:ln/>
        </p:spPr>
      </p:sp>
      <p:sp>
        <p:nvSpPr>
          <p:cNvPr id="139267"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ltLang="en-US" sz="2400">
                <a:latin typeface="Arial" charset="0"/>
              </a:rPr>
              <a:t>+ That Being said, when we look at high-z systems we see sig evolution in populations.</a:t>
            </a:r>
          </a:p>
          <a:p>
            <a:pPr>
              <a:spcBef>
                <a:spcPct val="0"/>
              </a:spcBef>
            </a:pPr>
            <a:r>
              <a:rPr lang="en-US" altLang="en-US" sz="2400">
                <a:latin typeface="Arial" charset="0"/>
              </a:rPr>
              <a:t>+ One of the first things people noticed when they started looking at high-z clusters is an increased fraction of blue late-type galaxies in higher redshift cluster (well known BO effect)</a:t>
            </a:r>
          </a:p>
          <a:p>
            <a:pPr>
              <a:spcBef>
                <a:spcPct val="0"/>
              </a:spcBef>
            </a:pPr>
            <a:r>
              <a:rPr lang="en-US" altLang="en-US" sz="2400">
                <a:latin typeface="Arial" charset="0"/>
              </a:rPr>
              <a:t>+ This increase is part of an overall evolution in the morph-density relationship. There is an increased late-type fraction at all local densities at higher redshifts.  This increase is at the expense of the S0 population, which shows a decreased fraction.  The elliptical population remains constant, consistent with the scenario that they are primordial and in place perhaps as early as z~3.</a:t>
            </a:r>
          </a:p>
          <a:p>
            <a:pPr>
              <a:spcBef>
                <a:spcPct val="0"/>
              </a:spcBef>
            </a:pPr>
            <a:r>
              <a:rPr lang="en-US" altLang="en-US" sz="2400">
                <a:latin typeface="Arial" charset="0"/>
              </a:rPr>
              <a:t>+ In conjunction with this morph evolution, we see evidence of the red sequence building up as higher redshift clusters show a deficit of faint red galaxies relative to local clusters.  Evidence that spirals -&gt; S0 -&gt; faint end of red sequence.</a:t>
            </a:r>
          </a:p>
          <a:p>
            <a:pPr>
              <a:spcBef>
                <a:spcPct val="0"/>
              </a:spcBef>
            </a:pPr>
            <a:r>
              <a:rPr lang="en-US" altLang="en-US" sz="2400">
                <a:latin typeface="Arial" charset="0"/>
              </a:rPr>
              <a:t>+ Evidence of increased star formation and nuclear activity seen in over density of radio and x-ray sources.</a:t>
            </a:r>
          </a:p>
        </p:txBody>
      </p:sp>
      <p:sp>
        <p:nvSpPr>
          <p:cNvPr id="1392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C88B8896-C6E1-6046-B968-8CC41020A907}" type="slidenum">
              <a:rPr lang="en-US" altLang="en-US" sz="1200">
                <a:latin typeface="Calibri" charset="0"/>
              </a:rPr>
              <a:pPr algn="r" eaLnBrk="1" hangingPunct="1"/>
              <a:t>27</a:t>
            </a:fld>
            <a:endParaRPr lang="en-US" altLang="en-US" sz="1200">
              <a:latin typeface="Calibri" charset="0"/>
            </a:endParaRPr>
          </a:p>
        </p:txBody>
      </p:sp>
    </p:spTree>
    <p:extLst>
      <p:ext uri="{BB962C8B-B14F-4D97-AF65-F5344CB8AC3E}">
        <p14:creationId xmlns:p14="http://schemas.microsoft.com/office/powerpoint/2010/main" val="80571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32B19E23-BD4A-3846-85FA-46DB0FA71FE8}" type="slidenum">
              <a:rPr lang="en-US" altLang="en-US" sz="1200">
                <a:latin typeface="Verdana" charset="0"/>
              </a:rPr>
              <a:pPr/>
              <a:t>28</a:t>
            </a:fld>
            <a:endParaRPr lang="en-US" altLang="en-US" sz="1200">
              <a:latin typeface="Verdana" charset="0"/>
            </a:endParaRPr>
          </a:p>
        </p:txBody>
      </p:sp>
      <p:sp>
        <p:nvSpPr>
          <p:cNvPr id="141314" name="Slide Image Placeholder 1"/>
          <p:cNvSpPr>
            <a:spLocks noGrp="1" noRot="1" noChangeAspect="1" noTextEdit="1"/>
          </p:cNvSpPr>
          <p:nvPr>
            <p:ph type="sldImg"/>
          </p:nvPr>
        </p:nvSpPr>
        <p:spPr>
          <a:noFill/>
          <a:ln/>
        </p:spPr>
      </p:sp>
      <p:sp>
        <p:nvSpPr>
          <p:cNvPr id="141315"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ltLang="en-US" sz="2400">
                <a:latin typeface="Arial" charset="0"/>
              </a:rPr>
              <a:t>+ That Being said, when we look at high-z systems we see sig evolution in populations.</a:t>
            </a:r>
          </a:p>
          <a:p>
            <a:pPr>
              <a:spcBef>
                <a:spcPct val="0"/>
              </a:spcBef>
            </a:pPr>
            <a:r>
              <a:rPr lang="en-US" altLang="en-US" sz="2400">
                <a:latin typeface="Arial" charset="0"/>
              </a:rPr>
              <a:t>+ One of the first things people noticed when they started looking at high-z clusters is an increased fraction of blue late-type galaxies in higher redshift cluster (well known BO effect)</a:t>
            </a:r>
          </a:p>
          <a:p>
            <a:pPr>
              <a:spcBef>
                <a:spcPct val="0"/>
              </a:spcBef>
            </a:pPr>
            <a:r>
              <a:rPr lang="en-US" altLang="en-US" sz="2400">
                <a:latin typeface="Arial" charset="0"/>
              </a:rPr>
              <a:t>+ This increase is part of an overall evolution in the morph-density relationship. There is an increased late-type fraction at all local densities at higher redshifts.  This increase is at the expense of the S0 population, which shows a decreased fraction.  The elliptical population remains constant, consistent with the scenario that they are primordial and in place perhaps as early as z~3.</a:t>
            </a:r>
          </a:p>
          <a:p>
            <a:pPr>
              <a:spcBef>
                <a:spcPct val="0"/>
              </a:spcBef>
            </a:pPr>
            <a:r>
              <a:rPr lang="en-US" altLang="en-US" sz="2400">
                <a:latin typeface="Arial" charset="0"/>
              </a:rPr>
              <a:t>+ In conjunction with this morph evolution, we see evidence of the red sequence building up as higher redshift clusters show a deficit of faint red galaxies relative to local clusters.  Evidence that spirals -&gt; S0 -&gt; faint end of red sequence.</a:t>
            </a:r>
          </a:p>
          <a:p>
            <a:pPr>
              <a:spcBef>
                <a:spcPct val="0"/>
              </a:spcBef>
            </a:pPr>
            <a:r>
              <a:rPr lang="en-US" altLang="en-US" sz="2400">
                <a:latin typeface="Arial" charset="0"/>
              </a:rPr>
              <a:t>+ Evidence of increased star formation and nuclear activity seen in over density of radio and x-ray sources.</a:t>
            </a:r>
          </a:p>
        </p:txBody>
      </p:sp>
      <p:sp>
        <p:nvSpPr>
          <p:cNvPr id="1413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AEB9261B-EFBF-4F46-9917-25A6A379BE3C}" type="slidenum">
              <a:rPr lang="en-US" altLang="en-US" sz="1200">
                <a:latin typeface="Calibri" charset="0"/>
              </a:rPr>
              <a:pPr algn="r" eaLnBrk="1" hangingPunct="1"/>
              <a:t>28</a:t>
            </a:fld>
            <a:endParaRPr lang="en-US" altLang="en-US" sz="1200">
              <a:latin typeface="Calibri" charset="0"/>
            </a:endParaRPr>
          </a:p>
        </p:txBody>
      </p:sp>
    </p:spTree>
    <p:extLst>
      <p:ext uri="{BB962C8B-B14F-4D97-AF65-F5344CB8AC3E}">
        <p14:creationId xmlns:p14="http://schemas.microsoft.com/office/powerpoint/2010/main" val="183219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thanks</a:t>
            </a:r>
            <a:r>
              <a:rPr lang="en-US" baseline="0" dirty="0" smtClean="0"/>
              <a:t> to NASA for developing the Great Observatories program – except for the Compton Gamma Ray </a:t>
            </a:r>
            <a:r>
              <a:rPr lang="en-US" baseline="0" dirty="0" err="1" smtClean="0"/>
              <a:t>Obs</a:t>
            </a:r>
            <a:r>
              <a:rPr lang="en-US" baseline="0" dirty="0" smtClean="0"/>
              <a:t> (CGRO), the others have all played a critical role for the study of distant galaxies (Spitzer, HST, Chandra)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33</a:t>
            </a:fld>
            <a:endParaRPr lang="en-US" altLang="en-US"/>
          </a:p>
        </p:txBody>
      </p:sp>
    </p:spTree>
    <p:extLst>
      <p:ext uri="{BB962C8B-B14F-4D97-AF65-F5344CB8AC3E}">
        <p14:creationId xmlns:p14="http://schemas.microsoft.com/office/powerpoint/2010/main" val="120192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completeness,</a:t>
            </a:r>
            <a:r>
              <a:rPr lang="en-US" baseline="0" dirty="0" smtClean="0"/>
              <a:t> it is worth showing how the same piece of sky looks with the addition of longer wavelengths from mid-IR using IRAC on Spitzer to the Far IR using Herschel.</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38</a:t>
            </a:fld>
            <a:endParaRPr lang="en-US" altLang="en-US"/>
          </a:p>
        </p:txBody>
      </p:sp>
    </p:spTree>
    <p:extLst>
      <p:ext uri="{BB962C8B-B14F-4D97-AF65-F5344CB8AC3E}">
        <p14:creationId xmlns:p14="http://schemas.microsoft.com/office/powerpoint/2010/main" val="197259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are focused on the extensive amounts of Chandra X-ray data, explore one of the science goals originally set out.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41</a:t>
            </a:fld>
            <a:endParaRPr lang="en-US" altLang="en-US"/>
          </a:p>
        </p:txBody>
      </p:sp>
    </p:spTree>
    <p:extLst>
      <p:ext uri="{BB962C8B-B14F-4D97-AF65-F5344CB8AC3E}">
        <p14:creationId xmlns:p14="http://schemas.microsoft.com/office/powerpoint/2010/main" val="172017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FB7B9A7E-3E73-9B42-90B6-EAF0FE844756}" type="slidenum">
              <a:rPr lang="en-US" altLang="en-US" sz="1200">
                <a:latin typeface="Verdana" charset="0"/>
              </a:rPr>
              <a:pPr/>
              <a:t>42</a:t>
            </a:fld>
            <a:endParaRPr lang="en-US" altLang="en-US" sz="1200">
              <a:latin typeface="Verdana" charset="0"/>
            </a:endParaRPr>
          </a:p>
        </p:txBody>
      </p:sp>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a:p>
        </p:txBody>
      </p:sp>
      <p:sp>
        <p:nvSpPr>
          <p:cNvPr id="1525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B0117257-0F31-874F-89BA-61CCDC72DAB2}" type="slidenum">
              <a:rPr lang="en-US" altLang="en-US" sz="1200">
                <a:latin typeface="Calibri" charset="0"/>
              </a:rPr>
              <a:pPr algn="r" eaLnBrk="1" hangingPunct="1"/>
              <a:t>42</a:t>
            </a:fld>
            <a:endParaRPr lang="en-US" altLang="en-US" sz="1200">
              <a:latin typeface="Calibri" charset="0"/>
            </a:endParaRPr>
          </a:p>
        </p:txBody>
      </p:sp>
    </p:spTree>
    <p:extLst>
      <p:ext uri="{BB962C8B-B14F-4D97-AF65-F5344CB8AC3E}">
        <p14:creationId xmlns:p14="http://schemas.microsoft.com/office/powerpoint/2010/main" val="206936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1F136268-9136-4547-B6F3-ED5887060A59}" type="slidenum">
              <a:rPr lang="en-US" altLang="en-US" sz="1200">
                <a:latin typeface="Verdana" charset="0"/>
              </a:rPr>
              <a:pPr/>
              <a:t>43</a:t>
            </a:fld>
            <a:endParaRPr lang="en-US" altLang="en-US" sz="1200">
              <a:latin typeface="Verdana" charset="0"/>
            </a:endParaRPr>
          </a:p>
        </p:txBody>
      </p:sp>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a:p>
        </p:txBody>
      </p:sp>
      <p:sp>
        <p:nvSpPr>
          <p:cNvPr id="1546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832BD71F-015D-4346-9369-93670736DF65}" type="slidenum">
              <a:rPr lang="en-US" altLang="en-US" sz="1200">
                <a:latin typeface="Calibri" charset="0"/>
              </a:rPr>
              <a:pPr algn="r" eaLnBrk="1" hangingPunct="1"/>
              <a:t>43</a:t>
            </a:fld>
            <a:endParaRPr lang="en-US" altLang="en-US" sz="1200">
              <a:latin typeface="Calibri" charset="0"/>
            </a:endParaRPr>
          </a:p>
        </p:txBody>
      </p:sp>
    </p:spTree>
    <p:extLst>
      <p:ext uri="{BB962C8B-B14F-4D97-AF65-F5344CB8AC3E}">
        <p14:creationId xmlns:p14="http://schemas.microsoft.com/office/powerpoint/2010/main" val="136399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young astronomers</a:t>
            </a:r>
            <a:r>
              <a:rPr lang="en-US" baseline="0" dirty="0" smtClean="0"/>
              <a:t> that can resist the lure of discovering new planets, there is plenty of space in observations or theory to make your mark in the study of the distant Universe.  Gas and dust are particularly poorly observed at this time.  Regardless, the place to start the research would be the CANDELS fields.</a:t>
            </a:r>
          </a:p>
          <a:p>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5</a:t>
            </a:fld>
            <a:endParaRPr lang="en-US" altLang="en-US"/>
          </a:p>
        </p:txBody>
      </p:sp>
    </p:spTree>
    <p:extLst>
      <p:ext uri="{BB962C8B-B14F-4D97-AF65-F5344CB8AC3E}">
        <p14:creationId xmlns:p14="http://schemas.microsoft.com/office/powerpoint/2010/main" val="42614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BE3839F1-5F75-F245-89A3-61950CDC4F27}" type="slidenum">
              <a:rPr lang="en-US" altLang="en-US" sz="1200">
                <a:latin typeface="Verdana" charset="0"/>
              </a:rPr>
              <a:pPr/>
              <a:t>44</a:t>
            </a:fld>
            <a:endParaRPr lang="en-US" altLang="en-US" sz="1200">
              <a:latin typeface="Verdana" charset="0"/>
            </a:endParaRPr>
          </a:p>
        </p:txBody>
      </p:sp>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a:p>
        </p:txBody>
      </p:sp>
      <p:sp>
        <p:nvSpPr>
          <p:cNvPr id="156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7EB7EF51-F195-D043-98B6-977093D56348}" type="slidenum">
              <a:rPr lang="en-US" altLang="en-US" sz="1200">
                <a:latin typeface="Calibri" charset="0"/>
              </a:rPr>
              <a:pPr algn="r" eaLnBrk="1" hangingPunct="1"/>
              <a:t>44</a:t>
            </a:fld>
            <a:endParaRPr lang="en-US" altLang="en-US" sz="1200">
              <a:latin typeface="Calibri" charset="0"/>
            </a:endParaRPr>
          </a:p>
        </p:txBody>
      </p:sp>
    </p:spTree>
    <p:extLst>
      <p:ext uri="{BB962C8B-B14F-4D97-AF65-F5344CB8AC3E}">
        <p14:creationId xmlns:p14="http://schemas.microsoft.com/office/powerpoint/2010/main" val="249192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51F886BF-F3A6-4E46-A66E-C55B7FE3F45E}" type="slidenum">
              <a:rPr lang="en-US" altLang="en-US" sz="1200">
                <a:latin typeface="Verdana" charset="0"/>
              </a:rPr>
              <a:pPr/>
              <a:t>45</a:t>
            </a:fld>
            <a:endParaRPr lang="en-US" altLang="en-US" sz="1200">
              <a:latin typeface="Verdana" charset="0"/>
            </a:endParaRPr>
          </a:p>
        </p:txBody>
      </p:sp>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a:p>
        </p:txBody>
      </p:sp>
      <p:sp>
        <p:nvSpPr>
          <p:cNvPr id="158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C567C7E6-4A19-964F-ACA2-46EF99EE40FB}" type="slidenum">
              <a:rPr lang="en-US" altLang="en-US" sz="1200">
                <a:latin typeface="Calibri" charset="0"/>
              </a:rPr>
              <a:pPr algn="r" eaLnBrk="1" hangingPunct="1"/>
              <a:t>45</a:t>
            </a:fld>
            <a:endParaRPr lang="en-US" altLang="en-US" sz="1200">
              <a:latin typeface="Calibri" charset="0"/>
            </a:endParaRPr>
          </a:p>
        </p:txBody>
      </p:sp>
    </p:spTree>
    <p:extLst>
      <p:ext uri="{BB962C8B-B14F-4D97-AF65-F5344CB8AC3E}">
        <p14:creationId xmlns:p14="http://schemas.microsoft.com/office/powerpoint/2010/main" val="58516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8A47DF2E-30E6-F541-B97B-25247FE8CD42}" type="slidenum">
              <a:rPr lang="en-US" altLang="en-US" sz="1200">
                <a:latin typeface="Verdana" charset="0"/>
              </a:rPr>
              <a:pPr/>
              <a:t>46</a:t>
            </a:fld>
            <a:endParaRPr lang="en-US" altLang="en-US" sz="1200">
              <a:latin typeface="Verdana" charset="0"/>
            </a:endParaRPr>
          </a:p>
        </p:txBody>
      </p:sp>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dirty="0"/>
          </a:p>
        </p:txBody>
      </p:sp>
      <p:sp>
        <p:nvSpPr>
          <p:cNvPr id="160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A68AA58A-7E37-B241-8992-F95828E8DF69}" type="slidenum">
              <a:rPr lang="en-US" altLang="en-US" sz="1200">
                <a:latin typeface="Calibri" charset="0"/>
              </a:rPr>
              <a:pPr algn="r" eaLnBrk="1" hangingPunct="1"/>
              <a:t>46</a:t>
            </a:fld>
            <a:endParaRPr lang="en-US" altLang="en-US" sz="1200">
              <a:latin typeface="Calibri" charset="0"/>
            </a:endParaRPr>
          </a:p>
        </p:txBody>
      </p:sp>
    </p:spTree>
    <p:extLst>
      <p:ext uri="{BB962C8B-B14F-4D97-AF65-F5344CB8AC3E}">
        <p14:creationId xmlns:p14="http://schemas.microsoft.com/office/powerpoint/2010/main" val="160141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44ADB7F1-87CB-A249-BE2D-55017AE6298C}" type="slidenum">
              <a:rPr lang="en-US" altLang="en-US" sz="1200">
                <a:latin typeface="Verdana" charset="0"/>
              </a:rPr>
              <a:pPr/>
              <a:t>47</a:t>
            </a:fld>
            <a:endParaRPr lang="en-US" altLang="en-US" sz="1200">
              <a:latin typeface="Verdana" charset="0"/>
            </a:endParaRPr>
          </a:p>
        </p:txBody>
      </p:sp>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r>
              <a:rPr lang="en-US" altLang="en-US" sz="2400" dirty="0" smtClean="0"/>
              <a:t>Despite having the world’s best data, I</a:t>
            </a:r>
            <a:r>
              <a:rPr lang="en-US" altLang="en-US" sz="2400" baseline="0" dirty="0" smtClean="0"/>
              <a:t> hope you can see our survey is already being limited – in this case by the rarity and small numbers of the most luminous AGN and the need for more theoretical work.</a:t>
            </a:r>
            <a:endParaRPr lang="en-US" altLang="en-US" sz="2400" dirty="0"/>
          </a:p>
        </p:txBody>
      </p:sp>
      <p:sp>
        <p:nvSpPr>
          <p:cNvPr id="1628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F125844C-6C2B-2841-8E92-FBDD27506520}" type="slidenum">
              <a:rPr lang="en-US" altLang="en-US" sz="1200">
                <a:latin typeface="Calibri" charset="0"/>
              </a:rPr>
              <a:pPr algn="r" eaLnBrk="1" hangingPunct="1"/>
              <a:t>47</a:t>
            </a:fld>
            <a:endParaRPr lang="en-US" altLang="en-US" sz="1200">
              <a:latin typeface="Calibri" charset="0"/>
            </a:endParaRPr>
          </a:p>
        </p:txBody>
      </p:sp>
    </p:spTree>
    <p:extLst>
      <p:ext uri="{BB962C8B-B14F-4D97-AF65-F5344CB8AC3E}">
        <p14:creationId xmlns:p14="http://schemas.microsoft.com/office/powerpoint/2010/main" val="491053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82A8E21-CA96-4144-82B4-094F807F893F}" type="datetime1">
              <a:rPr lang="en-US" altLang="en-US"/>
              <a:pPr/>
              <a:t>8/6/17</a:t>
            </a:fld>
            <a:endParaRPr lang="en-US" altLang="en-US"/>
          </a:p>
        </p:txBody>
      </p:sp>
      <p:sp>
        <p:nvSpPr>
          <p:cNvPr id="7" name="Rectangle 13"/>
          <p:cNvSpPr>
            <a:spLocks noGrp="1" noChangeArrowheads="1"/>
          </p:cNvSpPr>
          <p:nvPr>
            <p:ph type="sldNum" sz="quarter" idx="5"/>
          </p:nvPr>
        </p:nvSpPr>
        <p:spPr>
          <a:ln/>
        </p:spPr>
        <p:txBody>
          <a:bodyPr/>
          <a:lstStyle/>
          <a:p>
            <a:fld id="{96EDE845-EBE2-034F-ACB5-3768AD7CF217}" type="slidenum">
              <a:rPr lang="en-US" altLang="en-US"/>
              <a:pPr/>
              <a:t>50</a:t>
            </a:fld>
            <a:endParaRPr lang="en-US" altLang="en-US"/>
          </a:p>
        </p:txBody>
      </p:sp>
      <p:sp>
        <p:nvSpPr>
          <p:cNvPr id="378882" name="Rectangle 2"/>
          <p:cNvSpPr>
            <a:spLocks noGrp="1" noRot="1" noChangeAspect="1" noChangeArrowheads="1"/>
          </p:cNvSpPr>
          <p:nvPr>
            <p:ph type="sldImg"/>
          </p:nvPr>
        </p:nvSpPr>
        <p:spPr>
          <a:ln/>
        </p:spPr>
      </p:sp>
      <p:sp>
        <p:nvSpPr>
          <p:cNvPr id="378883" name="Rectangle 3"/>
          <p:cNvSpPr>
            <a:spLocks noGrp="1" noChangeArrowheads="1"/>
          </p:cNvSpPr>
          <p:nvPr>
            <p:ph type="body" idx="1"/>
          </p:nvPr>
        </p:nvSpPr>
        <p:spPr/>
        <p:txBody>
          <a:bodyPr/>
          <a:lstStyle/>
          <a:p>
            <a:r>
              <a:rPr lang="en-US" altLang="en-US"/>
              <a:t>X-rays allow study of radiation from SMBH</a:t>
            </a:r>
          </a:p>
          <a:p>
            <a:endParaRPr lang="en-US" altLang="en-US"/>
          </a:p>
          <a:p>
            <a:r>
              <a:rPr lang="en-US" altLang="en-US"/>
              <a:t>Spitzer allows study of dusty SF</a:t>
            </a:r>
          </a:p>
          <a:p>
            <a:endParaRPr lang="en-US" altLang="en-US"/>
          </a:p>
          <a:p>
            <a:r>
              <a:rPr lang="en-US" altLang="en-US"/>
              <a:t>Radio sees distant radio Quasars</a:t>
            </a:r>
          </a:p>
        </p:txBody>
      </p:sp>
    </p:spTree>
    <p:extLst>
      <p:ext uri="{BB962C8B-B14F-4D97-AF65-F5344CB8AC3E}">
        <p14:creationId xmlns:p14="http://schemas.microsoft.com/office/powerpoint/2010/main" val="1803104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4F92F66-5E71-CC47-8EB0-570D363DD313}" type="slidenum">
              <a:rPr lang="en-US" altLang="en-US">
                <a:solidFill>
                  <a:srgbClr val="DDDDDD"/>
                </a:solidFill>
                <a:latin typeface="Verdana" charset="0"/>
              </a:rPr>
              <a:pPr>
                <a:spcBef>
                  <a:spcPct val="0"/>
                </a:spcBef>
              </a:pPr>
              <a:t>56</a:t>
            </a:fld>
            <a:endParaRPr lang="en-US" altLang="en-US">
              <a:solidFill>
                <a:srgbClr val="DDDDDD"/>
              </a:solidFill>
              <a:latin typeface="Verdana" charset="0"/>
            </a:endParaRPr>
          </a:p>
        </p:txBody>
      </p:sp>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52540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DBF49A4-DCEA-F94D-90CD-2431014102B8}" type="slidenum">
              <a:rPr lang="en-US" altLang="en-US">
                <a:solidFill>
                  <a:srgbClr val="DDDDDD"/>
                </a:solidFill>
                <a:latin typeface="Verdana" charset="0"/>
              </a:rPr>
              <a:pPr>
                <a:spcBef>
                  <a:spcPct val="0"/>
                </a:spcBef>
              </a:pPr>
              <a:t>57</a:t>
            </a:fld>
            <a:endParaRPr lang="en-US" altLang="en-US">
              <a:solidFill>
                <a:srgbClr val="DDDDDD"/>
              </a:solidFill>
              <a:latin typeface="Verdana"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638434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B441B75F-3C89-CD4B-A445-414E0EC4E560}" type="slidenum">
              <a:rPr lang="en-US" altLang="en-US">
                <a:solidFill>
                  <a:srgbClr val="DDDDDD"/>
                </a:solidFill>
                <a:latin typeface="Verdana" charset="0"/>
              </a:rPr>
              <a:pPr>
                <a:spcBef>
                  <a:spcPct val="0"/>
                </a:spcBef>
              </a:pPr>
              <a:t>58</a:t>
            </a:fld>
            <a:endParaRPr lang="en-US" altLang="en-US">
              <a:solidFill>
                <a:srgbClr val="DDDDDD"/>
              </a:solidFill>
              <a:latin typeface="Verdana"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22717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47D4D4A-CEB1-6146-80AF-84B9517F6F28}" type="slidenum">
              <a:rPr lang="en-US" altLang="en-US">
                <a:solidFill>
                  <a:srgbClr val="DDDDDD"/>
                </a:solidFill>
                <a:latin typeface="Verdana" charset="0"/>
              </a:rPr>
              <a:pPr>
                <a:spcBef>
                  <a:spcPct val="0"/>
                </a:spcBef>
              </a:pPr>
              <a:t>59</a:t>
            </a:fld>
            <a:endParaRPr lang="en-US" altLang="en-US">
              <a:solidFill>
                <a:srgbClr val="DDDDDD"/>
              </a:solidFill>
              <a:latin typeface="Verdana" charset="0"/>
            </a:endParaRPr>
          </a:p>
        </p:txBody>
      </p:sp>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601990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figure shows the result of the “abundance matching” game described on slide #7. Dark matter halos are lined from low mass on the left to high mass on the right. (Even the smallest dark-matter halos considered here have a mass 10 billion times larger than the sun). The vertical axis shows the fraction of the mass in the halo that is the form of stars (as opposed to gas or dark matter). </a:t>
            </a:r>
          </a:p>
          <a:p>
            <a:endParaRPr lang="en-US" altLang="en-US"/>
          </a:p>
          <a:p>
            <a:r>
              <a:rPr lang="en-US" altLang="en-US"/>
              <a:t>The hypothesis from cosmology is that all of these dark-matter halos started with an almost perfectly uniform mix of gas and dark matter, with a universal fraction of about 17% of the total material being gas. This diagram shows that somehow galaxies have evolve so that the ratio of stellar mass to total mass today peaks at a value of 3% (rather than 17%) for galaxies about the mass of the Milky Way, and then drops to values less than 1% for galaxies that are a factor of 10 more massive or a factor of 10 less massive. </a:t>
            </a:r>
          </a:p>
          <a:p>
            <a:endParaRPr lang="en-US" altLang="en-US"/>
          </a:p>
          <a:p>
            <a:r>
              <a:rPr lang="en-US" altLang="en-US"/>
              <a:t>There are lots of ideas for why this might be the case, but there is as yet no clear consensus among experts on galaxy formation.</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92ABD61B-1E5E-024F-B123-886EC9A2C89A}" type="slidenum">
              <a:rPr lang="en-US" altLang="en-US" sz="1200">
                <a:latin typeface="Verdana" charset="0"/>
              </a:rPr>
              <a:pPr/>
              <a:t>61</a:t>
            </a:fld>
            <a:endParaRPr lang="en-US" altLang="en-US" sz="1200">
              <a:latin typeface="Verdana" charset="0"/>
            </a:endParaRPr>
          </a:p>
        </p:txBody>
      </p:sp>
    </p:spTree>
    <p:extLst>
      <p:ext uri="{BB962C8B-B14F-4D97-AF65-F5344CB8AC3E}">
        <p14:creationId xmlns:p14="http://schemas.microsoft.com/office/powerpoint/2010/main" val="5557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6</a:t>
            </a:fld>
            <a:endParaRPr lang="en-US" altLang="en-US"/>
          </a:p>
        </p:txBody>
      </p:sp>
    </p:spTree>
    <p:extLst>
      <p:ext uri="{BB962C8B-B14F-4D97-AF65-F5344CB8AC3E}">
        <p14:creationId xmlns:p14="http://schemas.microsoft.com/office/powerpoint/2010/main" val="1714622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BD636434-E450-D24B-A83C-1F7E33632356}" type="slidenum">
              <a:rPr lang="en-US" altLang="en-US" sz="1200">
                <a:latin typeface="Verdana" charset="0"/>
              </a:rPr>
              <a:pPr/>
              <a:t>70</a:t>
            </a:fld>
            <a:endParaRPr lang="en-US" altLang="en-US" sz="1200">
              <a:latin typeface="Verdana" charset="0"/>
            </a:endParaRPr>
          </a:p>
        </p:txBody>
      </p:sp>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spcBef>
                <a:spcPct val="0"/>
              </a:spcBef>
            </a:pPr>
            <a:endParaRPr lang="en-US" altLang="en-US" sz="2400"/>
          </a:p>
        </p:txBody>
      </p:sp>
      <p:sp>
        <p:nvSpPr>
          <p:cNvPr id="1833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700">
                <a:solidFill>
                  <a:srgbClr val="DDDDDD"/>
                </a:solidFill>
                <a:latin typeface="Arial" charset="0"/>
                <a:ea typeface="ＭＳ Ｐゴシック" charset="-128"/>
              </a:defRPr>
            </a:lvl1pPr>
            <a:lvl2pPr marL="742950" indent="-285750" defTabSz="457200">
              <a:defRPr sz="1700">
                <a:solidFill>
                  <a:srgbClr val="DDDDDD"/>
                </a:solidFill>
                <a:latin typeface="Arial" charset="0"/>
                <a:ea typeface="ＭＳ Ｐゴシック" charset="-128"/>
              </a:defRPr>
            </a:lvl2pPr>
            <a:lvl3pPr marL="1143000" indent="-228600" defTabSz="457200">
              <a:defRPr sz="1700">
                <a:solidFill>
                  <a:srgbClr val="DDDDDD"/>
                </a:solidFill>
                <a:latin typeface="Arial" charset="0"/>
                <a:ea typeface="ＭＳ Ｐゴシック" charset="-128"/>
              </a:defRPr>
            </a:lvl3pPr>
            <a:lvl4pPr marL="1600200" indent="-228600" defTabSz="457200">
              <a:defRPr sz="1700">
                <a:solidFill>
                  <a:srgbClr val="DDDDDD"/>
                </a:solidFill>
                <a:latin typeface="Arial" charset="0"/>
                <a:ea typeface="ＭＳ Ｐゴシック" charset="-128"/>
              </a:defRPr>
            </a:lvl4pPr>
            <a:lvl5pPr marL="2057400" indent="-228600" defTabSz="457200">
              <a:defRPr sz="1700">
                <a:solidFill>
                  <a:srgbClr val="DDDDDD"/>
                </a:solidFill>
                <a:latin typeface="Arial" charset="0"/>
                <a:ea typeface="ＭＳ Ｐゴシック" charset="-128"/>
              </a:defRPr>
            </a:lvl5pPr>
            <a:lvl6pPr marL="2514600" indent="-228600" defTabSz="4572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defTabSz="4572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defTabSz="4572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defTabSz="457200" eaLnBrk="0" fontAlgn="base" hangingPunct="0">
              <a:spcBef>
                <a:spcPct val="0"/>
              </a:spcBef>
              <a:spcAft>
                <a:spcPct val="0"/>
              </a:spcAft>
              <a:defRPr sz="1700">
                <a:solidFill>
                  <a:srgbClr val="DDDDDD"/>
                </a:solidFill>
                <a:latin typeface="Arial" charset="0"/>
                <a:ea typeface="ＭＳ Ｐゴシック" charset="-128"/>
              </a:defRPr>
            </a:lvl9pPr>
          </a:lstStyle>
          <a:p>
            <a:pPr algn="r" eaLnBrk="1" hangingPunct="1"/>
            <a:fld id="{A8105D0B-9576-4746-972D-917C31E51554}" type="slidenum">
              <a:rPr lang="en-US" altLang="en-US" sz="1200">
                <a:latin typeface="Calibri" charset="0"/>
              </a:rPr>
              <a:pPr algn="r" eaLnBrk="1" hangingPunct="1"/>
              <a:t>70</a:t>
            </a:fld>
            <a:endParaRPr lang="en-US" altLang="en-US" sz="1200">
              <a:latin typeface="Calibri" charset="0"/>
            </a:endParaRPr>
          </a:p>
        </p:txBody>
      </p:sp>
    </p:spTree>
    <p:extLst>
      <p:ext uri="{BB962C8B-B14F-4D97-AF65-F5344CB8AC3E}">
        <p14:creationId xmlns:p14="http://schemas.microsoft.com/office/powerpoint/2010/main" val="353762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young astronomers</a:t>
            </a:r>
            <a:r>
              <a:rPr lang="en-US" baseline="0" dirty="0" smtClean="0"/>
              <a:t> that can resist the lure of discovering new planets, there is plenty of space in observations or theory to make your mark in the study of the distant Universe.  And the place to start would be the CANDELS fields.</a:t>
            </a:r>
          </a:p>
          <a:p>
            <a:endParaRPr lang="en-US" dirty="0" smtClean="0"/>
          </a:p>
          <a:p>
            <a:r>
              <a:rPr lang="en-US" dirty="0" smtClean="0"/>
              <a:t>And if you want to see bats, Austin is the place to be. But if you want to</a:t>
            </a:r>
            <a:r>
              <a:rPr lang="en-US" baseline="0" dirty="0" smtClean="0"/>
              <a:t> see</a:t>
            </a:r>
            <a:r>
              <a:rPr lang="en-US" dirty="0" smtClean="0"/>
              <a:t> redwoods and  banana slugs or</a:t>
            </a:r>
            <a:r>
              <a:rPr lang="en-US" baseline="0" dirty="0" smtClean="0"/>
              <a:t> study distant galaxies, come to UC Santa Cruz.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77</a:t>
            </a:fld>
            <a:endParaRPr lang="en-US" altLang="en-US"/>
          </a:p>
        </p:txBody>
      </p:sp>
    </p:spTree>
    <p:extLst>
      <p:ext uri="{BB962C8B-B14F-4D97-AF65-F5344CB8AC3E}">
        <p14:creationId xmlns:p14="http://schemas.microsoft.com/office/powerpoint/2010/main" val="1662285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young astronomers</a:t>
            </a:r>
            <a:r>
              <a:rPr lang="en-US" baseline="0" dirty="0" smtClean="0"/>
              <a:t> that can resist the lure of discovering new planets, there is plenty of space in observations or theory to make your mark in the study of the distant Universe.  And the place to start would be the CANDELS fields.</a:t>
            </a:r>
          </a:p>
          <a:p>
            <a:endParaRPr lang="en-US" dirty="0" smtClean="0"/>
          </a:p>
          <a:p>
            <a:r>
              <a:rPr lang="en-US" dirty="0" smtClean="0"/>
              <a:t>And if you want to see bats, Austin is the place to be. But if you want to</a:t>
            </a:r>
            <a:r>
              <a:rPr lang="en-US" baseline="0" dirty="0" smtClean="0"/>
              <a:t> see</a:t>
            </a:r>
            <a:r>
              <a:rPr lang="en-US" dirty="0" smtClean="0"/>
              <a:t> redwoods and  banana slugs or</a:t>
            </a:r>
            <a:r>
              <a:rPr lang="en-US" baseline="0" dirty="0" smtClean="0"/>
              <a:t> study distant galaxies, come to UC Santa Cruz.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78</a:t>
            </a:fld>
            <a:endParaRPr lang="en-US" altLang="en-US"/>
          </a:p>
        </p:txBody>
      </p:sp>
    </p:spTree>
    <p:extLst>
      <p:ext uri="{BB962C8B-B14F-4D97-AF65-F5344CB8AC3E}">
        <p14:creationId xmlns:p14="http://schemas.microsoft.com/office/powerpoint/2010/main" val="135770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young astronomers</a:t>
            </a:r>
            <a:r>
              <a:rPr lang="en-US" baseline="0" dirty="0" smtClean="0"/>
              <a:t> that can resist the lure of discovering new planets, there is plenty of space in observations or theory to make your mark in the study of the distant Universe.  And the place to start would be the CANDELS fields.</a:t>
            </a:r>
          </a:p>
          <a:p>
            <a:endParaRPr lang="en-US" dirty="0" smtClean="0"/>
          </a:p>
          <a:p>
            <a:r>
              <a:rPr lang="en-US" dirty="0" smtClean="0"/>
              <a:t>And if you want to see bats, Austin is the place to be. But if you want to</a:t>
            </a:r>
            <a:r>
              <a:rPr lang="en-US" baseline="0" dirty="0" smtClean="0"/>
              <a:t> see</a:t>
            </a:r>
            <a:r>
              <a:rPr lang="en-US" dirty="0" smtClean="0"/>
              <a:t> redwoods and  banana slugs or</a:t>
            </a:r>
            <a:r>
              <a:rPr lang="en-US" baseline="0" dirty="0" smtClean="0"/>
              <a:t> study distant galaxies, come to UC Santa Cruz, voted the most environmentally friendly and thus green campus in the country. </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79</a:t>
            </a:fld>
            <a:endParaRPr lang="en-US" altLang="en-US"/>
          </a:p>
        </p:txBody>
      </p:sp>
    </p:spTree>
    <p:extLst>
      <p:ext uri="{BB962C8B-B14F-4D97-AF65-F5344CB8AC3E}">
        <p14:creationId xmlns:p14="http://schemas.microsoft.com/office/powerpoint/2010/main" val="1631130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305E554C-1B91-204A-B78A-4E331DB7D203}" type="datetime1">
              <a:rPr lang="en-US" altLang="en-US"/>
              <a:pPr/>
              <a:t>8/6/17</a:t>
            </a:fld>
            <a:endParaRPr lang="en-US" altLang="en-US"/>
          </a:p>
        </p:txBody>
      </p:sp>
      <p:sp>
        <p:nvSpPr>
          <p:cNvPr id="7" name="Rectangle 13"/>
          <p:cNvSpPr>
            <a:spLocks noGrp="1" noChangeArrowheads="1"/>
          </p:cNvSpPr>
          <p:nvPr>
            <p:ph type="sldNum" sz="quarter" idx="5"/>
          </p:nvPr>
        </p:nvSpPr>
        <p:spPr>
          <a:ln/>
        </p:spPr>
        <p:txBody>
          <a:bodyPr/>
          <a:lstStyle/>
          <a:p>
            <a:fld id="{F0EBE4BA-22D2-634C-AE04-05621860AD65}" type="slidenum">
              <a:rPr lang="en-US" altLang="en-US"/>
              <a:pPr/>
              <a:t>80</a:t>
            </a:fld>
            <a:endParaRPr lang="en-US" altLang="en-US"/>
          </a:p>
        </p:txBody>
      </p:sp>
      <p:sp>
        <p:nvSpPr>
          <p:cNvPr id="368642" name="Rectangle 2"/>
          <p:cNvSpPr>
            <a:spLocks noGrp="1" noRot="1" noChangeAspect="1" noChangeArrowheads="1"/>
          </p:cNvSpPr>
          <p:nvPr>
            <p:ph type="sldImg"/>
          </p:nvPr>
        </p:nvSpPr>
        <p:spPr>
          <a:ln/>
        </p:spPr>
      </p:sp>
      <p:sp>
        <p:nvSpPr>
          <p:cNvPr id="368643" name="Rectangle 3"/>
          <p:cNvSpPr>
            <a:spLocks noGrp="1" noChangeArrowheads="1"/>
          </p:cNvSpPr>
          <p:nvPr>
            <p:ph type="body" idx="1"/>
          </p:nvPr>
        </p:nvSpPr>
        <p:spPr/>
        <p:txBody>
          <a:bodyPr/>
          <a:lstStyle/>
          <a:p>
            <a:r>
              <a:rPr lang="en-US" altLang="en-US" dirty="0"/>
              <a:t>I must have been destined to be an observational cosmologist working on a project like </a:t>
            </a:r>
            <a:r>
              <a:rPr lang="en-US" altLang="en-US" dirty="0" smtClean="0"/>
              <a:t>CANDELS </a:t>
            </a:r>
            <a:r>
              <a:rPr lang="en-US" altLang="en-US" dirty="0"/>
              <a:t>that looks so far back in time</a:t>
            </a:r>
          </a:p>
          <a:p>
            <a:r>
              <a:rPr lang="en-US" altLang="en-US" dirty="0"/>
              <a:t>… this was my fortune in a cookie I ate over 20 years ago</a:t>
            </a:r>
          </a:p>
        </p:txBody>
      </p:sp>
    </p:spTree>
    <p:extLst>
      <p:ext uri="{BB962C8B-B14F-4D97-AF65-F5344CB8AC3E}">
        <p14:creationId xmlns:p14="http://schemas.microsoft.com/office/powerpoint/2010/main" val="43104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3003D2EB-404A-BE45-8F3B-C20664ECA96A}" type="datetime1">
              <a:rPr lang="en-US" altLang="en-US"/>
              <a:pPr/>
              <a:t>8/6/17</a:t>
            </a:fld>
            <a:endParaRPr lang="en-US" altLang="en-US"/>
          </a:p>
        </p:txBody>
      </p:sp>
      <p:sp>
        <p:nvSpPr>
          <p:cNvPr id="7" name="Rectangle 13"/>
          <p:cNvSpPr>
            <a:spLocks noGrp="1" noChangeArrowheads="1"/>
          </p:cNvSpPr>
          <p:nvPr>
            <p:ph type="sldNum" sz="quarter" idx="5"/>
          </p:nvPr>
        </p:nvSpPr>
        <p:spPr>
          <a:ln/>
        </p:spPr>
        <p:txBody>
          <a:bodyPr/>
          <a:lstStyle/>
          <a:p>
            <a:fld id="{57AD825D-4394-D442-8EEE-6A7C6EC088A0}" type="slidenum">
              <a:rPr lang="en-US" altLang="en-US"/>
              <a:pPr/>
              <a:t>10</a:t>
            </a:fld>
            <a:endParaRPr lang="en-US" altLang="en-US"/>
          </a:p>
        </p:txBody>
      </p:sp>
      <p:sp>
        <p:nvSpPr>
          <p:cNvPr id="359426" name="Rectangle 2"/>
          <p:cNvSpPr>
            <a:spLocks noGrp="1" noRot="1" noChangeAspect="1" noChangeArrowheads="1"/>
          </p:cNvSpPr>
          <p:nvPr>
            <p:ph type="sldImg"/>
          </p:nvPr>
        </p:nvSpPr>
        <p:spPr>
          <a:ln/>
        </p:spPr>
      </p:sp>
      <p:sp>
        <p:nvSpPr>
          <p:cNvPr id="359427" name="Rectangle 3"/>
          <p:cNvSpPr>
            <a:spLocks noGrp="1" noChangeArrowheads="1"/>
          </p:cNvSpPr>
          <p:nvPr>
            <p:ph type="body" idx="1"/>
          </p:nvPr>
        </p:nvSpPr>
        <p:spPr/>
        <p:txBody>
          <a:bodyPr/>
          <a:lstStyle/>
          <a:p>
            <a:r>
              <a:rPr lang="en-US" altLang="en-US"/>
              <a:t>Pop Quiz for kids:</a:t>
            </a:r>
          </a:p>
          <a:p>
            <a:r>
              <a:rPr lang="en-US" altLang="en-US"/>
              <a:t>If you could travel on your photon light beam rocket ship, how many times could you reach SF and back in 1 hour?  10 million times</a:t>
            </a:r>
          </a:p>
          <a:p>
            <a:r>
              <a:rPr lang="en-US" altLang="en-US"/>
              <a:t>Light travels at 670 million miles per hour (or some may remember from high school or reading 186,000 miles per second)</a:t>
            </a:r>
          </a:p>
          <a:p>
            <a:r>
              <a:rPr lang="en-US" altLang="en-US"/>
              <a:t>Though light travels very fast, it is still finite. Everytime you see something, you are looking back in time, usually not by much.</a:t>
            </a:r>
          </a:p>
          <a:p>
            <a:r>
              <a:rPr lang="en-US" altLang="en-US"/>
              <a:t>For the golden gate bridge, about 1/10millionth of a second ago.. For the moon about 1 sec, for the sun about 8 minutes..</a:t>
            </a:r>
          </a:p>
          <a:p>
            <a:r>
              <a:rPr lang="en-US" altLang="en-US"/>
              <a:t>Thus we are looking more and more back in time the farther we “see” something. With big telescopes, and like time machines, we can see back billions of years.</a:t>
            </a:r>
          </a:p>
          <a:p>
            <a:r>
              <a:rPr lang="en-US" altLang="en-US"/>
              <a:t>Thus astronomers are an especially privileged group of scientists,.. Unlike paleontologists who have to work so hard to reconstruct what dinosarus looked like from a fossils of bones, astronomers get to see directly what the  dinosaurs look like alive and running around!</a:t>
            </a:r>
          </a:p>
          <a:p>
            <a:r>
              <a:rPr lang="en-US" altLang="en-US"/>
              <a:t>In that sense, telescopes are genuine time machines… not as pretty or capable, not as versatile as HG Well’s which gets to see the present place back in time or the future, but nonetheless still a very powerful tool for science.</a:t>
            </a:r>
          </a:p>
        </p:txBody>
      </p:sp>
    </p:spTree>
    <p:extLst>
      <p:ext uri="{BB962C8B-B14F-4D97-AF65-F5344CB8AC3E}">
        <p14:creationId xmlns:p14="http://schemas.microsoft.com/office/powerpoint/2010/main" val="7765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J: Looking out in space is looking back in time, because it takes light so long to get here from far away.  Today is the center, and each sphere as you go out represents an earlier epoch in the history of the universe.  Notice that near the center where we are, galaxies look much like our home Milky Way.  But as you go back in time, you see what early galaxies look like.  They are small but very bright because they are very dense and forming stars at a high rate.  (The universe itself was much denser then.  The universe has expanded by a factor of about 7 since the light left the earliest galaxies whose redshift distance we can measure, which means that its density was 343 times greater then.)  Beyond them we see the heat radiation from the big bang.  Slightly beyond that is the cosmic horizon – the big bang itself.</a:t>
            </a:r>
          </a:p>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N: Imagine that runners from ancient Greece were just arriving today, breathless, carrying the news of the defeat of the Persians, and we were the first to hear it from their lips.  Runners are coming from all over the universe with news of their eras, in every form of radiation and the strangest languages anyone’s ever heard; the cosmological revolution is human beings finally beginning to understand and put the whole story together.</a:t>
            </a:r>
          </a:p>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We are at the center of the Cosmic Spheres of Time, and this symbol ties together all these ideas and immerses us in them: that the universe is expanding; that the speed of light is the limiting speed for everything but space; that looking out into space is looking back in time; that the universe evolves and is very different from what it was in the beginning and will be in the future; and that human (or intelligent alien) consciousness is an essential element of what makes a visible universe.  The small version of the Cosmic Spheres at left is a little icon to remind us of all these things.  </a:t>
            </a:r>
          </a:p>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This is a whole new way that we are central to the universe.  Every world is central to its own visible universe.   When we represent the unvierse this way, with us at the center, we begin to see what it means to be part of our universe.  Of course we could think of ourselves as outside the universe, but this is actually inaccurate.  We’re in it, and we’re the center of the visible universe, by definition.   This perspective is a choice.  We call looking at the universe this way “the Meaningful Universe,” and looking at it from the outside as “the Existential Universe.”   This distinction, it turns out, makes all the difference. </a:t>
            </a:r>
          </a:p>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Now we’re going to show you another way that we are central or special in the expanding universe, based on what we are made of.  </a:t>
            </a:r>
          </a:p>
          <a:p>
            <a: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pPr>
            <a:r>
              <a:rPr dirty="0"/>
              <a:t>Then we’ll show how we – and any intelligent life – are central between the largest and smallest size.</a:t>
            </a:r>
          </a:p>
        </p:txBody>
      </p:sp>
    </p:spTree>
    <p:extLst>
      <p:ext uri="{BB962C8B-B14F-4D97-AF65-F5344CB8AC3E}">
        <p14:creationId xmlns:p14="http://schemas.microsoft.com/office/powerpoint/2010/main" val="65999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5EB52"/>
                </a:solidFill>
                <a:latin typeface="ZapfHumnst BT" charset="0"/>
                <a:ea typeface="ＭＳ Ｐゴシック" charset="-128"/>
              </a:defRPr>
            </a:lvl1pPr>
            <a:lvl2pPr marL="37931725" indent="-37474525">
              <a:defRPr sz="2400">
                <a:solidFill>
                  <a:srgbClr val="05EB52"/>
                </a:solidFill>
                <a:latin typeface="ZapfHumnst BT" charset="0"/>
                <a:ea typeface="ＭＳ Ｐゴシック" charset="-128"/>
              </a:defRPr>
            </a:lvl2pPr>
            <a:lvl3pPr>
              <a:defRPr sz="2400">
                <a:solidFill>
                  <a:srgbClr val="05EB52"/>
                </a:solidFill>
                <a:latin typeface="ZapfHumnst BT" charset="0"/>
                <a:ea typeface="ＭＳ Ｐゴシック" charset="-128"/>
              </a:defRPr>
            </a:lvl3pPr>
            <a:lvl4pPr>
              <a:defRPr sz="2400">
                <a:solidFill>
                  <a:srgbClr val="05EB52"/>
                </a:solidFill>
                <a:latin typeface="ZapfHumnst BT" charset="0"/>
                <a:ea typeface="ＭＳ Ｐゴシック" charset="-128"/>
              </a:defRPr>
            </a:lvl4pPr>
            <a:lvl5pPr>
              <a:defRPr sz="2400">
                <a:solidFill>
                  <a:srgbClr val="05EB52"/>
                </a:solidFill>
                <a:latin typeface="ZapfHumnst BT" charset="0"/>
                <a:ea typeface="ＭＳ Ｐゴシック" charset="-128"/>
              </a:defRPr>
            </a:lvl5pPr>
            <a:lvl6pPr marL="457200" eaLnBrk="0" fontAlgn="base" hangingPunct="0">
              <a:spcBef>
                <a:spcPct val="0"/>
              </a:spcBef>
              <a:spcAft>
                <a:spcPct val="0"/>
              </a:spcAft>
              <a:defRPr sz="2400">
                <a:solidFill>
                  <a:srgbClr val="05EB52"/>
                </a:solidFill>
                <a:latin typeface="ZapfHumnst BT" charset="0"/>
                <a:ea typeface="ＭＳ Ｐゴシック" charset="-128"/>
              </a:defRPr>
            </a:lvl6pPr>
            <a:lvl7pPr marL="914400" eaLnBrk="0" fontAlgn="base" hangingPunct="0">
              <a:spcBef>
                <a:spcPct val="0"/>
              </a:spcBef>
              <a:spcAft>
                <a:spcPct val="0"/>
              </a:spcAft>
              <a:defRPr sz="2400">
                <a:solidFill>
                  <a:srgbClr val="05EB52"/>
                </a:solidFill>
                <a:latin typeface="ZapfHumnst BT" charset="0"/>
                <a:ea typeface="ＭＳ Ｐゴシック" charset="-128"/>
              </a:defRPr>
            </a:lvl7pPr>
            <a:lvl8pPr marL="1371600" eaLnBrk="0" fontAlgn="base" hangingPunct="0">
              <a:spcBef>
                <a:spcPct val="0"/>
              </a:spcBef>
              <a:spcAft>
                <a:spcPct val="0"/>
              </a:spcAft>
              <a:defRPr sz="2400">
                <a:solidFill>
                  <a:srgbClr val="05EB52"/>
                </a:solidFill>
                <a:latin typeface="ZapfHumnst BT" charset="0"/>
                <a:ea typeface="ＭＳ Ｐゴシック" charset="-128"/>
              </a:defRPr>
            </a:lvl8pPr>
            <a:lvl9pPr marL="1828800" eaLnBrk="0" fontAlgn="base" hangingPunct="0">
              <a:spcBef>
                <a:spcPct val="0"/>
              </a:spcBef>
              <a:spcAft>
                <a:spcPct val="0"/>
              </a:spcAft>
              <a:defRPr sz="2400">
                <a:solidFill>
                  <a:srgbClr val="05EB52"/>
                </a:solidFill>
                <a:latin typeface="ZapfHumnst BT" charset="0"/>
                <a:ea typeface="ＭＳ Ｐゴシック" charset="-128"/>
              </a:defRPr>
            </a:lvl9pPr>
          </a:lstStyle>
          <a:p>
            <a:fld id="{399AD254-FF7C-FD44-8099-E4FEC4513D47}" type="slidenum">
              <a:rPr lang="en-US" altLang="en-US" sz="1200">
                <a:solidFill>
                  <a:schemeClr val="tx1"/>
                </a:solidFill>
                <a:latin typeface="Times" charset="0"/>
              </a:rPr>
              <a:pPr/>
              <a:t>15</a:t>
            </a:fld>
            <a:endParaRPr lang="en-US" altLang="en-US" sz="1200">
              <a:solidFill>
                <a:schemeClr val="tx1"/>
              </a:solidFill>
              <a:latin typeface="Times"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charset="0"/>
              <a:ea typeface="ＭＳ Ｐゴシック" charset="-128"/>
            </a:endParaRPr>
          </a:p>
        </p:txBody>
      </p:sp>
    </p:spTree>
    <p:extLst>
      <p:ext uri="{BB962C8B-B14F-4D97-AF65-F5344CB8AC3E}">
        <p14:creationId xmlns:p14="http://schemas.microsoft.com/office/powerpoint/2010/main" val="132132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established that there are many compelling reasons for larger and deeper and richer</a:t>
            </a:r>
            <a:r>
              <a:rPr lang="en-US" baseline="0" dirty="0" smtClean="0"/>
              <a:t> surveys of distant galaxies, let me tell you about the best survey so far and by far: CANDELS</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17</a:t>
            </a:fld>
            <a:endParaRPr lang="en-US" altLang="en-US"/>
          </a:p>
        </p:txBody>
      </p:sp>
    </p:spTree>
    <p:extLst>
      <p:ext uri="{BB962C8B-B14F-4D97-AF65-F5344CB8AC3E}">
        <p14:creationId xmlns:p14="http://schemas.microsoft.com/office/powerpoint/2010/main" val="152429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CANDELS is intentionally misspelled</a:t>
            </a:r>
            <a:r>
              <a:rPr lang="en-US" baseline="0" dirty="0" smtClean="0"/>
              <a:t> so that it can easily be found via web search engines – name was major issue for the team and decided by voting. </a:t>
            </a:r>
          </a:p>
          <a:p>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19</a:t>
            </a:fld>
            <a:endParaRPr lang="en-US" altLang="en-US"/>
          </a:p>
        </p:txBody>
      </p:sp>
    </p:spTree>
    <p:extLst>
      <p:ext uri="{BB962C8B-B14F-4D97-AF65-F5344CB8AC3E}">
        <p14:creationId xmlns:p14="http://schemas.microsoft.com/office/powerpoint/2010/main" val="132487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 started doing research on faint galaxies, we had groups of perhaps 2 or 3 people. Today, it is another world – communications and policies that are clear and fair are very challenging. </a:t>
            </a:r>
          </a:p>
          <a:p>
            <a:r>
              <a:rPr lang="en-US" baseline="0" dirty="0" smtClean="0"/>
              <a:t>A unique aspect of the large CANDELS team is that the senior executives stress the careers of junior scientists and give them leadership position on major working groups.</a:t>
            </a:r>
            <a:endParaRPr lang="en-US" dirty="0"/>
          </a:p>
        </p:txBody>
      </p:sp>
      <p:sp>
        <p:nvSpPr>
          <p:cNvPr id="4" name="Slide Number Placeholder 3"/>
          <p:cNvSpPr>
            <a:spLocks noGrp="1"/>
          </p:cNvSpPr>
          <p:nvPr>
            <p:ph type="sldNum" sz="quarter" idx="10"/>
          </p:nvPr>
        </p:nvSpPr>
        <p:spPr/>
        <p:txBody>
          <a:bodyPr/>
          <a:lstStyle/>
          <a:p>
            <a:pPr>
              <a:defRPr/>
            </a:pPr>
            <a:fld id="{C6EA16A8-69F8-8D4B-B002-2DD18D06D881}" type="slidenum">
              <a:rPr lang="en-US" altLang="en-US" smtClean="0"/>
              <a:pPr>
                <a:defRPr/>
              </a:pPr>
              <a:t>21</a:t>
            </a:fld>
            <a:endParaRPr lang="en-US" altLang="en-US"/>
          </a:p>
        </p:txBody>
      </p:sp>
    </p:spTree>
    <p:extLst>
      <p:ext uri="{BB962C8B-B14F-4D97-AF65-F5344CB8AC3E}">
        <p14:creationId xmlns:p14="http://schemas.microsoft.com/office/powerpoint/2010/main" val="116593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8A58FF-F824-1C44-95B5-C353D6463FCB}" type="slidenum">
              <a:rPr lang="en-US" altLang="en-US"/>
              <a:pPr>
                <a:defRPr/>
              </a:pPr>
              <a:t>‹#›</a:t>
            </a:fld>
            <a:endParaRPr lang="en-US" altLang="en-US"/>
          </a:p>
        </p:txBody>
      </p:sp>
    </p:spTree>
    <p:extLst>
      <p:ext uri="{BB962C8B-B14F-4D97-AF65-F5344CB8AC3E}">
        <p14:creationId xmlns:p14="http://schemas.microsoft.com/office/powerpoint/2010/main" val="47003752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7D48F-CE54-2F4D-A783-2BCE5C3F5007}" type="slidenum">
              <a:rPr lang="en-US" altLang="en-US"/>
              <a:pPr>
                <a:defRPr/>
              </a:pPr>
              <a:t>‹#›</a:t>
            </a:fld>
            <a:endParaRPr lang="en-US" altLang="en-US"/>
          </a:p>
        </p:txBody>
      </p:sp>
    </p:spTree>
    <p:extLst>
      <p:ext uri="{BB962C8B-B14F-4D97-AF65-F5344CB8AC3E}">
        <p14:creationId xmlns:p14="http://schemas.microsoft.com/office/powerpoint/2010/main" val="43235604"/>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FA741-276E-3440-A009-2C9180068A51}" type="slidenum">
              <a:rPr lang="en-US" altLang="en-US"/>
              <a:pPr>
                <a:defRPr/>
              </a:pPr>
              <a:t>‹#›</a:t>
            </a:fld>
            <a:endParaRPr lang="en-US" altLang="en-US"/>
          </a:p>
        </p:txBody>
      </p:sp>
    </p:spTree>
    <p:extLst>
      <p:ext uri="{BB962C8B-B14F-4D97-AF65-F5344CB8AC3E}">
        <p14:creationId xmlns:p14="http://schemas.microsoft.com/office/powerpoint/2010/main" val="811323742"/>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6" name="Date Placeholder 2"/>
          <p:cNvSpPr>
            <a:spLocks noGrp="1"/>
          </p:cNvSpPr>
          <p:nvPr>
            <p:ph type="dt" sz="half" idx="15"/>
          </p:nvPr>
        </p:nvSpPr>
        <p:spPr/>
        <p:txBody>
          <a:bodyPr/>
          <a:lstStyle>
            <a:lvl1pPr>
              <a:defRPr/>
            </a:lvl1pPr>
          </a:lstStyle>
          <a:p>
            <a:pPr>
              <a:defRPr/>
            </a:pPr>
            <a:endParaRPr lang="en-US"/>
          </a:p>
        </p:txBody>
      </p:sp>
      <p:sp>
        <p:nvSpPr>
          <p:cNvPr id="10" name="Footer Placeholder 3"/>
          <p:cNvSpPr>
            <a:spLocks noGrp="1"/>
          </p:cNvSpPr>
          <p:nvPr>
            <p:ph type="ftr" sz="quarter" idx="16"/>
          </p:nvPr>
        </p:nvSpPr>
        <p:spPr/>
        <p:txBody>
          <a:bodyPr/>
          <a:lstStyle>
            <a:lvl1pPr>
              <a:defRPr/>
            </a:lvl1pPr>
          </a:lstStyle>
          <a:p>
            <a:pPr>
              <a:defRPr/>
            </a:pPr>
            <a:endParaRPr lang="en-US"/>
          </a:p>
        </p:txBody>
      </p:sp>
      <p:sp>
        <p:nvSpPr>
          <p:cNvPr id="11" name="Slide Number Placeholder 4"/>
          <p:cNvSpPr>
            <a:spLocks noGrp="1"/>
          </p:cNvSpPr>
          <p:nvPr>
            <p:ph type="sldNum" sz="quarter" idx="17"/>
          </p:nvPr>
        </p:nvSpPr>
        <p:spPr/>
        <p:txBody>
          <a:bodyPr/>
          <a:lstStyle>
            <a:lvl1pPr>
              <a:defRPr/>
            </a:lvl1pPr>
          </a:lstStyle>
          <a:p>
            <a:pPr>
              <a:defRPr/>
            </a:pPr>
            <a:fld id="{72003B08-EF7D-E841-9082-0970B6F9F188}" type="slidenum">
              <a:rPr lang="en-US"/>
              <a:pPr>
                <a:defRPr/>
              </a:pPr>
              <a:t>‹#›</a:t>
            </a:fld>
            <a:endParaRPr lang="en-US"/>
          </a:p>
        </p:txBody>
      </p:sp>
    </p:spTree>
    <p:extLst>
      <p:ext uri="{BB962C8B-B14F-4D97-AF65-F5344CB8AC3E}">
        <p14:creationId xmlns:p14="http://schemas.microsoft.com/office/powerpoint/2010/main" val="154445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3" name="Shape 153"/>
          <p:cNvSpPr>
            <a:spLocks noGrp="1"/>
          </p:cNvSpPr>
          <p:nvPr>
            <p:ph type="title"/>
          </p:nvPr>
        </p:nvSpPr>
        <p:spPr>
          <a:xfrm>
            <a:off x="455414" y="92075"/>
            <a:ext cx="8233172" cy="1508125"/>
          </a:xfrm>
          <a:prstGeom prst="rect">
            <a:avLst/>
          </a:prstGeom>
        </p:spPr>
        <p:txBody>
          <a:bodyPr lIns="76200" tIns="76200" rIns="76200" bIns="76200">
            <a:noAutofit/>
          </a:bodyPr>
          <a:lstStyle>
            <a:lvl1pPr marL="40638" marR="40638" defTabSz="910796">
              <a:defRPr sz="4359">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455414" y="1598414"/>
            <a:ext cx="8233172" cy="5259586"/>
          </a:xfrm>
          <a:prstGeom prst="rect">
            <a:avLst/>
          </a:prstGeom>
        </p:spPr>
        <p:txBody>
          <a:bodyPr lIns="76200" tIns="76200" rIns="76200" bIns="76200" anchor="t">
            <a:noAutofit/>
          </a:bodyPr>
          <a:lstStyle>
            <a:lvl1pPr marL="379955" marR="40638" indent="-339316" defTabSz="910796">
              <a:spcBef>
                <a:spcPts val="703"/>
              </a:spcBef>
              <a:buSzPct val="100000"/>
              <a:defRPr sz="3094">
                <a:uFill>
                  <a:solidFill>
                    <a:srgbClr val="000000"/>
                  </a:solidFill>
                </a:uFill>
                <a:latin typeface="Arial"/>
                <a:ea typeface="Arial"/>
                <a:cs typeface="Arial"/>
                <a:sym typeface="Arial"/>
              </a:defRPr>
            </a:lvl1pPr>
            <a:lvl2pPr marL="783562" marR="40638" indent="-285740" defTabSz="910796">
              <a:spcBef>
                <a:spcPts val="633"/>
              </a:spcBef>
              <a:buSzPct val="100000"/>
              <a:buChar char="–"/>
              <a:defRPr sz="2672">
                <a:uFill>
                  <a:solidFill>
                    <a:srgbClr val="000000"/>
                  </a:solidFill>
                </a:uFill>
                <a:latin typeface="Arial"/>
                <a:ea typeface="Arial"/>
                <a:cs typeface="Arial"/>
                <a:sym typeface="Arial"/>
              </a:defRPr>
            </a:lvl2pPr>
            <a:lvl3pPr marL="1187170" marR="40638" indent="-232164" defTabSz="910796">
              <a:spcBef>
                <a:spcPts val="492"/>
              </a:spcBef>
              <a:buSzPct val="100000"/>
              <a:defRPr sz="2391">
                <a:uFill>
                  <a:solidFill>
                    <a:srgbClr val="000000"/>
                  </a:solidFill>
                </a:uFill>
                <a:latin typeface="Arial"/>
                <a:ea typeface="Arial"/>
                <a:cs typeface="Arial"/>
                <a:sym typeface="Arial"/>
              </a:defRPr>
            </a:lvl3pPr>
            <a:lvl4pPr marL="1644353" marR="40638" indent="-232164" defTabSz="910796">
              <a:spcBef>
                <a:spcPts val="422"/>
              </a:spcBef>
              <a:buSzPct val="100000"/>
              <a:buChar char="–"/>
              <a:defRPr sz="1969">
                <a:uFill>
                  <a:solidFill>
                    <a:srgbClr val="000000"/>
                  </a:solidFill>
                </a:uFill>
                <a:latin typeface="Arial"/>
                <a:ea typeface="Arial"/>
                <a:cs typeface="Arial"/>
                <a:sym typeface="Arial"/>
              </a:defRPr>
            </a:lvl4pPr>
            <a:lvl5pPr marL="2101537" marR="40638" indent="-232164" defTabSz="910796">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7472564" y="6245225"/>
            <a:ext cx="294872" cy="289422"/>
          </a:xfrm>
          <a:prstGeom prst="rect">
            <a:avLst/>
          </a:prstGeom>
        </p:spPr>
        <p:txBody>
          <a:bodyPr lIns="76200" tIns="76200" rIns="76200" bIns="76200"/>
          <a:lstStyle>
            <a:lvl1pPr defTabSz="455398">
              <a:defRPr>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88147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FF42E-63A1-0B41-B2BA-C62BE59292BD}" type="slidenum">
              <a:rPr lang="en-US" altLang="en-US"/>
              <a:pPr>
                <a:defRPr/>
              </a:pPr>
              <a:t>‹#›</a:t>
            </a:fld>
            <a:endParaRPr lang="en-US" altLang="en-US"/>
          </a:p>
        </p:txBody>
      </p:sp>
    </p:spTree>
    <p:extLst>
      <p:ext uri="{BB962C8B-B14F-4D97-AF65-F5344CB8AC3E}">
        <p14:creationId xmlns:p14="http://schemas.microsoft.com/office/powerpoint/2010/main" val="147584581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D38C24-557F-2048-A2DE-4F3207ACAED1}" type="slidenum">
              <a:rPr lang="en-US" altLang="en-US"/>
              <a:pPr>
                <a:defRPr/>
              </a:pPr>
              <a:t>‹#›</a:t>
            </a:fld>
            <a:endParaRPr lang="en-US" altLang="en-US"/>
          </a:p>
        </p:txBody>
      </p:sp>
    </p:spTree>
    <p:extLst>
      <p:ext uri="{BB962C8B-B14F-4D97-AF65-F5344CB8AC3E}">
        <p14:creationId xmlns:p14="http://schemas.microsoft.com/office/powerpoint/2010/main" val="110450666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D143F1-058C-354F-8DB8-AD83C8A3E961}" type="slidenum">
              <a:rPr lang="en-US" altLang="en-US"/>
              <a:pPr>
                <a:defRPr/>
              </a:pPr>
              <a:t>‹#›</a:t>
            </a:fld>
            <a:endParaRPr lang="en-US" altLang="en-US"/>
          </a:p>
        </p:txBody>
      </p:sp>
    </p:spTree>
    <p:extLst>
      <p:ext uri="{BB962C8B-B14F-4D97-AF65-F5344CB8AC3E}">
        <p14:creationId xmlns:p14="http://schemas.microsoft.com/office/powerpoint/2010/main" val="594823566"/>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DB5741-9D55-C74D-9D5E-99E94EAAC7BC}" type="slidenum">
              <a:rPr lang="en-US" altLang="en-US"/>
              <a:pPr>
                <a:defRPr/>
              </a:pPr>
              <a:t>‹#›</a:t>
            </a:fld>
            <a:endParaRPr lang="en-US" altLang="en-US"/>
          </a:p>
        </p:txBody>
      </p:sp>
    </p:spTree>
    <p:extLst>
      <p:ext uri="{BB962C8B-B14F-4D97-AF65-F5344CB8AC3E}">
        <p14:creationId xmlns:p14="http://schemas.microsoft.com/office/powerpoint/2010/main" val="663296977"/>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D41A49-0BF5-2341-9E84-BB5500067590}" type="slidenum">
              <a:rPr lang="en-US" altLang="en-US"/>
              <a:pPr>
                <a:defRPr/>
              </a:pPr>
              <a:t>‹#›</a:t>
            </a:fld>
            <a:endParaRPr lang="en-US" altLang="en-US"/>
          </a:p>
        </p:txBody>
      </p:sp>
    </p:spTree>
    <p:extLst>
      <p:ext uri="{BB962C8B-B14F-4D97-AF65-F5344CB8AC3E}">
        <p14:creationId xmlns:p14="http://schemas.microsoft.com/office/powerpoint/2010/main" val="44468086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4BEEE9-8232-0942-89A7-2C154C7E7DFC}" type="slidenum">
              <a:rPr lang="en-US" altLang="en-US"/>
              <a:pPr>
                <a:defRPr/>
              </a:pPr>
              <a:t>‹#›</a:t>
            </a:fld>
            <a:endParaRPr lang="en-US" altLang="en-US"/>
          </a:p>
        </p:txBody>
      </p:sp>
    </p:spTree>
    <p:extLst>
      <p:ext uri="{BB962C8B-B14F-4D97-AF65-F5344CB8AC3E}">
        <p14:creationId xmlns:p14="http://schemas.microsoft.com/office/powerpoint/2010/main" val="508156074"/>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D913CA-EEA2-7E49-9677-3E72E5608466}" type="slidenum">
              <a:rPr lang="en-US" altLang="en-US"/>
              <a:pPr>
                <a:defRPr/>
              </a:pPr>
              <a:t>‹#›</a:t>
            </a:fld>
            <a:endParaRPr lang="en-US" altLang="en-US"/>
          </a:p>
        </p:txBody>
      </p:sp>
    </p:spTree>
    <p:extLst>
      <p:ext uri="{BB962C8B-B14F-4D97-AF65-F5344CB8AC3E}">
        <p14:creationId xmlns:p14="http://schemas.microsoft.com/office/powerpoint/2010/main" val="36671599"/>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9ED6C-2000-0F4A-9883-840684F90664}" type="slidenum">
              <a:rPr lang="en-US" altLang="en-US"/>
              <a:pPr>
                <a:defRPr/>
              </a:pPr>
              <a:t>‹#›</a:t>
            </a:fld>
            <a:endParaRPr lang="en-US" altLang="en-US"/>
          </a:p>
        </p:txBody>
      </p:sp>
    </p:spTree>
    <p:extLst>
      <p:ext uri="{BB962C8B-B14F-4D97-AF65-F5344CB8AC3E}">
        <p14:creationId xmlns:p14="http://schemas.microsoft.com/office/powerpoint/2010/main" val="1175770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bg1">
                <a:lumMod val="5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latin typeface="Times New Roman" charset="0"/>
              </a:defRPr>
            </a:lvl1pPr>
          </a:lstStyle>
          <a:p>
            <a:pPr>
              <a:defRPr/>
            </a:pPr>
            <a:fld id="{9E78E0F0-C736-C14E-AA88-49653CC8F2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slow">
    <p:fade thruBlk="1"/>
  </p:transition>
  <p:txStyles>
    <p:titleStyle>
      <a:lvl1pPr algn="ctr" rtl="0" eaLnBrk="0" fontAlgn="base" hangingPunct="0">
        <a:spcBef>
          <a:spcPct val="0"/>
        </a:spcBef>
        <a:spcAft>
          <a:spcPct val="0"/>
        </a:spcAft>
        <a:defRPr sz="3600">
          <a:solidFill>
            <a:srgbClr val="F3E027"/>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2pPr>
      <a:lvl3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3pPr>
      <a:lvl4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4pPr>
      <a:lvl5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5pPr>
      <a:lvl6pPr marL="457200" algn="ctr" rtl="0" fontAlgn="base">
        <a:spcBef>
          <a:spcPct val="0"/>
        </a:spcBef>
        <a:spcAft>
          <a:spcPct val="0"/>
        </a:spcAft>
        <a:defRPr sz="3600">
          <a:solidFill>
            <a:srgbClr val="F3E027"/>
          </a:solidFill>
          <a:latin typeface="Optima" charset="0"/>
        </a:defRPr>
      </a:lvl6pPr>
      <a:lvl7pPr marL="914400" algn="ctr" rtl="0" fontAlgn="base">
        <a:spcBef>
          <a:spcPct val="0"/>
        </a:spcBef>
        <a:spcAft>
          <a:spcPct val="0"/>
        </a:spcAft>
        <a:defRPr sz="3600">
          <a:solidFill>
            <a:srgbClr val="F3E027"/>
          </a:solidFill>
          <a:latin typeface="Optima" charset="0"/>
        </a:defRPr>
      </a:lvl7pPr>
      <a:lvl8pPr marL="1371600" algn="ctr" rtl="0" fontAlgn="base">
        <a:spcBef>
          <a:spcPct val="0"/>
        </a:spcBef>
        <a:spcAft>
          <a:spcPct val="0"/>
        </a:spcAft>
        <a:defRPr sz="3600">
          <a:solidFill>
            <a:srgbClr val="F3E027"/>
          </a:solidFill>
          <a:latin typeface="Optima" charset="0"/>
        </a:defRPr>
      </a:lvl8pPr>
      <a:lvl9pPr marL="1828800" algn="ctr" rtl="0" fontAlgn="base">
        <a:spcBef>
          <a:spcPct val="0"/>
        </a:spcBef>
        <a:spcAft>
          <a:spcPct val="0"/>
        </a:spcAft>
        <a:defRPr sz="3600">
          <a:solidFill>
            <a:srgbClr val="F3E027"/>
          </a:solidFill>
          <a:latin typeface="Optima" charset="0"/>
        </a:defRPr>
      </a:lvl9pPr>
    </p:titleStyle>
    <p:bodyStyle>
      <a:lvl1pPr marL="342900" indent="-342900" algn="l" rtl="0" eaLnBrk="0" fontAlgn="base" hangingPunct="0">
        <a:spcBef>
          <a:spcPct val="20000"/>
        </a:spcBef>
        <a:spcAft>
          <a:spcPct val="0"/>
        </a:spcAft>
        <a:buChar char="•"/>
        <a:defRPr sz="3200">
          <a:solidFill>
            <a:srgbClr val="F3E027"/>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3E027"/>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3E027"/>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3E027"/>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3E027"/>
          </a:solidFill>
          <a:latin typeface="+mn-lt"/>
          <a:ea typeface="ＭＳ Ｐゴシック" charset="-128"/>
        </a:defRPr>
      </a:lvl5pPr>
      <a:lvl6pPr marL="2514600" indent="-228600" algn="l" rtl="0" fontAlgn="base">
        <a:spcBef>
          <a:spcPct val="20000"/>
        </a:spcBef>
        <a:spcAft>
          <a:spcPct val="0"/>
        </a:spcAft>
        <a:buChar char="»"/>
        <a:defRPr sz="2000">
          <a:solidFill>
            <a:srgbClr val="F3E027"/>
          </a:solidFill>
          <a:latin typeface="+mn-lt"/>
          <a:ea typeface="ＭＳ Ｐゴシック" charset="-128"/>
        </a:defRPr>
      </a:lvl6pPr>
      <a:lvl7pPr marL="2971800" indent="-228600" algn="l" rtl="0" fontAlgn="base">
        <a:spcBef>
          <a:spcPct val="20000"/>
        </a:spcBef>
        <a:spcAft>
          <a:spcPct val="0"/>
        </a:spcAft>
        <a:buChar char="»"/>
        <a:defRPr sz="2000">
          <a:solidFill>
            <a:srgbClr val="F3E027"/>
          </a:solidFill>
          <a:latin typeface="+mn-lt"/>
          <a:ea typeface="ＭＳ Ｐゴシック" charset="-128"/>
        </a:defRPr>
      </a:lvl7pPr>
      <a:lvl8pPr marL="3429000" indent="-228600" algn="l" rtl="0" fontAlgn="base">
        <a:spcBef>
          <a:spcPct val="20000"/>
        </a:spcBef>
        <a:spcAft>
          <a:spcPct val="0"/>
        </a:spcAft>
        <a:buChar char="»"/>
        <a:defRPr sz="2000">
          <a:solidFill>
            <a:srgbClr val="F3E027"/>
          </a:solidFill>
          <a:latin typeface="+mn-lt"/>
          <a:ea typeface="ＭＳ Ｐゴシック" charset="-128"/>
        </a:defRPr>
      </a:lvl8pPr>
      <a:lvl9pPr marL="3886200" indent="-228600" algn="l" rtl="0" fontAlgn="base">
        <a:spcBef>
          <a:spcPct val="20000"/>
        </a:spcBef>
        <a:spcAft>
          <a:spcPct val="0"/>
        </a:spcAft>
        <a:buChar char="»"/>
        <a:defRPr sz="2000">
          <a:solidFill>
            <a:srgbClr val="F3E027"/>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3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 Id="rId3"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9" Type="http://schemas.openxmlformats.org/officeDocument/2006/relationships/image" Target="../media/image91.png"/><Relationship Id="rId20" Type="http://schemas.openxmlformats.org/officeDocument/2006/relationships/image" Target="../media/image102.png"/><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5" Type="http://schemas.openxmlformats.org/officeDocument/2006/relationships/image" Target="../media/image97.png"/><Relationship Id="rId16" Type="http://schemas.openxmlformats.org/officeDocument/2006/relationships/image" Target="../media/image98.png"/><Relationship Id="rId17" Type="http://schemas.openxmlformats.org/officeDocument/2006/relationships/image" Target="../media/image99.png"/><Relationship Id="rId18" Type="http://schemas.openxmlformats.org/officeDocument/2006/relationships/image" Target="../media/image100.png"/><Relationship Id="rId19"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image" Target="../media/image85.png"/><Relationship Id="rId3" Type="http://schemas.openxmlformats.org/officeDocument/2006/relationships/image" Target="../media/image1.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306388" y="473075"/>
            <a:ext cx="8456612" cy="2728913"/>
          </a:xfrm>
        </p:spPr>
        <p:txBody>
          <a:bodyPr/>
          <a:lstStyle/>
          <a:p>
            <a:pPr>
              <a:defRPr/>
            </a:pPr>
            <a:r>
              <a:rPr lang="en-US" sz="4400" b="1" dirty="0" smtClean="0">
                <a:solidFill>
                  <a:srgbClr val="FFFF00"/>
                </a:solidFill>
                <a:latin typeface="Century Gothic"/>
                <a:ea typeface="ＭＳ Ｐゴシック" charset="0"/>
                <a:cs typeface="Century Gothic"/>
              </a:rPr>
              <a:t>CANDELS:</a:t>
            </a:r>
            <a:r>
              <a:rPr lang="en-US" sz="4400" b="1" dirty="0" smtClean="0">
                <a:solidFill>
                  <a:schemeClr val="accent6">
                    <a:lumMod val="40000"/>
                    <a:lumOff val="60000"/>
                  </a:schemeClr>
                </a:solidFill>
                <a:latin typeface="Century Gothic"/>
                <a:ea typeface="ＭＳ Ｐゴシック" charset="0"/>
                <a:cs typeface="Century Gothic"/>
              </a:rPr>
              <a:t>  </a:t>
            </a:r>
            <a:r>
              <a:rPr lang="en-US" sz="4400" b="1" dirty="0" smtClean="0">
                <a:solidFill>
                  <a:srgbClr val="00B050"/>
                </a:solidFill>
                <a:latin typeface="Century Gothic"/>
                <a:ea typeface="ＭＳ Ｐゴシック" charset="0"/>
                <a:cs typeface="Century Gothic"/>
              </a:rPr>
              <a:t>A Cosmic Quest for Distant Galaxies Offering Live Views of Galaxy Evolution</a:t>
            </a:r>
            <a:endParaRPr lang="en-US" sz="4400" b="1" dirty="0">
              <a:solidFill>
                <a:srgbClr val="00B050"/>
              </a:solidFill>
              <a:latin typeface="Century Gothic"/>
              <a:ea typeface="ＭＳ Ｐゴシック" charset="0"/>
              <a:cs typeface="Century Gothic"/>
            </a:endParaRPr>
          </a:p>
        </p:txBody>
      </p:sp>
      <p:sp>
        <p:nvSpPr>
          <p:cNvPr id="3" name="Subtitle 2"/>
          <p:cNvSpPr>
            <a:spLocks noGrp="1"/>
          </p:cNvSpPr>
          <p:nvPr>
            <p:ph type="subTitle" idx="1"/>
          </p:nvPr>
        </p:nvSpPr>
        <p:spPr>
          <a:xfrm>
            <a:off x="2728913" y="3063875"/>
            <a:ext cx="2743200" cy="2771775"/>
          </a:xfrm>
        </p:spPr>
        <p:txBody>
          <a:bodyPr>
            <a:normAutofit fontScale="70000" lnSpcReduction="20000"/>
          </a:bodyPr>
          <a:lstStyle/>
          <a:p>
            <a:pPr>
              <a:defRPr/>
            </a:pPr>
            <a:r>
              <a:rPr lang="en-US" b="1" dirty="0">
                <a:solidFill>
                  <a:srgbClr val="DDCC62"/>
                </a:solidFill>
                <a:latin typeface="Century Gothic"/>
                <a:cs typeface="Century Gothic"/>
              </a:rPr>
              <a:t> </a:t>
            </a:r>
            <a:r>
              <a:rPr lang="en-US" b="1" dirty="0" smtClean="0">
                <a:solidFill>
                  <a:schemeClr val="bg1">
                    <a:lumMod val="95000"/>
                  </a:schemeClr>
                </a:solidFill>
                <a:latin typeface="Century Gothic"/>
                <a:cs typeface="Century Gothic"/>
              </a:rPr>
              <a:t>David Koo </a:t>
            </a:r>
          </a:p>
          <a:p>
            <a:pPr>
              <a:defRPr/>
            </a:pPr>
            <a:r>
              <a:rPr lang="en-US" b="1" dirty="0" smtClean="0">
                <a:solidFill>
                  <a:schemeClr val="bg1">
                    <a:lumMod val="95000"/>
                  </a:schemeClr>
                </a:solidFill>
                <a:latin typeface="Century Gothic"/>
                <a:cs typeface="Century Gothic"/>
              </a:rPr>
              <a:t>UC Santa Cruz</a:t>
            </a:r>
          </a:p>
          <a:p>
            <a:pPr>
              <a:defRPr/>
            </a:pPr>
            <a:r>
              <a:rPr lang="en-US" b="1" dirty="0" smtClean="0">
                <a:solidFill>
                  <a:schemeClr val="bg1">
                    <a:lumMod val="95000"/>
                  </a:schemeClr>
                </a:solidFill>
                <a:latin typeface="Century Gothic"/>
                <a:cs typeface="Century Gothic"/>
              </a:rPr>
              <a:t>&amp; </a:t>
            </a:r>
          </a:p>
          <a:p>
            <a:pPr>
              <a:defRPr/>
            </a:pPr>
            <a:r>
              <a:rPr lang="en-US" b="1" dirty="0" smtClean="0">
                <a:solidFill>
                  <a:schemeClr val="bg1">
                    <a:lumMod val="95000"/>
                  </a:schemeClr>
                </a:solidFill>
                <a:latin typeface="Century Gothic"/>
                <a:cs typeface="Century Gothic"/>
              </a:rPr>
              <a:t>CANDELS Team</a:t>
            </a:r>
          </a:p>
          <a:p>
            <a:pPr>
              <a:defRPr/>
            </a:pPr>
            <a:endParaRPr lang="en-US" b="1" dirty="0" smtClean="0">
              <a:solidFill>
                <a:srgbClr val="DDCC62"/>
              </a:solidFill>
              <a:latin typeface="Century Gothic"/>
              <a:cs typeface="Century Gothic"/>
            </a:endParaRPr>
          </a:p>
          <a:p>
            <a:pPr>
              <a:defRPr/>
            </a:pPr>
            <a:r>
              <a:rPr lang="en-US" b="1" dirty="0" smtClean="0">
                <a:solidFill>
                  <a:srgbClr val="002060"/>
                </a:solidFill>
                <a:latin typeface="Century Gothic"/>
                <a:cs typeface="Century Gothic"/>
              </a:rPr>
              <a:t>AAS Meeting </a:t>
            </a:r>
          </a:p>
          <a:p>
            <a:pPr>
              <a:defRPr/>
            </a:pPr>
            <a:endParaRPr lang="en-US" sz="1600" b="1" dirty="0" smtClean="0">
              <a:solidFill>
                <a:srgbClr val="002060"/>
              </a:solidFill>
              <a:latin typeface="Century Gothic"/>
              <a:cs typeface="Century Gothic"/>
            </a:endParaRPr>
          </a:p>
          <a:p>
            <a:pPr>
              <a:defRPr/>
            </a:pPr>
            <a:r>
              <a:rPr lang="en-US" b="1" dirty="0" smtClean="0">
                <a:solidFill>
                  <a:srgbClr val="002060"/>
                </a:solidFill>
                <a:latin typeface="Century Gothic"/>
                <a:cs typeface="Century Gothic"/>
              </a:rPr>
              <a:t>June 7, 2017</a:t>
            </a:r>
            <a:endParaRPr lang="en-US" b="1" dirty="0">
              <a:solidFill>
                <a:srgbClr val="002060"/>
              </a:solidFill>
              <a:latin typeface="Century Gothic"/>
              <a:cs typeface="Century Gothic"/>
            </a:endParaRPr>
          </a:p>
        </p:txBody>
      </p:sp>
      <p:pic>
        <p:nvPicPr>
          <p:cNvPr id="15364" name="Picture 3" descr="CANDELS_Circle.color3.small-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3201988"/>
            <a:ext cx="3800475"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3" y="3063875"/>
            <a:ext cx="26543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696200" cy="5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2019" name="Text Box 3"/>
          <p:cNvSpPr txBox="1">
            <a:spLocks noChangeArrowheads="1"/>
          </p:cNvSpPr>
          <p:nvPr/>
        </p:nvSpPr>
        <p:spPr bwMode="auto">
          <a:xfrm>
            <a:off x="838200" y="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solidFill>
                  <a:srgbClr val="009900"/>
                </a:solidFill>
              </a:rPr>
              <a:t>H. G. Wells:  The Time Machine</a:t>
            </a:r>
          </a:p>
        </p:txBody>
      </p:sp>
      <p:sp>
        <p:nvSpPr>
          <p:cNvPr id="342020" name="Text Box 4"/>
          <p:cNvSpPr txBox="1">
            <a:spLocks noChangeArrowheads="1"/>
          </p:cNvSpPr>
          <p:nvPr/>
        </p:nvSpPr>
        <p:spPr bwMode="auto">
          <a:xfrm>
            <a:off x="685800" y="5932786"/>
            <a:ext cx="2805576" cy="461665"/>
          </a:xfrm>
          <a:prstGeom prst="rect">
            <a:avLst/>
          </a:prstGeom>
          <a:solidFill>
            <a:schemeClr val="bg1">
              <a:lumMod val="85000"/>
            </a:schemeClr>
          </a:solidFill>
          <a:ln w="38100">
            <a:solidFill>
              <a:srgbClr val="FF0000"/>
            </a:solidFill>
            <a:miter lim="800000"/>
            <a:headEnd/>
            <a:tailEnd/>
          </a:ln>
          <a:effectLst/>
        </p:spPr>
        <p:txBody>
          <a:bodyPr wrap="none">
            <a:spAutoFit/>
          </a:bodyPr>
          <a:lstStyle/>
          <a:p>
            <a:r>
              <a:rPr lang="en-US" altLang="en-US" sz="2400" dirty="0">
                <a:solidFill>
                  <a:schemeClr val="tx1"/>
                </a:solidFill>
              </a:rPr>
              <a:t>Published in   1894</a:t>
            </a:r>
          </a:p>
        </p:txBody>
      </p:sp>
      <p:sp>
        <p:nvSpPr>
          <p:cNvPr id="2" name="TextBox 1"/>
          <p:cNvSpPr txBox="1"/>
          <p:nvPr/>
        </p:nvSpPr>
        <p:spPr>
          <a:xfrm>
            <a:off x="4408226" y="762000"/>
            <a:ext cx="3973773" cy="830997"/>
          </a:xfrm>
          <a:prstGeom prst="rect">
            <a:avLst/>
          </a:prstGeom>
          <a:solidFill>
            <a:schemeClr val="accent3">
              <a:lumMod val="95000"/>
            </a:schemeClr>
          </a:solidFill>
        </p:spPr>
        <p:txBody>
          <a:bodyPr wrap="square" rtlCol="0">
            <a:spAutoFit/>
          </a:bodyPr>
          <a:lstStyle/>
          <a:p>
            <a:r>
              <a:rPr lang="en-US" sz="2400" dirty="0" smtClean="0">
                <a:solidFill>
                  <a:srgbClr val="FF0000"/>
                </a:solidFill>
              </a:rPr>
              <a:t>Sees the same place at different times. </a:t>
            </a:r>
            <a:endParaRPr lang="en-US" sz="2400" dirty="0">
              <a:solidFill>
                <a:srgbClr val="FF0000"/>
              </a:solidFill>
            </a:endParaRPr>
          </a:p>
        </p:txBody>
      </p:sp>
    </p:spTree>
    <p:extLst>
      <p:ext uri="{BB962C8B-B14F-4D97-AF65-F5344CB8AC3E}">
        <p14:creationId xmlns:p14="http://schemas.microsoft.com/office/powerpoint/2010/main" val="1222027206"/>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696" y="259307"/>
            <a:ext cx="7014949" cy="584775"/>
          </a:xfrm>
          <a:prstGeom prst="rect">
            <a:avLst/>
          </a:prstGeom>
          <a:noFill/>
        </p:spPr>
        <p:txBody>
          <a:bodyPr wrap="square" rtlCol="0">
            <a:spAutoFit/>
          </a:bodyPr>
          <a:lstStyle/>
          <a:p>
            <a:r>
              <a:rPr lang="en-US" sz="3200" b="1" dirty="0" smtClean="0">
                <a:solidFill>
                  <a:srgbClr val="FFFF00"/>
                </a:solidFill>
              </a:rPr>
              <a:t>Telescope as a Time Machine</a:t>
            </a:r>
            <a:endParaRPr lang="en-US" sz="3200" b="1" dirty="0">
              <a:solidFill>
                <a:srgbClr val="FFFF00"/>
              </a:solidFill>
            </a:endParaRPr>
          </a:p>
        </p:txBody>
      </p:sp>
      <p:pic>
        <p:nvPicPr>
          <p:cNvPr id="3" name="Picture 2"/>
          <p:cNvPicPr>
            <a:picLocks noChangeAspect="1"/>
          </p:cNvPicPr>
          <p:nvPr/>
        </p:nvPicPr>
        <p:blipFill>
          <a:blip r:embed="rId2"/>
          <a:stretch>
            <a:fillRect/>
          </a:stretch>
        </p:blipFill>
        <p:spPr>
          <a:xfrm>
            <a:off x="-1" y="919985"/>
            <a:ext cx="7956645" cy="5938015"/>
          </a:xfrm>
          <a:prstGeom prst="rect">
            <a:avLst/>
          </a:prstGeom>
        </p:spPr>
      </p:pic>
      <p:sp>
        <p:nvSpPr>
          <p:cNvPr id="4" name="TextBox 3"/>
          <p:cNvSpPr txBox="1"/>
          <p:nvPr/>
        </p:nvSpPr>
        <p:spPr>
          <a:xfrm>
            <a:off x="5622878" y="1091821"/>
            <a:ext cx="3343702" cy="2677656"/>
          </a:xfrm>
          <a:prstGeom prst="rect">
            <a:avLst/>
          </a:prstGeom>
          <a:solidFill>
            <a:schemeClr val="accent3">
              <a:lumMod val="95000"/>
            </a:schemeClr>
          </a:solidFill>
        </p:spPr>
        <p:txBody>
          <a:bodyPr wrap="square" rtlCol="0">
            <a:spAutoFit/>
          </a:bodyPr>
          <a:lstStyle/>
          <a:p>
            <a:r>
              <a:rPr lang="en-US" sz="2400" b="1" dirty="0" smtClean="0">
                <a:solidFill>
                  <a:srgbClr val="FF0000"/>
                </a:solidFill>
              </a:rPr>
              <a:t>See </a:t>
            </a:r>
          </a:p>
          <a:p>
            <a:pPr marL="457200" indent="-457200">
              <a:buAutoNum type="arabicParenR"/>
            </a:pPr>
            <a:r>
              <a:rPr lang="en-US" sz="2400" b="1" dirty="0" smtClean="0">
                <a:solidFill>
                  <a:srgbClr val="FF0000"/>
                </a:solidFill>
              </a:rPr>
              <a:t>different places at the same time or </a:t>
            </a:r>
          </a:p>
          <a:p>
            <a:pPr marL="457200" indent="-457200">
              <a:buFontTx/>
              <a:buAutoNum type="arabicParenR"/>
            </a:pPr>
            <a:r>
              <a:rPr lang="en-US" sz="2400" b="1" dirty="0">
                <a:solidFill>
                  <a:srgbClr val="FF0000"/>
                </a:solidFill>
              </a:rPr>
              <a:t>f</a:t>
            </a:r>
            <a:r>
              <a:rPr lang="en-US" sz="2400" b="1" dirty="0" smtClean="0">
                <a:solidFill>
                  <a:srgbClr val="FF0000"/>
                </a:solidFill>
              </a:rPr>
              <a:t>or the </a:t>
            </a:r>
            <a:r>
              <a:rPr lang="en-US" sz="2400" b="1" dirty="0">
                <a:solidFill>
                  <a:srgbClr val="FF0000"/>
                </a:solidFill>
              </a:rPr>
              <a:t>same </a:t>
            </a:r>
            <a:r>
              <a:rPr lang="en-US" sz="2400" b="1" dirty="0" smtClean="0">
                <a:solidFill>
                  <a:srgbClr val="FF0000"/>
                </a:solidFill>
              </a:rPr>
              <a:t>spot </a:t>
            </a:r>
            <a:r>
              <a:rPr lang="en-US" sz="2400" b="1" dirty="0">
                <a:solidFill>
                  <a:srgbClr val="FF0000"/>
                </a:solidFill>
              </a:rPr>
              <a:t>in the </a:t>
            </a:r>
            <a:r>
              <a:rPr lang="en-US" sz="2400" b="1" dirty="0" smtClean="0">
                <a:solidFill>
                  <a:srgbClr val="FF0000"/>
                </a:solidFill>
              </a:rPr>
              <a:t>sky, see different places at different times</a:t>
            </a:r>
            <a:endParaRPr lang="en-US" sz="2400" b="1" dirty="0">
              <a:solidFill>
                <a:srgbClr val="FF0000"/>
              </a:solidFill>
            </a:endParaRPr>
          </a:p>
        </p:txBody>
      </p:sp>
    </p:spTree>
    <p:extLst>
      <p:ext uri="{BB962C8B-B14F-4D97-AF65-F5344CB8AC3E}">
        <p14:creationId xmlns:p14="http://schemas.microsoft.com/office/powerpoint/2010/main" val="209006832"/>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432605" y="0"/>
            <a:ext cx="1692237" cy="68544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sp>
        <p:nvSpPr>
          <p:cNvPr id="3" name="Rectangle 2"/>
          <p:cNvSpPr/>
          <p:nvPr/>
        </p:nvSpPr>
        <p:spPr bwMode="auto">
          <a:xfrm>
            <a:off x="0" y="0"/>
            <a:ext cx="675551"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pic>
        <p:nvPicPr>
          <p:cNvPr id="276" name="Color Cosmic Spheres_2.jpg"/>
          <p:cNvPicPr>
            <a:picLocks noChangeAspect="1"/>
          </p:cNvPicPr>
          <p:nvPr/>
        </p:nvPicPr>
        <p:blipFill>
          <a:blip r:embed="rId3">
            <a:extLst/>
          </a:blip>
          <a:stretch>
            <a:fillRect/>
          </a:stretch>
        </p:blipFill>
        <p:spPr>
          <a:xfrm>
            <a:off x="621972" y="15487"/>
            <a:ext cx="6810633" cy="6839012"/>
          </a:xfrm>
          <a:prstGeom prst="rect">
            <a:avLst/>
          </a:prstGeom>
          <a:ln w="12700"/>
        </p:spPr>
      </p:pic>
      <p:sp>
        <p:nvSpPr>
          <p:cNvPr id="277" name="Shape 277"/>
          <p:cNvSpPr/>
          <p:nvPr/>
        </p:nvSpPr>
        <p:spPr>
          <a:xfrm>
            <a:off x="6924973" y="5025386"/>
            <a:ext cx="1990428" cy="1536670"/>
          </a:xfrm>
          <a:prstGeom prst="rect">
            <a:avLst/>
          </a:prstGeom>
          <a:ln w="12700">
            <a:miter lim="400000"/>
          </a:ln>
          <a:extLst>
            <a:ext uri="{C572A759-6A51-4108-AA02-DFA0A04FC94B}">
              <ma14:wrappingTextBoxFlag xmlns:ma14="http://schemas.microsoft.com/office/mac/drawingml/2011/main" val="1"/>
            </a:ext>
          </a:extLst>
        </p:spPr>
        <p:txBody>
          <a:bodyPr wrap="square" lIns="53578" tIns="53578" rIns="53578" bIns="53578">
            <a:spAutoFit/>
          </a:bodyPr>
          <a:lstStyle/>
          <a:p>
            <a:pPr marL="40638" marR="40638" defTabSz="910796">
              <a:defRPr sz="4400" b="1">
                <a:solidFill>
                  <a:srgbClr val="FF2600"/>
                </a:solidFill>
                <a:uFill>
                  <a:solidFill>
                    <a:srgbClr val="FF2600"/>
                  </a:solidFill>
                </a:uFill>
                <a:latin typeface="Arial"/>
                <a:ea typeface="Arial"/>
                <a:cs typeface="Arial"/>
                <a:sym typeface="Arial"/>
              </a:defRPr>
            </a:pPr>
            <a:r>
              <a:rPr sz="3094"/>
              <a:t>Cosmic Spheres </a:t>
            </a:r>
          </a:p>
          <a:p>
            <a:pPr marL="40638" marR="40638" defTabSz="910796">
              <a:defRPr sz="4400" b="1">
                <a:solidFill>
                  <a:srgbClr val="FF2600"/>
                </a:solidFill>
                <a:uFill>
                  <a:solidFill>
                    <a:srgbClr val="FF2600"/>
                  </a:solidFill>
                </a:uFill>
                <a:latin typeface="Arial"/>
                <a:ea typeface="Arial"/>
                <a:cs typeface="Arial"/>
                <a:sym typeface="Arial"/>
              </a:defRPr>
            </a:pPr>
            <a:r>
              <a:rPr sz="3094" dirty="0"/>
              <a:t>of Time</a:t>
            </a:r>
          </a:p>
        </p:txBody>
      </p:sp>
      <p:sp>
        <p:nvSpPr>
          <p:cNvPr id="278" name="Shape 278"/>
          <p:cNvSpPr/>
          <p:nvPr/>
        </p:nvSpPr>
        <p:spPr>
          <a:xfrm>
            <a:off x="75625" y="4928107"/>
            <a:ext cx="2177269" cy="1623361"/>
          </a:xfrm>
          <a:prstGeom prst="rect">
            <a:avLst/>
          </a:prstGeom>
          <a:ln w="12700">
            <a:miter lim="400000"/>
          </a:ln>
          <a:extLst>
            <a:ext uri="{C572A759-6A51-4108-AA02-DFA0A04FC94B}">
              <ma14:wrappingTextBoxFlag xmlns:ma14="http://schemas.microsoft.com/office/mac/drawingml/2011/main" val="1"/>
            </a:ext>
          </a:extLst>
        </p:spPr>
        <p:txBody>
          <a:bodyPr wrap="square" lIns="53578" tIns="53578" rIns="53578" bIns="53578">
            <a:spAutoFit/>
          </a:bodyPr>
          <a:lstStyle>
            <a:lvl1pPr marL="57799" marR="57799" algn="l" defTabSz="1295400">
              <a:defRPr sz="2800" b="1">
                <a:solidFill>
                  <a:srgbClr val="FF2600"/>
                </a:solidFill>
                <a:uFill>
                  <a:solidFill>
                    <a:srgbClr val="FF2600"/>
                  </a:solidFill>
                </a:uFill>
                <a:latin typeface="Arial"/>
                <a:ea typeface="Arial"/>
                <a:cs typeface="Arial"/>
                <a:sym typeface="Arial"/>
              </a:defRPr>
            </a:lvl1pPr>
          </a:lstStyle>
          <a:p>
            <a:r>
              <a:rPr sz="1969"/>
              <a:t>When we look out in space we look back in </a:t>
            </a:r>
            <a:r>
              <a:rPr sz="1969" smtClean="0"/>
              <a:t>tim</a:t>
            </a:r>
            <a:r>
              <a:rPr lang="en-US" sz="1969" smtClean="0"/>
              <a:t>e, but for different places</a:t>
            </a:r>
            <a:endParaRPr sz="1969"/>
          </a:p>
        </p:txBody>
      </p:sp>
      <p:sp>
        <p:nvSpPr>
          <p:cNvPr id="279" name="Shape 279"/>
          <p:cNvSpPr/>
          <p:nvPr/>
        </p:nvSpPr>
        <p:spPr>
          <a:xfrm>
            <a:off x="4116586" y="3375422"/>
            <a:ext cx="3530601" cy="76201"/>
          </a:xfrm>
          <a:prstGeom prst="line">
            <a:avLst/>
          </a:prstGeom>
          <a:ln w="50800">
            <a:solidFill>
              <a:srgbClr val="FF2A00"/>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0" name="Shape 280"/>
          <p:cNvSpPr/>
          <p:nvPr/>
        </p:nvSpPr>
        <p:spPr>
          <a:xfrm>
            <a:off x="4250531" y="3018234"/>
            <a:ext cx="3303887" cy="25415"/>
          </a:xfrm>
          <a:prstGeom prst="line">
            <a:avLst/>
          </a:prstGeom>
          <a:ln w="50800">
            <a:solidFill>
              <a:srgbClr val="FF2A00"/>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1" name="Shape 281"/>
          <p:cNvSpPr/>
          <p:nvPr/>
        </p:nvSpPr>
        <p:spPr>
          <a:xfrm>
            <a:off x="7554516" y="2830711"/>
            <a:ext cx="1687711"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2800"/>
                </a:solidFill>
                <a:uFill>
                  <a:solidFill>
                    <a:srgbClr val="000000"/>
                  </a:solidFill>
                </a:uFill>
                <a:latin typeface="Arial"/>
                <a:ea typeface="Arial"/>
                <a:cs typeface="Arial"/>
                <a:sym typeface="Arial"/>
              </a:defRPr>
            </a:lvl1pPr>
          </a:lstStyle>
          <a:p>
            <a:r>
              <a:rPr sz="1969"/>
              <a:t>Earth Forms</a:t>
            </a:r>
          </a:p>
        </p:txBody>
      </p:sp>
      <p:sp>
        <p:nvSpPr>
          <p:cNvPr id="282" name="Shape 282"/>
          <p:cNvSpPr/>
          <p:nvPr/>
        </p:nvSpPr>
        <p:spPr>
          <a:xfrm>
            <a:off x="4429125" y="2187773"/>
            <a:ext cx="2413001" cy="33867"/>
          </a:xfrm>
          <a:prstGeom prst="line">
            <a:avLst/>
          </a:prstGeom>
          <a:ln w="50800">
            <a:solidFill>
              <a:srgbClr val="FF2A00"/>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3" name="Shape 283"/>
          <p:cNvSpPr/>
          <p:nvPr/>
        </p:nvSpPr>
        <p:spPr>
          <a:xfrm>
            <a:off x="6804422" y="2035969"/>
            <a:ext cx="2536031"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2800"/>
                </a:solidFill>
                <a:uFill>
                  <a:solidFill>
                    <a:srgbClr val="000000"/>
                  </a:solidFill>
                </a:uFill>
                <a:latin typeface="Arial"/>
                <a:ea typeface="Arial"/>
                <a:cs typeface="Arial"/>
                <a:sym typeface="Arial"/>
              </a:defRPr>
            </a:lvl1pPr>
          </a:lstStyle>
          <a:p>
            <a:r>
              <a:rPr sz="1969"/>
              <a:t>Big Galaxies Form</a:t>
            </a:r>
          </a:p>
        </p:txBody>
      </p:sp>
      <p:sp>
        <p:nvSpPr>
          <p:cNvPr id="284" name="Shape 284"/>
          <p:cNvSpPr/>
          <p:nvPr/>
        </p:nvSpPr>
        <p:spPr>
          <a:xfrm>
            <a:off x="6465094" y="1625203"/>
            <a:ext cx="2848570"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2800"/>
                </a:solidFill>
                <a:uFill>
                  <a:solidFill>
                    <a:srgbClr val="000000"/>
                  </a:solidFill>
                </a:uFill>
                <a:latin typeface="Arial"/>
                <a:ea typeface="Arial"/>
                <a:cs typeface="Arial"/>
                <a:sym typeface="Arial"/>
              </a:defRPr>
            </a:lvl1pPr>
          </a:lstStyle>
          <a:p>
            <a:r>
              <a:rPr sz="1969"/>
              <a:t>Bright Galaxies Form</a:t>
            </a:r>
          </a:p>
        </p:txBody>
      </p:sp>
      <p:sp>
        <p:nvSpPr>
          <p:cNvPr id="285" name="Shape 285"/>
          <p:cNvSpPr/>
          <p:nvPr/>
        </p:nvSpPr>
        <p:spPr>
          <a:xfrm>
            <a:off x="4580930" y="1803797"/>
            <a:ext cx="1893700" cy="46100"/>
          </a:xfrm>
          <a:prstGeom prst="line">
            <a:avLst/>
          </a:prstGeom>
          <a:ln w="50800">
            <a:solidFill>
              <a:srgbClr val="FF2A00"/>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6" name="Shape 286"/>
          <p:cNvSpPr/>
          <p:nvPr/>
        </p:nvSpPr>
        <p:spPr>
          <a:xfrm>
            <a:off x="4161235" y="1116211"/>
            <a:ext cx="2341400" cy="43401"/>
          </a:xfrm>
          <a:prstGeom prst="line">
            <a:avLst/>
          </a:prstGeom>
          <a:ln w="50800">
            <a:solidFill>
              <a:srgbClr val="FF2A00"/>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7" name="Shape 287"/>
          <p:cNvSpPr/>
          <p:nvPr/>
        </p:nvSpPr>
        <p:spPr>
          <a:xfrm>
            <a:off x="6527601" y="937617"/>
            <a:ext cx="2491383"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2800"/>
                </a:solidFill>
                <a:uFill>
                  <a:solidFill>
                    <a:srgbClr val="000000"/>
                  </a:solidFill>
                </a:uFill>
                <a:latin typeface="Arial"/>
                <a:ea typeface="Arial"/>
                <a:cs typeface="Arial"/>
                <a:sym typeface="Arial"/>
              </a:defRPr>
            </a:lvl1pPr>
          </a:lstStyle>
          <a:p>
            <a:r>
              <a:rPr sz="1969"/>
              <a:t>Cosmic Dark Ages</a:t>
            </a:r>
          </a:p>
        </p:txBody>
      </p:sp>
      <p:sp>
        <p:nvSpPr>
          <p:cNvPr id="288" name="Shape 288"/>
          <p:cNvSpPr/>
          <p:nvPr/>
        </p:nvSpPr>
        <p:spPr>
          <a:xfrm flipV="1">
            <a:off x="4161235" y="660797"/>
            <a:ext cx="25400" cy="838200"/>
          </a:xfrm>
          <a:prstGeom prst="line">
            <a:avLst/>
          </a:prstGeom>
          <a:ln w="50800">
            <a:solidFill>
              <a:srgbClr val="FF2700"/>
            </a:solidFill>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89" name="Shape 289"/>
          <p:cNvSpPr/>
          <p:nvPr/>
        </p:nvSpPr>
        <p:spPr>
          <a:xfrm>
            <a:off x="5322094" y="383977"/>
            <a:ext cx="4000500"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marL="40638" marR="40638" defTabSz="910796">
              <a:defRPr sz="2800">
                <a:solidFill>
                  <a:srgbClr val="00F914"/>
                </a:solidFill>
                <a:uFill>
                  <a:solidFill>
                    <a:srgbClr val="000000"/>
                  </a:solidFill>
                </a:uFill>
                <a:latin typeface="Arial"/>
                <a:ea typeface="Arial"/>
                <a:cs typeface="Arial"/>
                <a:sym typeface="Arial"/>
              </a:defRPr>
            </a:pPr>
            <a:r>
              <a:rPr sz="1969">
                <a:solidFill>
                  <a:srgbClr val="FF2F09"/>
                </a:solidFill>
              </a:rPr>
              <a:t>Cos</a:t>
            </a:r>
            <a:r>
              <a:rPr sz="1969">
                <a:solidFill>
                  <a:srgbClr val="FBFB08"/>
                </a:solidFill>
              </a:rPr>
              <a:t>mic</a:t>
            </a:r>
            <a:r>
              <a:rPr sz="1969"/>
              <a:t> Backgr</a:t>
            </a:r>
            <a:r>
              <a:rPr sz="1969">
                <a:solidFill>
                  <a:srgbClr val="00FA9F"/>
                </a:solidFill>
              </a:rPr>
              <a:t>ound</a:t>
            </a:r>
            <a:r>
              <a:rPr sz="1969"/>
              <a:t> </a:t>
            </a:r>
            <a:r>
              <a:rPr sz="1969">
                <a:solidFill>
                  <a:srgbClr val="37F6FF"/>
                </a:solidFill>
              </a:rPr>
              <a:t>Rad</a:t>
            </a:r>
            <a:r>
              <a:rPr sz="1969">
                <a:solidFill>
                  <a:srgbClr val="3FE3FF">
                    <a:alpha val="85000"/>
                  </a:srgbClr>
                </a:solidFill>
              </a:rPr>
              <a:t>iation</a:t>
            </a:r>
          </a:p>
        </p:txBody>
      </p:sp>
      <p:sp>
        <p:nvSpPr>
          <p:cNvPr id="290" name="Shape 290"/>
          <p:cNvSpPr/>
          <p:nvPr/>
        </p:nvSpPr>
        <p:spPr>
          <a:xfrm flipV="1">
            <a:off x="4588934" y="620999"/>
            <a:ext cx="757067" cy="124068"/>
          </a:xfrm>
          <a:prstGeom prst="line">
            <a:avLst/>
          </a:prstGeom>
          <a:ln w="50800">
            <a:solidFill>
              <a:srgbClr val="00F905"/>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91" name="Shape 291"/>
          <p:cNvSpPr/>
          <p:nvPr/>
        </p:nvSpPr>
        <p:spPr>
          <a:xfrm>
            <a:off x="5223867" y="35719"/>
            <a:ext cx="4321969"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3AD7"/>
                </a:solidFill>
                <a:uFill>
                  <a:solidFill>
                    <a:srgbClr val="000000"/>
                  </a:solidFill>
                </a:uFill>
                <a:latin typeface="Arial"/>
                <a:ea typeface="Arial"/>
                <a:cs typeface="Arial"/>
                <a:sym typeface="Arial"/>
              </a:defRPr>
            </a:lvl1pPr>
          </a:lstStyle>
          <a:p>
            <a:r>
              <a:rPr sz="1969"/>
              <a:t>Cosmic Horizon (The Big Bang)</a:t>
            </a:r>
          </a:p>
        </p:txBody>
      </p:sp>
      <p:sp>
        <p:nvSpPr>
          <p:cNvPr id="292" name="Shape 292"/>
          <p:cNvSpPr/>
          <p:nvPr/>
        </p:nvSpPr>
        <p:spPr>
          <a:xfrm flipV="1">
            <a:off x="4357688" y="220133"/>
            <a:ext cx="910166" cy="351367"/>
          </a:xfrm>
          <a:prstGeom prst="line">
            <a:avLst/>
          </a:prstGeom>
          <a:ln w="50800">
            <a:solidFill>
              <a:srgbClr val="FF3AD5"/>
            </a:solidFill>
            <a:head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93" name="Shape 293"/>
          <p:cNvSpPr/>
          <p:nvPr/>
        </p:nvSpPr>
        <p:spPr>
          <a:xfrm>
            <a:off x="7608094" y="3250406"/>
            <a:ext cx="955477" cy="41123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lvl1pPr marL="57799" marR="57799" algn="l" defTabSz="1295400">
              <a:defRPr sz="2800">
                <a:solidFill>
                  <a:srgbClr val="FF2E00"/>
                </a:solidFill>
                <a:uFill>
                  <a:solidFill>
                    <a:srgbClr val="000000"/>
                  </a:solidFill>
                </a:uFill>
                <a:latin typeface="Arial"/>
                <a:ea typeface="Arial"/>
                <a:cs typeface="Arial"/>
                <a:sym typeface="Arial"/>
              </a:defRPr>
            </a:lvl1pPr>
          </a:lstStyle>
          <a:p>
            <a:r>
              <a:rPr sz="1969"/>
              <a:t>Today</a:t>
            </a:r>
          </a:p>
        </p:txBody>
      </p:sp>
      <p:sp>
        <p:nvSpPr>
          <p:cNvPr id="2" name="TextBox 1"/>
          <p:cNvSpPr txBox="1"/>
          <p:nvPr/>
        </p:nvSpPr>
        <p:spPr>
          <a:xfrm>
            <a:off x="3494060" y="6520430"/>
            <a:ext cx="2189747" cy="353943"/>
          </a:xfrm>
          <a:prstGeom prst="rect">
            <a:avLst/>
          </a:prstGeom>
          <a:solidFill>
            <a:schemeClr val="bg1"/>
          </a:solidFill>
        </p:spPr>
        <p:txBody>
          <a:bodyPr wrap="square" rtlCol="0">
            <a:spAutoFit/>
          </a:bodyPr>
          <a:lstStyle/>
          <a:p>
            <a:r>
              <a:rPr lang="en-US" dirty="0" smtClean="0">
                <a:solidFill>
                  <a:srgbClr val="002060"/>
                </a:solidFill>
              </a:rPr>
              <a:t>Credit: J. </a:t>
            </a:r>
            <a:r>
              <a:rPr lang="en-US" dirty="0" err="1" smtClean="0">
                <a:solidFill>
                  <a:srgbClr val="002060"/>
                </a:solidFill>
              </a:rPr>
              <a:t>Primack</a:t>
            </a:r>
            <a:endParaRPr lang="en-US" dirty="0">
              <a:solidFill>
                <a:srgbClr val="002060"/>
              </a:solidFill>
            </a:endParaRPr>
          </a:p>
        </p:txBody>
      </p:sp>
    </p:spTree>
    <p:extLst>
      <p:ext uri="{BB962C8B-B14F-4D97-AF65-F5344CB8AC3E}">
        <p14:creationId xmlns:p14="http://schemas.microsoft.com/office/powerpoint/2010/main" val="112738193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16" fill="hold" grpId="0" nodeType="clickEffect">
                                  <p:stCondLst>
                                    <p:cond delay="0"/>
                                  </p:stCondLst>
                                  <p:iterate>
                                    <p:tmAbs val="0"/>
                                  </p:iterate>
                                  <p:childTnLst>
                                    <p:set>
                                      <p:cBhvr>
                                        <p:cTn id="10" fill="hold"/>
                                        <p:tgtEl>
                                          <p:spTgt spid="278"/>
                                        </p:tgtEl>
                                        <p:attrNameLst>
                                          <p:attrName>style.visibility</p:attrName>
                                        </p:attrNameLst>
                                      </p:cBhvr>
                                      <p:to>
                                        <p:strVal val="visible"/>
                                      </p:to>
                                    </p:set>
                                    <p:anim calcmode="lin" valueType="num">
                                      <p:cBhvr>
                                        <p:cTn id="11" dur="2000" fill="hold"/>
                                        <p:tgtEl>
                                          <p:spTgt spid="278"/>
                                        </p:tgtEl>
                                        <p:attrNameLst>
                                          <p:attrName>ppt_w</p:attrName>
                                        </p:attrNameLst>
                                      </p:cBhvr>
                                      <p:tavLst>
                                        <p:tav tm="0">
                                          <p:val>
                                            <p:fltVal val="0"/>
                                          </p:val>
                                        </p:tav>
                                        <p:tav tm="100000">
                                          <p:val>
                                            <p:strVal val="#ppt_w"/>
                                          </p:val>
                                        </p:tav>
                                      </p:tavLst>
                                    </p:anim>
                                    <p:anim calcmode="lin" valueType="num">
                                      <p:cBhvr>
                                        <p:cTn id="12" dur="2000" fill="hold"/>
                                        <p:tgtEl>
                                          <p:spTgt spid="278"/>
                                        </p:tgtEl>
                                        <p:attrNameLst>
                                          <p:attrName>ppt_h</p:attrName>
                                        </p:attrNameLst>
                                      </p:cBhvr>
                                      <p:tavLst>
                                        <p:tav tm="0">
                                          <p:val>
                                            <p:fltVal val="0"/>
                                          </p:val>
                                        </p:tav>
                                        <p:tav tm="100000">
                                          <p:val>
                                            <p:strVal val="#ppt_h"/>
                                          </p:val>
                                        </p:tav>
                                      </p:tavLst>
                                    </p:anim>
                                    <p:anim calcmode="lin" valueType="num">
                                      <p:cBhvr>
                                        <p:cTn id="13" dur="2000" fill="hold"/>
                                        <p:tgtEl>
                                          <p:spTgt spid="278"/>
                                        </p:tgtEl>
                                        <p:attrNameLst>
                                          <p:attrName>ppt_x</p:attrName>
                                        </p:attrNameLst>
                                      </p:cBhvr>
                                      <p:tavLst>
                                        <p:tav tm="0" fmla="#ppt_x+(cos(-2*pi*(1-$))*-#ppt_x-sin(-2*pi*(1-$))*(1-#ppt_y))*(1-$)">
                                          <p:val>
                                            <p:fltVal val="0"/>
                                          </p:val>
                                        </p:tav>
                                        <p:tav tm="100000">
                                          <p:val>
                                            <p:fltVal val="1"/>
                                          </p:val>
                                        </p:tav>
                                      </p:tavLst>
                                    </p:anim>
                                    <p:anim calcmode="lin" valueType="num">
                                      <p:cBhvr>
                                        <p:cTn id="14" dur="2000" fill="hold"/>
                                        <p:tgtEl>
                                          <p:spTgt spid="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7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9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8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8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28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28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2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28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iterate>
                                    <p:tmAbs val="0"/>
                                  </p:iterate>
                                  <p:childTnLst>
                                    <p:set>
                                      <p:cBhvr>
                                        <p:cTn id="49" fill="hold"/>
                                        <p:tgtEl>
                                          <p:spTgt spid="28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iterate>
                                    <p:tmAbs val="0"/>
                                  </p:iterate>
                                  <p:childTnLst>
                                    <p:set>
                                      <p:cBhvr>
                                        <p:cTn id="52" fill="hold"/>
                                        <p:tgtEl>
                                          <p:spTgt spid="28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289"/>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p:tmAbs val="0"/>
                                  </p:iterate>
                                  <p:childTnLst>
                                    <p:set>
                                      <p:cBhvr>
                                        <p:cTn id="59" fill="hold"/>
                                        <p:tgtEl>
                                          <p:spTgt spid="29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iterate>
                                    <p:tmAbs val="0"/>
                                  </p:iterate>
                                  <p:childTnLst>
                                    <p:set>
                                      <p:cBhvr>
                                        <p:cTn id="63" fill="hold"/>
                                        <p:tgtEl>
                                          <p:spTgt spid="291"/>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iterate>
                                    <p:tmAbs val="0"/>
                                  </p:iterate>
                                  <p:childTnLst>
                                    <p:set>
                                      <p:cBhvr>
                                        <p:cTn id="66" fill="hold"/>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advAuto="0"/>
      <p:bldP spid="278" grpId="0" animBg="1" advAuto="0"/>
      <p:bldP spid="279" grpId="0" animBg="1" advAuto="0"/>
      <p:bldP spid="280" grpId="0" animBg="1" advAuto="0"/>
      <p:bldP spid="281" grpId="0" animBg="1" advAuto="0"/>
      <p:bldP spid="282" grpId="0" animBg="1" advAuto="0"/>
      <p:bldP spid="283" grpId="0" animBg="1" advAuto="0"/>
      <p:bldP spid="284" grpId="0" animBg="1" advAuto="0"/>
      <p:bldP spid="285" grpId="0" animBg="1" advAuto="0"/>
      <p:bldP spid="286" grpId="0" animBg="1" advAuto="0"/>
      <p:bldP spid="287" grpId="0" animBg="1" advAuto="0"/>
      <p:bldP spid="288" grpId="0" animBg="1" advAuto="0"/>
      <p:bldP spid="289" grpId="0" animBg="1" advAuto="0"/>
      <p:bldP spid="290" grpId="0" animBg="1" advAuto="0"/>
      <p:bldP spid="291" grpId="0" animBg="1" advAuto="0"/>
      <p:bldP spid="292" grpId="0" animBg="1" advAuto="0"/>
      <p:bldP spid="29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8859"/>
            <a:ext cx="9144000" cy="6935718"/>
          </a:xfrm>
          <a:prstGeom prst="rect">
            <a:avLst/>
          </a:prstGeom>
        </p:spPr>
      </p:pic>
      <p:sp>
        <p:nvSpPr>
          <p:cNvPr id="6" name="Rectangle 5"/>
          <p:cNvSpPr/>
          <p:nvPr/>
        </p:nvSpPr>
        <p:spPr bwMode="auto">
          <a:xfrm>
            <a:off x="3971925" y="814388"/>
            <a:ext cx="2871788" cy="4529137"/>
          </a:xfrm>
          <a:prstGeom prst="rect">
            <a:avLst/>
          </a:prstGeom>
          <a:solidFill>
            <a:srgbClr val="B7FDC8">
              <a:alpha val="50196"/>
            </a:srgb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sp>
        <p:nvSpPr>
          <p:cNvPr id="5" name="TextBox 4"/>
          <p:cNvSpPr txBox="1"/>
          <p:nvPr/>
        </p:nvSpPr>
        <p:spPr>
          <a:xfrm>
            <a:off x="4986338" y="2828925"/>
            <a:ext cx="1457325" cy="707886"/>
          </a:xfrm>
          <a:prstGeom prst="rect">
            <a:avLst/>
          </a:prstGeom>
          <a:noFill/>
        </p:spPr>
        <p:txBody>
          <a:bodyPr wrap="square" rtlCol="0">
            <a:spAutoFit/>
          </a:bodyPr>
          <a:lstStyle/>
          <a:p>
            <a:r>
              <a:rPr lang="en-US" sz="2000" dirty="0" smtClean="0">
                <a:solidFill>
                  <a:schemeClr val="tx1"/>
                </a:solidFill>
              </a:rPr>
              <a:t>Cosmic </a:t>
            </a:r>
          </a:p>
          <a:p>
            <a:r>
              <a:rPr lang="en-US" sz="2000" dirty="0">
                <a:solidFill>
                  <a:schemeClr val="tx1"/>
                </a:solidFill>
              </a:rPr>
              <a:t>a</a:t>
            </a:r>
            <a:r>
              <a:rPr lang="en-US" sz="2000" dirty="0" smtClean="0">
                <a:solidFill>
                  <a:schemeClr val="tx1"/>
                </a:solidFill>
              </a:rPr>
              <a:t>fternoon </a:t>
            </a:r>
            <a:endParaRPr lang="en-US" sz="2000" dirty="0">
              <a:solidFill>
                <a:schemeClr val="tx1"/>
              </a:solidFill>
            </a:endParaRPr>
          </a:p>
        </p:txBody>
      </p:sp>
    </p:spTree>
    <p:extLst>
      <p:ext uri="{BB962C8B-B14F-4D97-AF65-F5344CB8AC3E}">
        <p14:creationId xmlns:p14="http://schemas.microsoft.com/office/powerpoint/2010/main" val="1746457319"/>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266" y="0"/>
            <a:ext cx="7772400" cy="577755"/>
          </a:xfrm>
        </p:spPr>
        <p:txBody>
          <a:bodyPr/>
          <a:lstStyle/>
          <a:p>
            <a:r>
              <a:rPr lang="en-US" dirty="0" smtClean="0"/>
              <a:t>Why need for more data?</a:t>
            </a:r>
            <a:endParaRPr lang="en-US" dirty="0"/>
          </a:p>
        </p:txBody>
      </p:sp>
      <p:sp>
        <p:nvSpPr>
          <p:cNvPr id="4" name="TextBox 3"/>
          <p:cNvSpPr txBox="1"/>
          <p:nvPr/>
        </p:nvSpPr>
        <p:spPr>
          <a:xfrm>
            <a:off x="272955" y="577755"/>
            <a:ext cx="7246961" cy="6740307"/>
          </a:xfrm>
          <a:prstGeom prst="rect">
            <a:avLst/>
          </a:prstGeom>
          <a:noFill/>
        </p:spPr>
        <p:txBody>
          <a:bodyPr wrap="square" rtlCol="0">
            <a:spAutoFit/>
          </a:bodyPr>
          <a:lstStyle/>
          <a:p>
            <a:pPr marL="457200" indent="-457200">
              <a:buFont typeface="+mj-lt"/>
              <a:buAutoNum type="arabicPeriod"/>
            </a:pPr>
            <a:r>
              <a:rPr lang="en-US" sz="2400" b="1" dirty="0" smtClean="0">
                <a:solidFill>
                  <a:schemeClr val="bg1">
                    <a:lumMod val="75000"/>
                  </a:schemeClr>
                </a:solidFill>
              </a:rPr>
              <a:t>COSMIC VARIANCE &amp; ENVIRONMENT</a:t>
            </a:r>
          </a:p>
          <a:p>
            <a:pPr marL="457200" indent="-457200">
              <a:buFont typeface="+mj-lt"/>
              <a:buAutoNum type="arabicPeriod"/>
            </a:pPr>
            <a:r>
              <a:rPr lang="en-US" sz="2400" b="1" dirty="0" smtClean="0">
                <a:solidFill>
                  <a:schemeClr val="accent3">
                    <a:lumMod val="85000"/>
                  </a:schemeClr>
                </a:solidFill>
              </a:rPr>
              <a:t>LARGE RANGE in time or redshift, so many slices are needed to track evolution </a:t>
            </a:r>
          </a:p>
          <a:p>
            <a:pPr marL="457200" indent="-457200">
              <a:buFont typeface="+mj-lt"/>
              <a:buAutoNum type="arabicPeriod"/>
            </a:pPr>
            <a:r>
              <a:rPr lang="en-US" sz="2400" b="1" dirty="0" smtClean="0">
                <a:solidFill>
                  <a:schemeClr val="accent3">
                    <a:lumMod val="85000"/>
                  </a:schemeClr>
                </a:solidFill>
              </a:rPr>
              <a:t>EACH SLICE is a different place, so connecting objects from one to another is a statistical study if objects do not naturally fall into clear, separate categories</a:t>
            </a:r>
          </a:p>
          <a:p>
            <a:pPr marL="457200" indent="-457200">
              <a:buFont typeface="+mj-lt"/>
              <a:buAutoNum type="arabicPeriod"/>
            </a:pPr>
            <a:r>
              <a:rPr lang="en-US" sz="2400" b="1" dirty="0" smtClean="0">
                <a:solidFill>
                  <a:srgbClr val="FFC000"/>
                </a:solidFill>
              </a:rPr>
              <a:t>GALAXIES in fact are incredibly diverse with huge range in physically relevant, non-discrete parameters:  </a:t>
            </a:r>
            <a:r>
              <a:rPr lang="en-US" sz="2400" b="1" dirty="0" smtClean="0">
                <a:solidFill>
                  <a:srgbClr val="FFFF00"/>
                </a:solidFill>
              </a:rPr>
              <a:t>Mass, Size, Star Formation Rate, Structure and Substructure, Shapes/Morphology, proportion of key constituents (stellar mass, gas in various phases and ionizations, dust, SMBH), assembly and interaction history, kinematics, </a:t>
            </a:r>
            <a:r>
              <a:rPr lang="en-US" sz="2400" b="1" dirty="0" err="1" smtClean="0">
                <a:solidFill>
                  <a:srgbClr val="FFFF00"/>
                </a:solidFill>
              </a:rPr>
              <a:t>etc</a:t>
            </a:r>
            <a:endParaRPr lang="en-US" sz="2400" b="1" dirty="0" smtClean="0">
              <a:solidFill>
                <a:srgbClr val="FFFF00"/>
              </a:solidFill>
            </a:endParaRPr>
          </a:p>
          <a:p>
            <a:pPr marL="457200" indent="-457200">
              <a:buFont typeface="+mj-lt"/>
              <a:buAutoNum type="arabicPeriod"/>
            </a:pPr>
            <a:endParaRPr lang="en-US" sz="2400" b="1" dirty="0" smtClean="0">
              <a:solidFill>
                <a:srgbClr val="FFC000"/>
              </a:solidFill>
            </a:endParaRPr>
          </a:p>
          <a:p>
            <a:pPr marL="457200" indent="-457200">
              <a:buFont typeface="+mj-lt"/>
              <a:buAutoNum type="arabicPeriod"/>
            </a:pPr>
            <a:endParaRPr lang="en-US" sz="2400" b="1" dirty="0" smtClean="0">
              <a:solidFill>
                <a:srgbClr val="FFC000"/>
              </a:solidFill>
            </a:endParaRPr>
          </a:p>
        </p:txBody>
      </p:sp>
    </p:spTree>
    <p:extLst>
      <p:ext uri="{BB962C8B-B14F-4D97-AF65-F5344CB8AC3E}">
        <p14:creationId xmlns:p14="http://schemas.microsoft.com/office/powerpoint/2010/main" val="60418372"/>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52133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4191000"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4"/>
          <p:cNvSpPr>
            <a:spLocks noChangeArrowheads="1"/>
          </p:cNvSpPr>
          <p:nvPr/>
        </p:nvSpPr>
        <p:spPr bwMode="auto">
          <a:xfrm>
            <a:off x="1600200" y="1676400"/>
            <a:ext cx="914400" cy="762000"/>
          </a:xfrm>
          <a:prstGeom prst="rect">
            <a:avLst/>
          </a:prstGeom>
          <a:solidFill>
            <a:schemeClr val="accent1">
              <a:alpha val="29019"/>
            </a:schemeClr>
          </a:solidFill>
          <a:ln w="9525">
            <a:solidFill>
              <a:schemeClr val="tx1"/>
            </a:solidFill>
            <a:miter lim="800000"/>
            <a:headEnd/>
            <a:tailEnd/>
          </a:ln>
        </p:spPr>
        <p:txBody>
          <a:bodyPr wrap="none" anchor="ctr"/>
          <a:lstStyle>
            <a:lvl1pPr>
              <a:defRPr sz="2400">
                <a:solidFill>
                  <a:srgbClr val="05EB52"/>
                </a:solidFill>
                <a:latin typeface="ZapfHumnst BT" charset="0"/>
                <a:ea typeface="ＭＳ Ｐゴシック" charset="-128"/>
              </a:defRPr>
            </a:lvl1pPr>
            <a:lvl2pPr marL="37931725" indent="-37474525">
              <a:defRPr sz="2400">
                <a:solidFill>
                  <a:srgbClr val="05EB52"/>
                </a:solidFill>
                <a:latin typeface="ZapfHumnst BT" charset="0"/>
                <a:ea typeface="ＭＳ Ｐゴシック" charset="-128"/>
              </a:defRPr>
            </a:lvl2pPr>
            <a:lvl3pPr>
              <a:defRPr sz="2400">
                <a:solidFill>
                  <a:srgbClr val="05EB52"/>
                </a:solidFill>
                <a:latin typeface="ZapfHumnst BT" charset="0"/>
                <a:ea typeface="ＭＳ Ｐゴシック" charset="-128"/>
              </a:defRPr>
            </a:lvl3pPr>
            <a:lvl4pPr>
              <a:defRPr sz="2400">
                <a:solidFill>
                  <a:srgbClr val="05EB52"/>
                </a:solidFill>
                <a:latin typeface="ZapfHumnst BT" charset="0"/>
                <a:ea typeface="ＭＳ Ｐゴシック" charset="-128"/>
              </a:defRPr>
            </a:lvl4pPr>
            <a:lvl5pPr>
              <a:defRPr sz="2400">
                <a:solidFill>
                  <a:srgbClr val="05EB52"/>
                </a:solidFill>
                <a:latin typeface="ZapfHumnst BT" charset="0"/>
                <a:ea typeface="ＭＳ Ｐゴシック" charset="-128"/>
              </a:defRPr>
            </a:lvl5pPr>
            <a:lvl6pPr marL="457200" eaLnBrk="0" fontAlgn="base" hangingPunct="0">
              <a:spcBef>
                <a:spcPct val="0"/>
              </a:spcBef>
              <a:spcAft>
                <a:spcPct val="0"/>
              </a:spcAft>
              <a:defRPr sz="2400">
                <a:solidFill>
                  <a:srgbClr val="05EB52"/>
                </a:solidFill>
                <a:latin typeface="ZapfHumnst BT" charset="0"/>
                <a:ea typeface="ＭＳ Ｐゴシック" charset="-128"/>
              </a:defRPr>
            </a:lvl6pPr>
            <a:lvl7pPr marL="914400" eaLnBrk="0" fontAlgn="base" hangingPunct="0">
              <a:spcBef>
                <a:spcPct val="0"/>
              </a:spcBef>
              <a:spcAft>
                <a:spcPct val="0"/>
              </a:spcAft>
              <a:defRPr sz="2400">
                <a:solidFill>
                  <a:srgbClr val="05EB52"/>
                </a:solidFill>
                <a:latin typeface="ZapfHumnst BT" charset="0"/>
                <a:ea typeface="ＭＳ Ｐゴシック" charset="-128"/>
              </a:defRPr>
            </a:lvl7pPr>
            <a:lvl8pPr marL="1371600" eaLnBrk="0" fontAlgn="base" hangingPunct="0">
              <a:spcBef>
                <a:spcPct val="0"/>
              </a:spcBef>
              <a:spcAft>
                <a:spcPct val="0"/>
              </a:spcAft>
              <a:defRPr sz="2400">
                <a:solidFill>
                  <a:srgbClr val="05EB52"/>
                </a:solidFill>
                <a:latin typeface="ZapfHumnst BT" charset="0"/>
                <a:ea typeface="ＭＳ Ｐゴシック" charset="-128"/>
              </a:defRPr>
            </a:lvl8pPr>
            <a:lvl9pPr marL="1828800" eaLnBrk="0" fontAlgn="base" hangingPunct="0">
              <a:spcBef>
                <a:spcPct val="0"/>
              </a:spcBef>
              <a:spcAft>
                <a:spcPct val="0"/>
              </a:spcAft>
              <a:defRPr sz="2400">
                <a:solidFill>
                  <a:srgbClr val="05EB52"/>
                </a:solidFill>
                <a:latin typeface="ZapfHumnst BT" charset="0"/>
                <a:ea typeface="ＭＳ Ｐゴシック" charset="-128"/>
              </a:defRPr>
            </a:lvl9pPr>
          </a:lstStyle>
          <a:p>
            <a:endParaRPr lang="en-US" altLang="en-US"/>
          </a:p>
        </p:txBody>
      </p:sp>
      <p:sp>
        <p:nvSpPr>
          <p:cNvPr id="58373" name="Line 5"/>
          <p:cNvSpPr>
            <a:spLocks noChangeShapeType="1"/>
          </p:cNvSpPr>
          <p:nvPr/>
        </p:nvSpPr>
        <p:spPr bwMode="auto">
          <a:xfrm>
            <a:off x="2514600" y="1676400"/>
            <a:ext cx="2209800" cy="1524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4" name="Line 6"/>
          <p:cNvSpPr>
            <a:spLocks noChangeShapeType="1"/>
          </p:cNvSpPr>
          <p:nvPr/>
        </p:nvSpPr>
        <p:spPr bwMode="auto">
          <a:xfrm>
            <a:off x="2514600" y="2438400"/>
            <a:ext cx="2209800" cy="3505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5" name="Rectangle 7"/>
          <p:cNvSpPr>
            <a:spLocks noChangeArrowheads="1"/>
          </p:cNvSpPr>
          <p:nvPr/>
        </p:nvSpPr>
        <p:spPr bwMode="auto">
          <a:xfrm>
            <a:off x="4724400" y="1828800"/>
            <a:ext cx="4191000" cy="4114800"/>
          </a:xfrm>
          <a:prstGeom prst="rect">
            <a:avLst/>
          </a:prstGeom>
          <a:solidFill>
            <a:schemeClr val="accent1">
              <a:alpha val="1176"/>
            </a:schemeClr>
          </a:solidFill>
          <a:ln w="31750">
            <a:solidFill>
              <a:schemeClr val="accent1"/>
            </a:solidFill>
            <a:miter lim="800000"/>
            <a:headEnd/>
            <a:tailEnd/>
          </a:ln>
        </p:spPr>
        <p:txBody>
          <a:bodyPr wrap="none" anchor="ctr"/>
          <a:lstStyle>
            <a:lvl1pPr>
              <a:defRPr sz="2400">
                <a:solidFill>
                  <a:srgbClr val="05EB52"/>
                </a:solidFill>
                <a:latin typeface="ZapfHumnst BT" charset="0"/>
                <a:ea typeface="ＭＳ Ｐゴシック" charset="-128"/>
              </a:defRPr>
            </a:lvl1pPr>
            <a:lvl2pPr marL="37931725" indent="-37474525">
              <a:defRPr sz="2400">
                <a:solidFill>
                  <a:srgbClr val="05EB52"/>
                </a:solidFill>
                <a:latin typeface="ZapfHumnst BT" charset="0"/>
                <a:ea typeface="ＭＳ Ｐゴシック" charset="-128"/>
              </a:defRPr>
            </a:lvl2pPr>
            <a:lvl3pPr>
              <a:defRPr sz="2400">
                <a:solidFill>
                  <a:srgbClr val="05EB52"/>
                </a:solidFill>
                <a:latin typeface="ZapfHumnst BT" charset="0"/>
                <a:ea typeface="ＭＳ Ｐゴシック" charset="-128"/>
              </a:defRPr>
            </a:lvl3pPr>
            <a:lvl4pPr>
              <a:defRPr sz="2400">
                <a:solidFill>
                  <a:srgbClr val="05EB52"/>
                </a:solidFill>
                <a:latin typeface="ZapfHumnst BT" charset="0"/>
                <a:ea typeface="ＭＳ Ｐゴシック" charset="-128"/>
              </a:defRPr>
            </a:lvl4pPr>
            <a:lvl5pPr>
              <a:defRPr sz="2400">
                <a:solidFill>
                  <a:srgbClr val="05EB52"/>
                </a:solidFill>
                <a:latin typeface="ZapfHumnst BT" charset="0"/>
                <a:ea typeface="ＭＳ Ｐゴシック" charset="-128"/>
              </a:defRPr>
            </a:lvl5pPr>
            <a:lvl6pPr marL="457200" eaLnBrk="0" fontAlgn="base" hangingPunct="0">
              <a:spcBef>
                <a:spcPct val="0"/>
              </a:spcBef>
              <a:spcAft>
                <a:spcPct val="0"/>
              </a:spcAft>
              <a:defRPr sz="2400">
                <a:solidFill>
                  <a:srgbClr val="05EB52"/>
                </a:solidFill>
                <a:latin typeface="ZapfHumnst BT" charset="0"/>
                <a:ea typeface="ＭＳ Ｐゴシック" charset="-128"/>
              </a:defRPr>
            </a:lvl6pPr>
            <a:lvl7pPr marL="914400" eaLnBrk="0" fontAlgn="base" hangingPunct="0">
              <a:spcBef>
                <a:spcPct val="0"/>
              </a:spcBef>
              <a:spcAft>
                <a:spcPct val="0"/>
              </a:spcAft>
              <a:defRPr sz="2400">
                <a:solidFill>
                  <a:srgbClr val="05EB52"/>
                </a:solidFill>
                <a:latin typeface="ZapfHumnst BT" charset="0"/>
                <a:ea typeface="ＭＳ Ｐゴシック" charset="-128"/>
              </a:defRPr>
            </a:lvl7pPr>
            <a:lvl8pPr marL="1371600" eaLnBrk="0" fontAlgn="base" hangingPunct="0">
              <a:spcBef>
                <a:spcPct val="0"/>
              </a:spcBef>
              <a:spcAft>
                <a:spcPct val="0"/>
              </a:spcAft>
              <a:defRPr sz="2400">
                <a:solidFill>
                  <a:srgbClr val="05EB52"/>
                </a:solidFill>
                <a:latin typeface="ZapfHumnst BT" charset="0"/>
                <a:ea typeface="ＭＳ Ｐゴシック" charset="-128"/>
              </a:defRPr>
            </a:lvl8pPr>
            <a:lvl9pPr marL="1828800" eaLnBrk="0" fontAlgn="base" hangingPunct="0">
              <a:spcBef>
                <a:spcPct val="0"/>
              </a:spcBef>
              <a:spcAft>
                <a:spcPct val="0"/>
              </a:spcAft>
              <a:defRPr sz="2400">
                <a:solidFill>
                  <a:srgbClr val="05EB52"/>
                </a:solidFill>
                <a:latin typeface="ZapfHumnst BT" charset="0"/>
                <a:ea typeface="ＭＳ Ｐゴシック" charset="-128"/>
              </a:defRPr>
            </a:lvl9pPr>
          </a:lstStyle>
          <a:p>
            <a:endParaRPr lang="en-US" altLang="en-US"/>
          </a:p>
        </p:txBody>
      </p:sp>
      <p:sp>
        <p:nvSpPr>
          <p:cNvPr id="58376" name="Text Box 8"/>
          <p:cNvSpPr txBox="1">
            <a:spLocks noChangeArrowheads="1"/>
          </p:cNvSpPr>
          <p:nvPr/>
        </p:nvSpPr>
        <p:spPr bwMode="auto">
          <a:xfrm>
            <a:off x="6400800" y="1200150"/>
            <a:ext cx="839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5EB52"/>
                </a:solidFill>
                <a:latin typeface="ZapfHumnst BT" charset="0"/>
                <a:ea typeface="ＭＳ Ｐゴシック" charset="-128"/>
              </a:defRPr>
            </a:lvl1pPr>
            <a:lvl2pPr marL="37931725" indent="-37474525">
              <a:defRPr sz="2400">
                <a:solidFill>
                  <a:srgbClr val="05EB52"/>
                </a:solidFill>
                <a:latin typeface="ZapfHumnst BT" charset="0"/>
                <a:ea typeface="ＭＳ Ｐゴシック" charset="-128"/>
              </a:defRPr>
            </a:lvl2pPr>
            <a:lvl3pPr>
              <a:defRPr sz="2400">
                <a:solidFill>
                  <a:srgbClr val="05EB52"/>
                </a:solidFill>
                <a:latin typeface="ZapfHumnst BT" charset="0"/>
                <a:ea typeface="ＭＳ Ｐゴシック" charset="-128"/>
              </a:defRPr>
            </a:lvl3pPr>
            <a:lvl4pPr>
              <a:defRPr sz="2400">
                <a:solidFill>
                  <a:srgbClr val="05EB52"/>
                </a:solidFill>
                <a:latin typeface="ZapfHumnst BT" charset="0"/>
                <a:ea typeface="ＭＳ Ｐゴシック" charset="-128"/>
              </a:defRPr>
            </a:lvl4pPr>
            <a:lvl5pPr>
              <a:defRPr sz="2400">
                <a:solidFill>
                  <a:srgbClr val="05EB52"/>
                </a:solidFill>
                <a:latin typeface="ZapfHumnst BT" charset="0"/>
                <a:ea typeface="ＭＳ Ｐゴシック" charset="-128"/>
              </a:defRPr>
            </a:lvl5pPr>
            <a:lvl6pPr marL="457200" eaLnBrk="0" fontAlgn="base" hangingPunct="0">
              <a:spcBef>
                <a:spcPct val="0"/>
              </a:spcBef>
              <a:spcAft>
                <a:spcPct val="0"/>
              </a:spcAft>
              <a:defRPr sz="2400">
                <a:solidFill>
                  <a:srgbClr val="05EB52"/>
                </a:solidFill>
                <a:latin typeface="ZapfHumnst BT" charset="0"/>
                <a:ea typeface="ＭＳ Ｐゴシック" charset="-128"/>
              </a:defRPr>
            </a:lvl6pPr>
            <a:lvl7pPr marL="914400" eaLnBrk="0" fontAlgn="base" hangingPunct="0">
              <a:spcBef>
                <a:spcPct val="0"/>
              </a:spcBef>
              <a:spcAft>
                <a:spcPct val="0"/>
              </a:spcAft>
              <a:defRPr sz="2400">
                <a:solidFill>
                  <a:srgbClr val="05EB52"/>
                </a:solidFill>
                <a:latin typeface="ZapfHumnst BT" charset="0"/>
                <a:ea typeface="ＭＳ Ｐゴシック" charset="-128"/>
              </a:defRPr>
            </a:lvl7pPr>
            <a:lvl8pPr marL="1371600" eaLnBrk="0" fontAlgn="base" hangingPunct="0">
              <a:spcBef>
                <a:spcPct val="0"/>
              </a:spcBef>
              <a:spcAft>
                <a:spcPct val="0"/>
              </a:spcAft>
              <a:defRPr sz="2400">
                <a:solidFill>
                  <a:srgbClr val="05EB52"/>
                </a:solidFill>
                <a:latin typeface="ZapfHumnst BT" charset="0"/>
                <a:ea typeface="ＭＳ Ｐゴシック" charset="-128"/>
              </a:defRPr>
            </a:lvl8pPr>
            <a:lvl9pPr marL="1828800" eaLnBrk="0" fontAlgn="base" hangingPunct="0">
              <a:spcBef>
                <a:spcPct val="0"/>
              </a:spcBef>
              <a:spcAft>
                <a:spcPct val="0"/>
              </a:spcAft>
              <a:defRPr sz="2400">
                <a:solidFill>
                  <a:srgbClr val="05EB52"/>
                </a:solidFill>
                <a:latin typeface="ZapfHumnst BT" charset="0"/>
                <a:ea typeface="ＭＳ Ｐゴシック" charset="-128"/>
              </a:defRPr>
            </a:lvl9pPr>
          </a:lstStyle>
          <a:p>
            <a:pPr algn="l"/>
            <a:r>
              <a:rPr lang="en-US" altLang="en-US" sz="3200" b="1">
                <a:solidFill>
                  <a:srgbClr val="FFFF00"/>
                </a:solidFill>
                <a:latin typeface="Arial" charset="0"/>
              </a:rPr>
              <a:t>30”</a:t>
            </a:r>
          </a:p>
        </p:txBody>
      </p:sp>
      <p:sp>
        <p:nvSpPr>
          <p:cNvPr id="58377" name="Text Box 9"/>
          <p:cNvSpPr txBox="1">
            <a:spLocks noChangeArrowheads="1"/>
          </p:cNvSpPr>
          <p:nvPr/>
        </p:nvSpPr>
        <p:spPr bwMode="auto">
          <a:xfrm>
            <a:off x="1889125" y="234950"/>
            <a:ext cx="563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5EB52"/>
                </a:solidFill>
                <a:latin typeface="ZapfHumnst BT" charset="0"/>
                <a:ea typeface="ＭＳ Ｐゴシック" charset="-128"/>
              </a:defRPr>
            </a:lvl1pPr>
            <a:lvl2pPr marL="37931725" indent="-37474525">
              <a:defRPr sz="2400">
                <a:solidFill>
                  <a:srgbClr val="05EB52"/>
                </a:solidFill>
                <a:latin typeface="ZapfHumnst BT" charset="0"/>
                <a:ea typeface="ＭＳ Ｐゴシック" charset="-128"/>
              </a:defRPr>
            </a:lvl2pPr>
            <a:lvl3pPr>
              <a:defRPr sz="2400">
                <a:solidFill>
                  <a:srgbClr val="05EB52"/>
                </a:solidFill>
                <a:latin typeface="ZapfHumnst BT" charset="0"/>
                <a:ea typeface="ＭＳ Ｐゴシック" charset="-128"/>
              </a:defRPr>
            </a:lvl3pPr>
            <a:lvl4pPr>
              <a:defRPr sz="2400">
                <a:solidFill>
                  <a:srgbClr val="05EB52"/>
                </a:solidFill>
                <a:latin typeface="ZapfHumnst BT" charset="0"/>
                <a:ea typeface="ＭＳ Ｐゴシック" charset="-128"/>
              </a:defRPr>
            </a:lvl4pPr>
            <a:lvl5pPr>
              <a:defRPr sz="2400">
                <a:solidFill>
                  <a:srgbClr val="05EB52"/>
                </a:solidFill>
                <a:latin typeface="ZapfHumnst BT" charset="0"/>
                <a:ea typeface="ＭＳ Ｐゴシック" charset="-128"/>
              </a:defRPr>
            </a:lvl5pPr>
            <a:lvl6pPr marL="457200" eaLnBrk="0" fontAlgn="base" hangingPunct="0">
              <a:spcBef>
                <a:spcPct val="0"/>
              </a:spcBef>
              <a:spcAft>
                <a:spcPct val="0"/>
              </a:spcAft>
              <a:defRPr sz="2400">
                <a:solidFill>
                  <a:srgbClr val="05EB52"/>
                </a:solidFill>
                <a:latin typeface="ZapfHumnst BT" charset="0"/>
                <a:ea typeface="ＭＳ Ｐゴシック" charset="-128"/>
              </a:defRPr>
            </a:lvl6pPr>
            <a:lvl7pPr marL="914400" eaLnBrk="0" fontAlgn="base" hangingPunct="0">
              <a:spcBef>
                <a:spcPct val="0"/>
              </a:spcBef>
              <a:spcAft>
                <a:spcPct val="0"/>
              </a:spcAft>
              <a:defRPr sz="2400">
                <a:solidFill>
                  <a:srgbClr val="05EB52"/>
                </a:solidFill>
                <a:latin typeface="ZapfHumnst BT" charset="0"/>
                <a:ea typeface="ＭＳ Ｐゴシック" charset="-128"/>
              </a:defRPr>
            </a:lvl7pPr>
            <a:lvl8pPr marL="1371600" eaLnBrk="0" fontAlgn="base" hangingPunct="0">
              <a:spcBef>
                <a:spcPct val="0"/>
              </a:spcBef>
              <a:spcAft>
                <a:spcPct val="0"/>
              </a:spcAft>
              <a:defRPr sz="2400">
                <a:solidFill>
                  <a:srgbClr val="05EB52"/>
                </a:solidFill>
                <a:latin typeface="ZapfHumnst BT" charset="0"/>
                <a:ea typeface="ＭＳ Ｐゴシック" charset="-128"/>
              </a:defRPr>
            </a:lvl8pPr>
            <a:lvl9pPr marL="1828800" eaLnBrk="0" fontAlgn="base" hangingPunct="0">
              <a:spcBef>
                <a:spcPct val="0"/>
              </a:spcBef>
              <a:spcAft>
                <a:spcPct val="0"/>
              </a:spcAft>
              <a:defRPr sz="2400">
                <a:solidFill>
                  <a:srgbClr val="05EB52"/>
                </a:solidFill>
                <a:latin typeface="ZapfHumnst BT" charset="0"/>
                <a:ea typeface="ＭＳ Ｐゴシック" charset="-128"/>
              </a:defRPr>
            </a:lvl9pPr>
          </a:lstStyle>
          <a:p>
            <a:pPr algn="l"/>
            <a:r>
              <a:rPr lang="en-US" altLang="en-US" sz="2800">
                <a:solidFill>
                  <a:srgbClr val="FFFF00"/>
                </a:solidFill>
                <a:latin typeface="Helvetica" charset="0"/>
              </a:rPr>
              <a:t>HST UDF Showing High Density &amp;</a:t>
            </a:r>
          </a:p>
          <a:p>
            <a:pPr algn="l"/>
            <a:r>
              <a:rPr lang="en-US" altLang="en-US" sz="2800">
                <a:solidFill>
                  <a:srgbClr val="FFFF00"/>
                </a:solidFill>
                <a:latin typeface="Helvetica" charset="0"/>
              </a:rPr>
              <a:t>Diversity of Galaxy Substructures </a:t>
            </a:r>
          </a:p>
        </p:txBody>
      </p:sp>
    </p:spTree>
    <p:extLst>
      <p:ext uri="{BB962C8B-B14F-4D97-AF65-F5344CB8AC3E}">
        <p14:creationId xmlns:p14="http://schemas.microsoft.com/office/powerpoint/2010/main" val="19587135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7463"/>
            <a:ext cx="7772400" cy="1143000"/>
          </a:xfrm>
        </p:spPr>
        <p:txBody>
          <a:bodyPr/>
          <a:lstStyle/>
          <a:p>
            <a:r>
              <a:rPr lang="en-US" dirty="0" smtClean="0"/>
              <a:t>Why need for more data?</a:t>
            </a:r>
            <a:endParaRPr lang="en-US" dirty="0"/>
          </a:p>
        </p:txBody>
      </p:sp>
      <p:sp>
        <p:nvSpPr>
          <p:cNvPr id="4" name="TextBox 3"/>
          <p:cNvSpPr txBox="1"/>
          <p:nvPr/>
        </p:nvSpPr>
        <p:spPr>
          <a:xfrm>
            <a:off x="259307" y="1269242"/>
            <a:ext cx="7246961" cy="6740307"/>
          </a:xfrm>
          <a:prstGeom prst="rect">
            <a:avLst/>
          </a:prstGeom>
          <a:noFill/>
        </p:spPr>
        <p:txBody>
          <a:bodyPr wrap="square" rtlCol="0">
            <a:spAutoFit/>
          </a:bodyPr>
          <a:lstStyle/>
          <a:p>
            <a:pPr marL="457200" indent="-457200">
              <a:buFont typeface="+mj-lt"/>
              <a:buAutoNum type="arabicPeriod"/>
            </a:pPr>
            <a:r>
              <a:rPr lang="en-US" sz="2400" b="1" dirty="0" smtClean="0">
                <a:solidFill>
                  <a:schemeClr val="bg1">
                    <a:lumMod val="75000"/>
                  </a:schemeClr>
                </a:solidFill>
              </a:rPr>
              <a:t>COSMIC VARIANCE &amp; ENVIRONMENT</a:t>
            </a:r>
          </a:p>
          <a:p>
            <a:pPr marL="457200" indent="-457200">
              <a:buFont typeface="+mj-lt"/>
              <a:buAutoNum type="arabicPeriod"/>
            </a:pPr>
            <a:r>
              <a:rPr lang="en-US" sz="2400" b="1" dirty="0" smtClean="0">
                <a:solidFill>
                  <a:schemeClr val="bg1">
                    <a:lumMod val="75000"/>
                  </a:schemeClr>
                </a:solidFill>
              </a:rPr>
              <a:t>LARGE RANGE in time or redshift, so many slices are needed to track evolution </a:t>
            </a:r>
          </a:p>
          <a:p>
            <a:pPr marL="457200" indent="-457200">
              <a:buFont typeface="+mj-lt"/>
              <a:buAutoNum type="arabicPeriod"/>
            </a:pPr>
            <a:r>
              <a:rPr lang="en-US" sz="2400" b="1" dirty="0" smtClean="0">
                <a:solidFill>
                  <a:schemeClr val="bg1">
                    <a:lumMod val="75000"/>
                  </a:schemeClr>
                </a:solidFill>
              </a:rPr>
              <a:t>EACH SLICE is a different place, so connecting objects from one to another is a statistical study if objects do not naturally fall into clear, separate categories</a:t>
            </a:r>
          </a:p>
          <a:p>
            <a:pPr marL="457200" indent="-457200">
              <a:buFont typeface="+mj-lt"/>
              <a:buAutoNum type="arabicPeriod"/>
            </a:pPr>
            <a:r>
              <a:rPr lang="en-US" sz="2400" b="1" dirty="0" smtClean="0">
                <a:solidFill>
                  <a:srgbClr val="FFFF00"/>
                </a:solidFill>
              </a:rPr>
              <a:t>GALAXIES in fact are incredibly diverse with huge range in many parameters that may vary independently, making connecting one time-space slice hard to connect to another</a:t>
            </a:r>
          </a:p>
          <a:p>
            <a:pPr marL="457200" indent="-457200">
              <a:buFont typeface="+mj-lt"/>
              <a:buAutoNum type="arabicPeriod"/>
            </a:pPr>
            <a:r>
              <a:rPr lang="en-US" sz="2400" b="1" dirty="0" smtClean="0">
                <a:solidFill>
                  <a:srgbClr val="FFC000"/>
                </a:solidFill>
              </a:rPr>
              <a:t>Many rare but important objects/situations: AGNs, lensed objects, rich clusters, galaxies in voids, very short-duration infrequent events (SN), etc. </a:t>
            </a:r>
          </a:p>
          <a:p>
            <a:pPr marL="457200" indent="-457200">
              <a:buFont typeface="+mj-lt"/>
              <a:buAutoNum type="arabicPeriod"/>
            </a:pPr>
            <a:endParaRPr lang="en-US" sz="2400" b="1" dirty="0" smtClean="0">
              <a:solidFill>
                <a:srgbClr val="FFC000"/>
              </a:solidFill>
            </a:endParaRPr>
          </a:p>
          <a:p>
            <a:pPr marL="457200" indent="-457200">
              <a:buFont typeface="+mj-lt"/>
              <a:buAutoNum type="arabicPeriod"/>
            </a:pPr>
            <a:endParaRPr lang="en-US" sz="2400" b="1" dirty="0" smtClean="0">
              <a:solidFill>
                <a:srgbClr val="FFC000"/>
              </a:solidFill>
            </a:endParaRPr>
          </a:p>
          <a:p>
            <a:pPr marL="457200" indent="-457200">
              <a:buFont typeface="+mj-lt"/>
              <a:buAutoNum type="arabicPeriod"/>
            </a:pPr>
            <a:endParaRPr lang="en-US" sz="2400" b="1" dirty="0" smtClean="0">
              <a:solidFill>
                <a:srgbClr val="FFC000"/>
              </a:solidFill>
            </a:endParaRPr>
          </a:p>
        </p:txBody>
      </p:sp>
    </p:spTree>
    <p:extLst>
      <p:ext uri="{BB962C8B-B14F-4D97-AF65-F5344CB8AC3E}">
        <p14:creationId xmlns:p14="http://schemas.microsoft.com/office/powerpoint/2010/main" val="988434016"/>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60" y="-78475"/>
            <a:ext cx="7772400" cy="1143000"/>
          </a:xfrm>
        </p:spPr>
        <p:txBody>
          <a:bodyPr/>
          <a:lstStyle/>
          <a:p>
            <a:r>
              <a:rPr lang="en-US" dirty="0" smtClean="0"/>
              <a:t>Why need for more data? Recap</a:t>
            </a:r>
            <a:endParaRPr lang="en-US" dirty="0"/>
          </a:p>
        </p:txBody>
      </p:sp>
      <p:sp>
        <p:nvSpPr>
          <p:cNvPr id="4" name="TextBox 3"/>
          <p:cNvSpPr txBox="1"/>
          <p:nvPr/>
        </p:nvSpPr>
        <p:spPr>
          <a:xfrm>
            <a:off x="423080" y="1064525"/>
            <a:ext cx="7246961" cy="6370975"/>
          </a:xfrm>
          <a:prstGeom prst="rect">
            <a:avLst/>
          </a:prstGeom>
          <a:noFill/>
        </p:spPr>
        <p:txBody>
          <a:bodyPr wrap="square" rtlCol="0">
            <a:spAutoFit/>
          </a:bodyPr>
          <a:lstStyle/>
          <a:p>
            <a:pPr marL="457200" indent="-457200">
              <a:buFont typeface="+mj-lt"/>
              <a:buAutoNum type="arabicPeriod"/>
            </a:pPr>
            <a:r>
              <a:rPr lang="en-US" sz="2400" b="1" dirty="0" smtClean="0">
                <a:solidFill>
                  <a:srgbClr val="FFC000"/>
                </a:solidFill>
              </a:rPr>
              <a:t>COSMIC VARIANCE &amp; ENVIRONMENT</a:t>
            </a:r>
          </a:p>
          <a:p>
            <a:pPr marL="457200" indent="-457200">
              <a:buFont typeface="+mj-lt"/>
              <a:buAutoNum type="arabicPeriod"/>
            </a:pPr>
            <a:r>
              <a:rPr lang="en-US" sz="2400" b="1" dirty="0" smtClean="0">
                <a:solidFill>
                  <a:srgbClr val="FFFF00"/>
                </a:solidFill>
              </a:rPr>
              <a:t>LARGE RANGE in time or redshift</a:t>
            </a:r>
          </a:p>
          <a:p>
            <a:pPr marL="457200" indent="-457200">
              <a:buFont typeface="+mj-lt"/>
              <a:buAutoNum type="arabicPeriod"/>
            </a:pPr>
            <a:r>
              <a:rPr lang="en-US" sz="2400" b="1" dirty="0" smtClean="0">
                <a:solidFill>
                  <a:srgbClr val="FFC000"/>
                </a:solidFill>
              </a:rPr>
              <a:t>EACH SLICE is a different place, so solid statistical connections require large samples</a:t>
            </a:r>
            <a:r>
              <a:rPr lang="en-US" sz="2400" b="1" dirty="0" smtClean="0">
                <a:solidFill>
                  <a:schemeClr val="bg1">
                    <a:lumMod val="75000"/>
                  </a:schemeClr>
                </a:solidFill>
              </a:rPr>
              <a:t>. </a:t>
            </a:r>
          </a:p>
          <a:p>
            <a:pPr marL="457200" indent="-457200">
              <a:buFont typeface="+mj-lt"/>
              <a:buAutoNum type="arabicPeriod"/>
            </a:pPr>
            <a:r>
              <a:rPr lang="en-US" sz="2400" b="1" dirty="0" smtClean="0">
                <a:solidFill>
                  <a:srgbClr val="FFFF00"/>
                </a:solidFill>
              </a:rPr>
              <a:t>GALAXIES are incredibly diverse with huge range in many non-discrete parameters</a:t>
            </a:r>
          </a:p>
          <a:p>
            <a:pPr marL="457200" indent="-457200">
              <a:buFont typeface="+mj-lt"/>
              <a:buAutoNum type="arabicPeriod"/>
            </a:pPr>
            <a:r>
              <a:rPr lang="en-US" sz="2400" b="1" dirty="0" smtClean="0">
                <a:solidFill>
                  <a:srgbClr val="FFC000"/>
                </a:solidFill>
              </a:rPr>
              <a:t>Many rare or extreme (few %) but important objects/situations</a:t>
            </a:r>
          </a:p>
          <a:p>
            <a:endParaRPr lang="en-US" sz="2400" b="1" dirty="0">
              <a:solidFill>
                <a:srgbClr val="FFC000"/>
              </a:solidFill>
            </a:endParaRPr>
          </a:p>
          <a:p>
            <a:r>
              <a:rPr lang="en-US" sz="2400" b="1" dirty="0" smtClean="0">
                <a:solidFill>
                  <a:schemeClr val="bg1"/>
                </a:solidFill>
              </a:rPr>
              <a:t>SDSS has nearly a million galaxies and key questions remain unanswered due to samples being too small.  As one example, how closely do Milky Way counterparts by mass, SFR, and environment match our own home galaxy in structure, gas, and AGN activity? </a:t>
            </a:r>
          </a:p>
          <a:p>
            <a:pPr marL="457200" indent="-457200">
              <a:buFont typeface="+mj-lt"/>
              <a:buAutoNum type="arabicPeriod"/>
            </a:pPr>
            <a:endParaRPr lang="en-US" sz="2400" b="1" dirty="0" smtClean="0">
              <a:solidFill>
                <a:srgbClr val="FFC000"/>
              </a:solidFill>
            </a:endParaRPr>
          </a:p>
          <a:p>
            <a:pPr marL="457200" indent="-457200">
              <a:buFont typeface="+mj-lt"/>
              <a:buAutoNum type="arabicPeriod"/>
            </a:pPr>
            <a:endParaRPr lang="en-US" sz="2400" b="1" dirty="0" smtClean="0">
              <a:solidFill>
                <a:srgbClr val="FFC000"/>
              </a:solidFill>
            </a:endParaRPr>
          </a:p>
        </p:txBody>
      </p:sp>
    </p:spTree>
    <p:extLst>
      <p:ext uri="{BB962C8B-B14F-4D97-AF65-F5344CB8AC3E}">
        <p14:creationId xmlns:p14="http://schemas.microsoft.com/office/powerpoint/2010/main" val="664055394"/>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524294" y="92242"/>
            <a:ext cx="7772400" cy="1143000"/>
          </a:xfrm>
        </p:spPr>
        <p:txBody>
          <a:bodyPr/>
          <a:lstStyle/>
          <a:p>
            <a:r>
              <a:rPr lang="en-US" altLang="en-US" sz="4000" b="1" dirty="0">
                <a:solidFill>
                  <a:srgbClr val="FFC000"/>
                </a:solidFill>
              </a:rPr>
              <a:t>Outline</a:t>
            </a:r>
          </a:p>
        </p:txBody>
      </p:sp>
      <p:sp>
        <p:nvSpPr>
          <p:cNvPr id="118786" name="Content Placeholder 2"/>
          <p:cNvSpPr>
            <a:spLocks noGrp="1"/>
          </p:cNvSpPr>
          <p:nvPr>
            <p:ph idx="1"/>
          </p:nvPr>
        </p:nvSpPr>
        <p:spPr>
          <a:xfrm>
            <a:off x="156412" y="1371600"/>
            <a:ext cx="8508164" cy="5281863"/>
          </a:xfrm>
        </p:spPr>
        <p:txBody>
          <a:bodyPr/>
          <a:lstStyle/>
          <a:p>
            <a:r>
              <a:rPr lang="en-US" altLang="en-US" dirty="0" smtClean="0">
                <a:solidFill>
                  <a:schemeClr val="bg2">
                    <a:lumMod val="40000"/>
                    <a:lumOff val="60000"/>
                  </a:schemeClr>
                </a:solidFill>
              </a:rPr>
              <a:t>Why get yet more data on distant galaxies?</a:t>
            </a:r>
          </a:p>
          <a:p>
            <a:r>
              <a:rPr lang="en-US" altLang="en-US" dirty="0" smtClean="0">
                <a:solidFill>
                  <a:srgbClr val="FFC000"/>
                </a:solidFill>
              </a:rPr>
              <a:t>What is CANDELS:  HST legacy survey  of 5 famous fields with unsurpassed rich data</a:t>
            </a:r>
          </a:p>
          <a:p>
            <a:r>
              <a:rPr lang="en-US" altLang="en-US" dirty="0" smtClean="0">
                <a:solidFill>
                  <a:schemeClr val="bg2">
                    <a:lumMod val="40000"/>
                    <a:lumOff val="60000"/>
                  </a:schemeClr>
                </a:solidFill>
              </a:rPr>
              <a:t>Some Results from CANDELS’ at High Noon</a:t>
            </a:r>
            <a:endParaRPr lang="en-US" altLang="en-US" dirty="0">
              <a:solidFill>
                <a:schemeClr val="bg2">
                  <a:lumMod val="40000"/>
                  <a:lumOff val="60000"/>
                </a:schemeClr>
              </a:solidFill>
            </a:endParaRPr>
          </a:p>
          <a:p>
            <a:pPr lvl="1"/>
            <a:r>
              <a:rPr lang="en-US" altLang="en-US" dirty="0" smtClean="0">
                <a:solidFill>
                  <a:schemeClr val="bg2">
                    <a:lumMod val="40000"/>
                    <a:lumOff val="60000"/>
                  </a:schemeClr>
                </a:solidFill>
              </a:rPr>
              <a:t>What did Milky Way progenitors look like then?</a:t>
            </a:r>
          </a:p>
          <a:p>
            <a:pPr lvl="1"/>
            <a:r>
              <a:rPr lang="en-US" altLang="en-US" dirty="0" smtClean="0">
                <a:solidFill>
                  <a:schemeClr val="bg2">
                    <a:lumMod val="40000"/>
                    <a:lumOff val="60000"/>
                  </a:schemeClr>
                </a:solidFill>
              </a:rPr>
              <a:t>Are the host galaxies of AGNs major mergers?</a:t>
            </a:r>
          </a:p>
          <a:p>
            <a:pPr lvl="1"/>
            <a:r>
              <a:rPr lang="en-US" altLang="en-US" dirty="0" smtClean="0">
                <a:solidFill>
                  <a:schemeClr val="bg2">
                    <a:lumMod val="40000"/>
                    <a:lumOff val="60000"/>
                  </a:schemeClr>
                </a:solidFill>
              </a:rPr>
              <a:t>Serendipity discovery of bursting dwarfs? </a:t>
            </a:r>
          </a:p>
          <a:p>
            <a:r>
              <a:rPr lang="en-US" altLang="en-US" dirty="0" smtClean="0">
                <a:solidFill>
                  <a:schemeClr val="bg2">
                    <a:lumMod val="40000"/>
                    <a:lumOff val="60000"/>
                  </a:schemeClr>
                </a:solidFill>
              </a:rPr>
              <a:t>Recap CANDELS and its legacy for future distant galaxy research</a:t>
            </a:r>
            <a:endParaRPr lang="en-US" altLang="en-US" dirty="0">
              <a:solidFill>
                <a:schemeClr val="bg2">
                  <a:lumMod val="40000"/>
                  <a:lumOff val="60000"/>
                </a:schemeClr>
              </a:solidFill>
            </a:endParaRPr>
          </a:p>
          <a:p>
            <a:pPr lvl="1"/>
            <a:endParaRPr lang="en-US" altLang="en-US" dirty="0"/>
          </a:p>
          <a:p>
            <a:pPr lvl="1"/>
            <a:endParaRPr lang="en-US" altLang="en-US" dirty="0"/>
          </a:p>
        </p:txBody>
      </p:sp>
    </p:spTree>
    <p:extLst>
      <p:ext uri="{BB962C8B-B14F-4D97-AF65-F5344CB8AC3E}">
        <p14:creationId xmlns:p14="http://schemas.microsoft.com/office/powerpoint/2010/main" val="253728038"/>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CANDELS? </a:t>
            </a:r>
            <a:endParaRPr lang="en-US" b="1" dirty="0"/>
          </a:p>
        </p:txBody>
      </p:sp>
      <p:sp>
        <p:nvSpPr>
          <p:cNvPr id="3" name="Content Placeholder 2"/>
          <p:cNvSpPr>
            <a:spLocks noGrp="1"/>
          </p:cNvSpPr>
          <p:nvPr>
            <p:ph idx="1"/>
          </p:nvPr>
        </p:nvSpPr>
        <p:spPr>
          <a:xfrm>
            <a:off x="685800" y="1571767"/>
            <a:ext cx="7772400" cy="4665260"/>
          </a:xfrm>
        </p:spPr>
        <p:txBody>
          <a:bodyPr/>
          <a:lstStyle/>
          <a:p>
            <a:pPr marL="514350" indent="-514350">
              <a:buFont typeface="+mj-lt"/>
              <a:buAutoNum type="arabicPeriod"/>
            </a:pPr>
            <a:r>
              <a:rPr lang="en-US" dirty="0" smtClean="0"/>
              <a:t>Multi-cycle HST Treasury Survey (2010) comprised of 902 orbits of mostly the Near-IR camera WFC3 with the optical ACS imaging taken in parallel (&amp; some UV and </a:t>
            </a:r>
            <a:r>
              <a:rPr lang="en-US" dirty="0" err="1" smtClean="0"/>
              <a:t>grism</a:t>
            </a:r>
            <a:r>
              <a:rPr lang="en-US" dirty="0" smtClean="0"/>
              <a:t>). Completed in fall 2013.</a:t>
            </a:r>
          </a:p>
          <a:p>
            <a:pPr marL="514350" indent="-514350">
              <a:buFont typeface="+mj-lt"/>
              <a:buAutoNum type="arabicPeriod"/>
            </a:pPr>
            <a:r>
              <a:rPr lang="en-US" dirty="0" smtClean="0"/>
              <a:t>Now umbrella name for its 5 famous fields that have served as magnets for  enormous and very rich data </a:t>
            </a:r>
            <a:endParaRPr lang="en-US" dirty="0"/>
          </a:p>
        </p:txBody>
      </p:sp>
    </p:spTree>
    <p:extLst>
      <p:ext uri="{BB962C8B-B14F-4D97-AF65-F5344CB8AC3E}">
        <p14:creationId xmlns:p14="http://schemas.microsoft.com/office/powerpoint/2010/main" val="911123199"/>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619" y="65967"/>
            <a:ext cx="4955723" cy="1143000"/>
          </a:xfrm>
        </p:spPr>
        <p:txBody>
          <a:bodyPr/>
          <a:lstStyle/>
          <a:p>
            <a:r>
              <a:rPr lang="en-US" dirty="0" smtClean="0"/>
              <a:t>Mighty redwoods from </a:t>
            </a:r>
            <a:r>
              <a:rPr lang="en-US" smtClean="0"/>
              <a:t>little seedlings grow</a:t>
            </a:r>
            <a:endParaRPr lang="en-US" dirty="0"/>
          </a:p>
        </p:txBody>
      </p:sp>
      <p:pic>
        <p:nvPicPr>
          <p:cNvPr id="4" name="Picture 3"/>
          <p:cNvPicPr>
            <a:picLocks noChangeAspect="1"/>
          </p:cNvPicPr>
          <p:nvPr/>
        </p:nvPicPr>
        <p:blipFill>
          <a:blip r:embed="rId2"/>
          <a:stretch>
            <a:fillRect/>
          </a:stretch>
        </p:blipFill>
        <p:spPr>
          <a:xfrm>
            <a:off x="2736759" y="1233767"/>
            <a:ext cx="5872767" cy="5624233"/>
          </a:xfrm>
          <a:prstGeom prst="rect">
            <a:avLst/>
          </a:prstGeom>
        </p:spPr>
      </p:pic>
      <p:pic>
        <p:nvPicPr>
          <p:cNvPr id="6" name="Picture 5"/>
          <p:cNvPicPr>
            <a:picLocks noChangeAspect="1"/>
          </p:cNvPicPr>
          <p:nvPr/>
        </p:nvPicPr>
        <p:blipFill>
          <a:blip r:embed="rId3"/>
          <a:stretch>
            <a:fillRect/>
          </a:stretch>
        </p:blipFill>
        <p:spPr>
          <a:xfrm>
            <a:off x="-493293" y="3078051"/>
            <a:ext cx="2786305" cy="4161127"/>
          </a:xfrm>
          <a:prstGeom prst="rect">
            <a:avLst/>
          </a:prstGeom>
        </p:spPr>
      </p:pic>
      <p:sp>
        <p:nvSpPr>
          <p:cNvPr id="7" name="Frame 6"/>
          <p:cNvSpPr/>
          <p:nvPr/>
        </p:nvSpPr>
        <p:spPr bwMode="auto">
          <a:xfrm>
            <a:off x="3210057" y="1558344"/>
            <a:ext cx="437884" cy="489396"/>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sp>
        <p:nvSpPr>
          <p:cNvPr id="8" name="TextBox 7"/>
          <p:cNvSpPr txBox="1"/>
          <p:nvPr/>
        </p:nvSpPr>
        <p:spPr>
          <a:xfrm>
            <a:off x="395785" y="1283368"/>
            <a:ext cx="2662945" cy="954107"/>
          </a:xfrm>
          <a:prstGeom prst="rect">
            <a:avLst/>
          </a:prstGeom>
          <a:noFill/>
        </p:spPr>
        <p:txBody>
          <a:bodyPr wrap="square" rtlCol="0">
            <a:spAutoFit/>
          </a:bodyPr>
          <a:lstStyle/>
          <a:p>
            <a:r>
              <a:rPr lang="en-US" sz="2800" b="1" dirty="0" smtClean="0">
                <a:solidFill>
                  <a:srgbClr val="FF0000"/>
                </a:solidFill>
              </a:rPr>
              <a:t>Hubble Deep</a:t>
            </a:r>
          </a:p>
          <a:p>
            <a:r>
              <a:rPr lang="en-US" sz="2800" b="1" dirty="0" smtClean="0">
                <a:solidFill>
                  <a:srgbClr val="FF0000"/>
                </a:solidFill>
              </a:rPr>
              <a:t>Field  (1995)</a:t>
            </a:r>
            <a:endParaRPr lang="en-US" sz="2800" b="1" dirty="0">
              <a:solidFill>
                <a:srgbClr val="FF0000"/>
              </a:solidFill>
            </a:endParaRPr>
          </a:p>
        </p:txBody>
      </p:sp>
    </p:spTree>
    <p:extLst>
      <p:ext uri="{BB962C8B-B14F-4D97-AF65-F5344CB8AC3E}">
        <p14:creationId xmlns:p14="http://schemas.microsoft.com/office/powerpoint/2010/main" val="1169972704"/>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31" y="1050878"/>
            <a:ext cx="8911988" cy="3785652"/>
          </a:xfrm>
          <a:prstGeom prst="rect">
            <a:avLst/>
          </a:prstGeom>
          <a:ln w="28575">
            <a:solidFill>
              <a:srgbClr val="FFFF00"/>
            </a:solidFill>
          </a:ln>
        </p:spPr>
        <p:txBody>
          <a:bodyPr wrap="square">
            <a:spAutoFit/>
          </a:bodyPr>
          <a:lstStyle/>
          <a:p>
            <a:pPr marL="285750" indent="-285750">
              <a:lnSpc>
                <a:spcPct val="150000"/>
              </a:lnSpc>
              <a:buFont typeface="Arial" charset="0"/>
              <a:buChar char="•"/>
            </a:pPr>
            <a:r>
              <a:rPr lang="en-US" sz="2000" dirty="0">
                <a:solidFill>
                  <a:srgbClr val="FFFFFF"/>
                </a:solidFill>
                <a:latin typeface="Calibri" charset="0"/>
                <a:ea typeface="Calibri" charset="0"/>
                <a:cs typeface="Calibri" charset="0"/>
              </a:rPr>
              <a:t>Imaging data </a:t>
            </a:r>
            <a:r>
              <a:rPr lang="en-US" sz="2000" dirty="0" smtClean="0">
                <a:solidFill>
                  <a:srgbClr val="FFFFFF"/>
                </a:solidFill>
                <a:latin typeface="Calibri" charset="0"/>
                <a:ea typeface="Calibri" charset="0"/>
                <a:cs typeface="Calibri" charset="0"/>
              </a:rPr>
              <a:t>in 5 fields for </a:t>
            </a:r>
            <a:r>
              <a:rPr lang="en-US" sz="2000" dirty="0">
                <a:solidFill>
                  <a:srgbClr val="FFB003"/>
                </a:solidFill>
                <a:latin typeface="Calibri" charset="0"/>
                <a:ea typeface="Calibri" charset="0"/>
                <a:cs typeface="Calibri" charset="0"/>
              </a:rPr>
              <a:t>250,000 galaxies </a:t>
            </a:r>
            <a:r>
              <a:rPr lang="en-US" sz="2000" dirty="0">
                <a:solidFill>
                  <a:srgbClr val="FFFFFF"/>
                </a:solidFill>
                <a:latin typeface="Calibri" charset="0"/>
                <a:ea typeface="Calibri" charset="0"/>
                <a:cs typeface="Calibri" charset="0"/>
              </a:rPr>
              <a:t>from z = 1.5 - 8: Wide and </a:t>
            </a:r>
            <a:r>
              <a:rPr lang="en-US" sz="2000" dirty="0" smtClean="0">
                <a:solidFill>
                  <a:srgbClr val="FFFFFF"/>
                </a:solidFill>
                <a:latin typeface="Calibri" charset="0"/>
                <a:ea typeface="Calibri" charset="0"/>
                <a:cs typeface="Calibri" charset="0"/>
              </a:rPr>
              <a:t>Deep</a:t>
            </a:r>
          </a:p>
          <a:p>
            <a:pPr marL="285750" indent="-285750">
              <a:lnSpc>
                <a:spcPct val="150000"/>
              </a:lnSpc>
              <a:buFont typeface="Arial" charset="0"/>
              <a:buChar char="•"/>
            </a:pPr>
            <a:r>
              <a:rPr lang="en-US" sz="2000" dirty="0" smtClean="0">
                <a:solidFill>
                  <a:srgbClr val="FFFFFF"/>
                </a:solidFill>
                <a:latin typeface="Calibri" charset="0"/>
                <a:ea typeface="Calibri" charset="0"/>
                <a:cs typeface="Calibri" charset="0"/>
              </a:rPr>
              <a:t>WFC3  improves </a:t>
            </a:r>
            <a:r>
              <a:rPr lang="en-US" sz="2000" dirty="0" smtClean="0">
                <a:solidFill>
                  <a:srgbClr val="FFC000"/>
                </a:solidFill>
                <a:latin typeface="Calibri" charset="0"/>
                <a:ea typeface="Calibri" charset="0"/>
                <a:cs typeface="Calibri" charset="0"/>
              </a:rPr>
              <a:t>photometric-redshifts</a:t>
            </a:r>
            <a:r>
              <a:rPr lang="en-US" sz="2000" dirty="0" smtClean="0">
                <a:solidFill>
                  <a:srgbClr val="FFFFFF"/>
                </a:solidFill>
                <a:latin typeface="Calibri" charset="0"/>
                <a:ea typeface="Calibri" charset="0"/>
                <a:cs typeface="Calibri" charset="0"/>
              </a:rPr>
              <a:t> out </a:t>
            </a:r>
            <a:r>
              <a:rPr lang="en-US" sz="2000" dirty="0">
                <a:solidFill>
                  <a:srgbClr val="FFFFFF"/>
                </a:solidFill>
                <a:latin typeface="Calibri" charset="0"/>
                <a:ea typeface="Calibri" charset="0"/>
                <a:cs typeface="Calibri" charset="0"/>
              </a:rPr>
              <a:t>to z ~ </a:t>
            </a:r>
            <a:r>
              <a:rPr lang="en-US" sz="2000" dirty="0" smtClean="0">
                <a:solidFill>
                  <a:srgbClr val="FFFFFF"/>
                </a:solidFill>
                <a:latin typeface="Calibri" charset="0"/>
                <a:ea typeface="Calibri" charset="0"/>
                <a:cs typeface="Calibri" charset="0"/>
              </a:rPr>
              <a:t>2.5  and better penetrates  </a:t>
            </a:r>
            <a:r>
              <a:rPr lang="en-US" sz="2000" dirty="0">
                <a:solidFill>
                  <a:srgbClr val="FFB003"/>
                </a:solidFill>
                <a:latin typeface="Calibri" charset="0"/>
                <a:ea typeface="Calibri" charset="0"/>
                <a:cs typeface="Calibri" charset="0"/>
              </a:rPr>
              <a:t>dust</a:t>
            </a:r>
          </a:p>
          <a:p>
            <a:pPr marL="285750" indent="-285750">
              <a:lnSpc>
                <a:spcPct val="150000"/>
              </a:lnSpc>
              <a:buFont typeface="Arial" charset="0"/>
              <a:buChar char="•"/>
            </a:pPr>
            <a:r>
              <a:rPr lang="en-US" sz="2000" dirty="0" smtClean="0">
                <a:solidFill>
                  <a:srgbClr val="FFFFFF"/>
                </a:solidFill>
                <a:latin typeface="Calibri" charset="0"/>
                <a:ea typeface="Calibri" charset="0"/>
                <a:cs typeface="Calibri" charset="0"/>
              </a:rPr>
              <a:t>Spitzer </a:t>
            </a:r>
            <a:r>
              <a:rPr lang="en-US" sz="2000" dirty="0">
                <a:solidFill>
                  <a:srgbClr val="FFFFFF"/>
                </a:solidFill>
                <a:latin typeface="Calibri" charset="0"/>
                <a:ea typeface="Calibri" charset="0"/>
                <a:cs typeface="Calibri" charset="0"/>
              </a:rPr>
              <a:t>Extended Deep Survey (SEDS): IRAC 26 AB (5-σ); </a:t>
            </a:r>
            <a:r>
              <a:rPr lang="en-US" sz="2000" dirty="0" smtClean="0">
                <a:solidFill>
                  <a:srgbClr val="FFFFFF"/>
                </a:solidFill>
                <a:latin typeface="Calibri" charset="0"/>
                <a:ea typeface="Calibri" charset="0"/>
                <a:cs typeface="Calibri" charset="0"/>
              </a:rPr>
              <a:t>means  </a:t>
            </a:r>
            <a:r>
              <a:rPr lang="en-US" sz="2000" dirty="0" smtClean="0">
                <a:solidFill>
                  <a:srgbClr val="FFB003"/>
                </a:solidFill>
                <a:latin typeface="Calibri" charset="0"/>
                <a:ea typeface="Calibri" charset="0"/>
                <a:cs typeface="Calibri" charset="0"/>
              </a:rPr>
              <a:t>stellar </a:t>
            </a:r>
            <a:r>
              <a:rPr lang="en-US" sz="2000" dirty="0">
                <a:solidFill>
                  <a:srgbClr val="FFB003"/>
                </a:solidFill>
                <a:latin typeface="Calibri" charset="0"/>
                <a:ea typeface="Calibri" charset="0"/>
                <a:cs typeface="Calibri" charset="0"/>
              </a:rPr>
              <a:t>masses  </a:t>
            </a:r>
            <a:r>
              <a:rPr lang="en-US" sz="2000" dirty="0" smtClean="0">
                <a:solidFill>
                  <a:srgbClr val="FFFFFF"/>
                </a:solidFill>
                <a:latin typeface="Calibri" charset="0"/>
                <a:ea typeface="Calibri" charset="0"/>
                <a:cs typeface="Calibri" charset="0"/>
              </a:rPr>
              <a:t>can be measured </a:t>
            </a:r>
            <a:r>
              <a:rPr lang="en-US" sz="2000" dirty="0">
                <a:solidFill>
                  <a:srgbClr val="FFFFFF"/>
                </a:solidFill>
                <a:latin typeface="Calibri" charset="0"/>
                <a:ea typeface="Calibri" charset="0"/>
                <a:cs typeface="Calibri" charset="0"/>
              </a:rPr>
              <a:t>to ~10</a:t>
            </a:r>
            <a:r>
              <a:rPr lang="en-US" sz="2000" baseline="30000" dirty="0">
                <a:solidFill>
                  <a:srgbClr val="FFFFFF"/>
                </a:solidFill>
                <a:latin typeface="Calibri" charset="0"/>
                <a:ea typeface="Calibri" charset="0"/>
                <a:cs typeface="Calibri" charset="0"/>
              </a:rPr>
              <a:t>9</a:t>
            </a:r>
            <a:r>
              <a:rPr lang="en-US" sz="2000" dirty="0">
                <a:solidFill>
                  <a:srgbClr val="FFFFFF"/>
                </a:solidFill>
                <a:latin typeface="Calibri" charset="0"/>
                <a:ea typeface="Calibri" charset="0"/>
                <a:cs typeface="Calibri" charset="0"/>
              </a:rPr>
              <a:t> </a:t>
            </a:r>
            <a:r>
              <a:rPr lang="en-US" sz="2000" dirty="0" smtClean="0">
                <a:solidFill>
                  <a:srgbClr val="FFFFFF"/>
                </a:solidFill>
                <a:latin typeface="Calibri" charset="0"/>
                <a:ea typeface="Calibri" charset="0"/>
                <a:cs typeface="Calibri" charset="0"/>
              </a:rPr>
              <a:t>M</a:t>
            </a:r>
            <a:r>
              <a:rPr lang="en-US" sz="2000" baseline="-25000" dirty="0" smtClean="0">
                <a:solidFill>
                  <a:srgbClr val="FFFFFF"/>
                </a:solidFill>
                <a:latin typeface="Calibri" charset="0"/>
                <a:ea typeface="Calibri" charset="0"/>
                <a:cs typeface="Calibri" charset="0"/>
              </a:rPr>
              <a:t>o</a:t>
            </a:r>
            <a:r>
              <a:rPr lang="en-US" sz="2000" dirty="0" smtClean="0">
                <a:solidFill>
                  <a:srgbClr val="FFFFFF"/>
                </a:solidFill>
                <a:latin typeface="Calibri" charset="0"/>
                <a:ea typeface="Calibri" charset="0"/>
                <a:cs typeface="Calibri" charset="0"/>
              </a:rPr>
              <a:t> to redshifts  </a:t>
            </a:r>
            <a:r>
              <a:rPr lang="en-US" sz="2000" dirty="0">
                <a:solidFill>
                  <a:srgbClr val="FFFFFF"/>
                </a:solidFill>
                <a:latin typeface="Calibri" charset="0"/>
                <a:ea typeface="Calibri" charset="0"/>
                <a:cs typeface="Calibri" charset="0"/>
              </a:rPr>
              <a:t>z ~ 7</a:t>
            </a:r>
          </a:p>
          <a:p>
            <a:pPr marL="285750" indent="-285750">
              <a:lnSpc>
                <a:spcPct val="150000"/>
              </a:lnSpc>
              <a:buFont typeface="Arial" charset="0"/>
              <a:buChar char="•"/>
            </a:pPr>
            <a:r>
              <a:rPr lang="en-US" sz="2000" dirty="0" smtClean="0">
                <a:solidFill>
                  <a:srgbClr val="FFFFFF"/>
                </a:solidFill>
                <a:latin typeface="Calibri" charset="0"/>
                <a:ea typeface="Calibri" charset="0"/>
                <a:cs typeface="Calibri" charset="0"/>
              </a:rPr>
              <a:t>Overlapping </a:t>
            </a:r>
            <a:r>
              <a:rPr lang="en-US" sz="2000" dirty="0">
                <a:solidFill>
                  <a:srgbClr val="FFB003"/>
                </a:solidFill>
                <a:latin typeface="Calibri" charset="0"/>
                <a:ea typeface="Calibri" charset="0"/>
                <a:cs typeface="Calibri" charset="0"/>
              </a:rPr>
              <a:t>ACS parallels</a:t>
            </a:r>
            <a:r>
              <a:rPr lang="en-US" sz="2000" dirty="0">
                <a:solidFill>
                  <a:srgbClr val="FFFFFF"/>
                </a:solidFill>
                <a:latin typeface="Calibri" charset="0"/>
                <a:ea typeface="Calibri" charset="0"/>
                <a:cs typeface="Calibri" charset="0"/>
              </a:rPr>
              <a:t>: </a:t>
            </a:r>
            <a:r>
              <a:rPr lang="en-US" sz="2000" dirty="0" smtClean="0">
                <a:solidFill>
                  <a:srgbClr val="FFFFFF"/>
                </a:solidFill>
                <a:latin typeface="Calibri" charset="0"/>
                <a:ea typeface="Calibri" charset="0"/>
                <a:cs typeface="Calibri" charset="0"/>
              </a:rPr>
              <a:t> yield panchromatic </a:t>
            </a:r>
            <a:r>
              <a:rPr lang="en-US" sz="2000" dirty="0">
                <a:solidFill>
                  <a:srgbClr val="FFFFFF"/>
                </a:solidFill>
                <a:latin typeface="Calibri" charset="0"/>
                <a:ea typeface="Calibri" charset="0"/>
                <a:cs typeface="Calibri" charset="0"/>
              </a:rPr>
              <a:t>imaging </a:t>
            </a:r>
            <a:r>
              <a:rPr lang="en-US" sz="2000" dirty="0" smtClean="0">
                <a:solidFill>
                  <a:srgbClr val="FFFFFF"/>
                </a:solidFill>
                <a:latin typeface="Calibri" charset="0"/>
                <a:ea typeface="Calibri" charset="0"/>
                <a:cs typeface="Calibri" charset="0"/>
              </a:rPr>
              <a:t>needed for  </a:t>
            </a:r>
            <a:r>
              <a:rPr lang="en-US" sz="2000" dirty="0" smtClean="0">
                <a:solidFill>
                  <a:srgbClr val="FFB003"/>
                </a:solidFill>
                <a:latin typeface="Calibri" charset="0"/>
                <a:ea typeface="Calibri" charset="0"/>
                <a:cs typeface="Calibri" charset="0"/>
              </a:rPr>
              <a:t>photo-z’s</a:t>
            </a:r>
            <a:endParaRPr lang="en-US" sz="2000" dirty="0">
              <a:solidFill>
                <a:srgbClr val="FFB003"/>
              </a:solidFill>
              <a:latin typeface="Calibri" charset="0"/>
              <a:ea typeface="Calibri" charset="0"/>
              <a:cs typeface="Calibri" charset="0"/>
            </a:endParaRPr>
          </a:p>
          <a:p>
            <a:pPr marL="285750" indent="-285750">
              <a:lnSpc>
                <a:spcPct val="150000"/>
              </a:lnSpc>
              <a:buFont typeface="Arial" charset="0"/>
              <a:buChar char="•"/>
            </a:pPr>
            <a:r>
              <a:rPr lang="en-US" sz="2000" dirty="0" smtClean="0">
                <a:solidFill>
                  <a:srgbClr val="FF0000"/>
                </a:solidFill>
                <a:latin typeface="Calibri" charset="0"/>
                <a:ea typeface="Calibri" charset="0"/>
                <a:cs typeface="Calibri" charset="0"/>
              </a:rPr>
              <a:t>X   </a:t>
            </a:r>
            <a:r>
              <a:rPr lang="en-US" sz="2000" dirty="0" smtClean="0">
                <a:solidFill>
                  <a:srgbClr val="FFFFFF"/>
                </a:solidFill>
                <a:latin typeface="Calibri" charset="0"/>
                <a:ea typeface="Calibri" charset="0"/>
                <a:cs typeface="Calibri" charset="0"/>
              </a:rPr>
              <a:t>UV </a:t>
            </a:r>
            <a:r>
              <a:rPr lang="en-US" sz="2000" dirty="0">
                <a:solidFill>
                  <a:srgbClr val="FFFFFF"/>
                </a:solidFill>
                <a:latin typeface="Calibri" charset="0"/>
                <a:ea typeface="Calibri" charset="0"/>
                <a:cs typeface="Calibri" charset="0"/>
              </a:rPr>
              <a:t>in GOODS-N: 100 orbits of </a:t>
            </a:r>
            <a:r>
              <a:rPr lang="en-US" sz="2000" dirty="0" smtClean="0">
                <a:solidFill>
                  <a:srgbClr val="FFFFFF"/>
                </a:solidFill>
                <a:latin typeface="Calibri" charset="0"/>
                <a:ea typeface="Calibri" charset="0"/>
                <a:cs typeface="Calibri" charset="0"/>
              </a:rPr>
              <a:t>two UV filters (F275W</a:t>
            </a:r>
            <a:r>
              <a:rPr lang="en-US" sz="2000" dirty="0">
                <a:solidFill>
                  <a:srgbClr val="FFFFFF"/>
                </a:solidFill>
                <a:latin typeface="Calibri" charset="0"/>
                <a:ea typeface="Calibri" charset="0"/>
                <a:cs typeface="Calibri" charset="0"/>
              </a:rPr>
              <a:t>, </a:t>
            </a:r>
            <a:r>
              <a:rPr lang="en-US" sz="2000" dirty="0" smtClean="0">
                <a:solidFill>
                  <a:srgbClr val="FFFFFF"/>
                </a:solidFill>
                <a:latin typeface="Calibri" charset="0"/>
                <a:ea typeface="Calibri" charset="0"/>
                <a:cs typeface="Calibri" charset="0"/>
              </a:rPr>
              <a:t>F335W) </a:t>
            </a:r>
          </a:p>
          <a:p>
            <a:pPr marL="285750" indent="-285750">
              <a:lnSpc>
                <a:spcPct val="150000"/>
              </a:lnSpc>
              <a:buFont typeface="Arial" charset="0"/>
              <a:buChar char="•"/>
            </a:pPr>
            <a:r>
              <a:rPr lang="en-US" sz="2000" dirty="0" smtClean="0">
                <a:solidFill>
                  <a:srgbClr val="FF0000"/>
                </a:solidFill>
                <a:latin typeface="Calibri" charset="0"/>
                <a:ea typeface="Calibri" charset="0"/>
                <a:cs typeface="Calibri" charset="0"/>
              </a:rPr>
              <a:t>X   </a:t>
            </a:r>
            <a:r>
              <a:rPr lang="en-US" sz="2000" dirty="0" smtClean="0">
                <a:solidFill>
                  <a:srgbClr val="FFFFFF"/>
                </a:solidFill>
                <a:latin typeface="Calibri" charset="0"/>
                <a:ea typeface="Calibri" charset="0"/>
                <a:cs typeface="Calibri" charset="0"/>
              </a:rPr>
              <a:t>Every </a:t>
            </a:r>
            <a:r>
              <a:rPr lang="en-US" sz="2000" dirty="0">
                <a:solidFill>
                  <a:srgbClr val="FFFFFF"/>
                </a:solidFill>
                <a:latin typeface="Calibri" charset="0"/>
                <a:ea typeface="Calibri" charset="0"/>
                <a:cs typeface="Calibri" charset="0"/>
              </a:rPr>
              <a:t>pointing observed at least </a:t>
            </a:r>
            <a:r>
              <a:rPr lang="en-US" sz="2000" dirty="0" smtClean="0">
                <a:solidFill>
                  <a:srgbClr val="FFFFFF"/>
                </a:solidFill>
                <a:latin typeface="Calibri" charset="0"/>
                <a:ea typeface="Calibri" charset="0"/>
                <a:cs typeface="Calibri" charset="0"/>
              </a:rPr>
              <a:t>twice: allows search </a:t>
            </a:r>
            <a:r>
              <a:rPr lang="en-US" sz="2000" dirty="0">
                <a:solidFill>
                  <a:srgbClr val="FFFFFF"/>
                </a:solidFill>
                <a:latin typeface="Calibri" charset="0"/>
                <a:ea typeface="Calibri" charset="0"/>
                <a:cs typeface="Calibri" charset="0"/>
              </a:rPr>
              <a:t>for </a:t>
            </a:r>
            <a:r>
              <a:rPr lang="en-US" sz="2000" dirty="0">
                <a:solidFill>
                  <a:srgbClr val="FFB003"/>
                </a:solidFill>
                <a:latin typeface="Calibri" charset="0"/>
                <a:ea typeface="Calibri" charset="0"/>
                <a:cs typeface="Calibri" charset="0"/>
              </a:rPr>
              <a:t>variable </a:t>
            </a:r>
            <a:r>
              <a:rPr lang="en-US" sz="2000" dirty="0" smtClean="0">
                <a:solidFill>
                  <a:srgbClr val="FFB003"/>
                </a:solidFill>
                <a:latin typeface="Calibri" charset="0"/>
                <a:ea typeface="Calibri" charset="0"/>
                <a:cs typeface="Calibri" charset="0"/>
              </a:rPr>
              <a:t>AGN </a:t>
            </a:r>
            <a:r>
              <a:rPr lang="en-US" sz="2000" dirty="0" smtClean="0">
                <a:solidFill>
                  <a:schemeClr val="bg1"/>
                </a:solidFill>
                <a:latin typeface="Calibri" charset="0"/>
                <a:ea typeface="Calibri" charset="0"/>
                <a:cs typeface="Calibri" charset="0"/>
              </a:rPr>
              <a:t>and </a:t>
            </a:r>
            <a:r>
              <a:rPr lang="en-US" sz="2000" dirty="0" smtClean="0">
                <a:solidFill>
                  <a:srgbClr val="FFB003"/>
                </a:solidFill>
                <a:latin typeface="Calibri" charset="0"/>
                <a:ea typeface="Calibri" charset="0"/>
                <a:cs typeface="Calibri" charset="0"/>
              </a:rPr>
              <a:t> first </a:t>
            </a:r>
            <a:r>
              <a:rPr lang="en-US" sz="2000" dirty="0" smtClean="0">
                <a:solidFill>
                  <a:srgbClr val="FFFFFF"/>
                </a:solidFill>
                <a:latin typeface="Calibri" charset="0"/>
                <a:ea typeface="Calibri" charset="0"/>
                <a:cs typeface="Calibri" charset="0"/>
              </a:rPr>
              <a:t> </a:t>
            </a:r>
            <a:r>
              <a:rPr lang="en-US" sz="2000" dirty="0" err="1">
                <a:solidFill>
                  <a:srgbClr val="FFB003"/>
                </a:solidFill>
                <a:latin typeface="Calibri" charset="0"/>
                <a:ea typeface="Calibri" charset="0"/>
                <a:cs typeface="Calibri" charset="0"/>
              </a:rPr>
              <a:t>SNe</a:t>
            </a:r>
            <a:r>
              <a:rPr lang="en-US" sz="2000" dirty="0">
                <a:solidFill>
                  <a:srgbClr val="FFB003"/>
                </a:solidFill>
                <a:latin typeface="Calibri" charset="0"/>
                <a:ea typeface="Calibri" charset="0"/>
                <a:cs typeface="Calibri" charset="0"/>
              </a:rPr>
              <a:t> beyond z ~ 1.5</a:t>
            </a:r>
            <a:endParaRPr lang="en-US" sz="2000" dirty="0">
              <a:latin typeface="Calibri" charset="0"/>
              <a:ea typeface="Calibri" charset="0"/>
              <a:cs typeface="Calibri" charset="0"/>
            </a:endParaRPr>
          </a:p>
        </p:txBody>
      </p:sp>
      <p:sp>
        <p:nvSpPr>
          <p:cNvPr id="5" name="TextBox 4"/>
          <p:cNvSpPr txBox="1"/>
          <p:nvPr/>
        </p:nvSpPr>
        <p:spPr>
          <a:xfrm>
            <a:off x="941695" y="0"/>
            <a:ext cx="6851176" cy="584775"/>
          </a:xfrm>
          <a:prstGeom prst="rect">
            <a:avLst/>
          </a:prstGeom>
          <a:noFill/>
        </p:spPr>
        <p:txBody>
          <a:bodyPr wrap="square" rtlCol="0">
            <a:spAutoFit/>
          </a:bodyPr>
          <a:lstStyle/>
          <a:p>
            <a:pPr algn="ctr"/>
            <a:r>
              <a:rPr lang="en-US" sz="3200" b="1" dirty="0" smtClean="0">
                <a:solidFill>
                  <a:srgbClr val="FFFF00"/>
                </a:solidFill>
              </a:rPr>
              <a:t>CANDELS in a Nutshell</a:t>
            </a:r>
            <a:endParaRPr lang="en-US" sz="3200" b="1" dirty="0">
              <a:solidFill>
                <a:srgbClr val="FFFF00"/>
              </a:solidFill>
            </a:endParaRPr>
          </a:p>
        </p:txBody>
      </p:sp>
      <p:sp>
        <p:nvSpPr>
          <p:cNvPr id="6" name="TextBox 5"/>
          <p:cNvSpPr txBox="1"/>
          <p:nvPr/>
        </p:nvSpPr>
        <p:spPr>
          <a:xfrm>
            <a:off x="450377" y="5090615"/>
            <a:ext cx="8256896" cy="984885"/>
          </a:xfrm>
          <a:prstGeom prst="rect">
            <a:avLst/>
          </a:prstGeom>
          <a:noFill/>
          <a:ln w="38100">
            <a:solidFill>
              <a:srgbClr val="FF0000"/>
            </a:solidFill>
          </a:ln>
        </p:spPr>
        <p:txBody>
          <a:bodyPr wrap="square" rtlCol="0">
            <a:spAutoFit/>
          </a:bodyPr>
          <a:lstStyle/>
          <a:p>
            <a:pPr algn="ctr"/>
            <a:r>
              <a:rPr lang="en-US" b="1" dirty="0" smtClean="0">
                <a:solidFill>
                  <a:srgbClr val="FFFF00"/>
                </a:solidFill>
              </a:rPr>
              <a:t>MAIN CANDELS HST INFORMATION:  </a:t>
            </a:r>
          </a:p>
          <a:p>
            <a:pPr algn="ctr"/>
            <a:r>
              <a:rPr lang="en-US" b="1" dirty="0" smtClean="0">
                <a:solidFill>
                  <a:srgbClr val="FFFF00"/>
                </a:solidFill>
              </a:rPr>
              <a:t>Redshifts,  Stellar Masses, SFR, Sizes, Extinction, &amp; Morphologies</a:t>
            </a:r>
          </a:p>
          <a:p>
            <a:pPr algn="ctr"/>
            <a:r>
              <a:rPr lang="en-US" sz="2400" b="1" dirty="0" smtClean="0">
                <a:solidFill>
                  <a:srgbClr val="FF8758"/>
                </a:solidFill>
              </a:rPr>
              <a:t>Bread &amp; Butter for Galaxy Evolution Research</a:t>
            </a:r>
            <a:endParaRPr lang="en-US" sz="2400" b="1" dirty="0">
              <a:solidFill>
                <a:srgbClr val="FF8758"/>
              </a:solidFill>
            </a:endParaRPr>
          </a:p>
        </p:txBody>
      </p:sp>
    </p:spTree>
    <p:extLst>
      <p:ext uri="{BB962C8B-B14F-4D97-AF65-F5344CB8AC3E}">
        <p14:creationId xmlns:p14="http://schemas.microsoft.com/office/powerpoint/2010/main" val="1431572329"/>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3"/>
          <p:cNvSpPr>
            <a:spLocks noGrp="1"/>
          </p:cNvSpPr>
          <p:nvPr>
            <p:ph idx="1"/>
          </p:nvPr>
        </p:nvSpPr>
        <p:spPr>
          <a:xfrm>
            <a:off x="6117830" y="5094293"/>
            <a:ext cx="3007520" cy="1560512"/>
          </a:xfrm>
        </p:spPr>
        <p:txBody>
          <a:bodyPr/>
          <a:lstStyle/>
          <a:p>
            <a:pPr eaLnBrk="1" hangingPunct="1">
              <a:lnSpc>
                <a:spcPct val="80000"/>
              </a:lnSpc>
              <a:buNone/>
            </a:pPr>
            <a:r>
              <a:rPr lang="en-US" sz="2000" b="1" dirty="0" smtClean="0">
                <a:solidFill>
                  <a:schemeClr val="bg1">
                    <a:lumMod val="95000"/>
                  </a:schemeClr>
                </a:solidFill>
              </a:rPr>
              <a:t>	</a:t>
            </a:r>
            <a:endParaRPr lang="en-US" altLang="en-US" sz="2000" b="1" dirty="0" smtClean="0">
              <a:solidFill>
                <a:schemeClr val="bg1">
                  <a:lumMod val="95000"/>
                </a:schemeClr>
              </a:solidFill>
              <a:latin typeface="Century Gothic" charset="0"/>
            </a:endParaRPr>
          </a:p>
          <a:p>
            <a:pPr eaLnBrk="1" hangingPunct="1">
              <a:lnSpc>
                <a:spcPct val="80000"/>
              </a:lnSpc>
              <a:buFontTx/>
              <a:buNone/>
            </a:pPr>
            <a:r>
              <a:rPr lang="en-US" altLang="en-US" sz="2000" b="1" dirty="0" smtClean="0">
                <a:solidFill>
                  <a:schemeClr val="bg1">
                    <a:lumMod val="95000"/>
                  </a:schemeClr>
                </a:solidFill>
                <a:latin typeface="Century Gothic" charset="0"/>
              </a:rPr>
              <a:t> ~</a:t>
            </a:r>
            <a:r>
              <a:rPr lang="en-US" altLang="en-US" sz="2000" b="1" dirty="0">
                <a:solidFill>
                  <a:schemeClr val="bg1">
                    <a:lumMod val="95000"/>
                  </a:schemeClr>
                </a:solidFill>
                <a:latin typeface="Century Gothic" charset="0"/>
              </a:rPr>
              <a:t>200 team </a:t>
            </a:r>
            <a:r>
              <a:rPr lang="en-US" altLang="en-US" sz="2000" b="1" dirty="0" smtClean="0">
                <a:solidFill>
                  <a:schemeClr val="bg1">
                    <a:lumMod val="95000"/>
                  </a:schemeClr>
                </a:solidFill>
                <a:latin typeface="Century Gothic" charset="0"/>
              </a:rPr>
              <a:t>members </a:t>
            </a:r>
            <a:endParaRPr lang="en-US" altLang="en-US" sz="2000" b="1" dirty="0">
              <a:solidFill>
                <a:schemeClr val="bg1">
                  <a:lumMod val="95000"/>
                </a:schemeClr>
              </a:solidFill>
              <a:latin typeface="Century Gothic" charset="0"/>
            </a:endParaRPr>
          </a:p>
          <a:p>
            <a:pPr eaLnBrk="1" hangingPunct="1">
              <a:lnSpc>
                <a:spcPct val="80000"/>
              </a:lnSpc>
              <a:buFontTx/>
              <a:buNone/>
            </a:pPr>
            <a:r>
              <a:rPr lang="en-US" altLang="en-US" sz="2000" b="1" dirty="0" smtClean="0">
                <a:solidFill>
                  <a:schemeClr val="bg1">
                    <a:lumMod val="95000"/>
                  </a:schemeClr>
                </a:solidFill>
                <a:latin typeface="Century Gothic" charset="0"/>
              </a:rPr>
              <a:t> ~</a:t>
            </a:r>
            <a:r>
              <a:rPr lang="en-US" altLang="en-US" sz="2000" b="1" dirty="0">
                <a:solidFill>
                  <a:schemeClr val="bg1">
                    <a:lumMod val="95000"/>
                  </a:schemeClr>
                </a:solidFill>
                <a:latin typeface="Century Gothic" charset="0"/>
              </a:rPr>
              <a:t>45 institutions</a:t>
            </a:r>
          </a:p>
          <a:p>
            <a:pPr eaLnBrk="1" hangingPunct="1">
              <a:lnSpc>
                <a:spcPct val="80000"/>
              </a:lnSpc>
              <a:buFontTx/>
              <a:buNone/>
            </a:pPr>
            <a:r>
              <a:rPr lang="en-US" altLang="en-US" sz="2000" b="1" dirty="0" smtClean="0">
                <a:solidFill>
                  <a:schemeClr val="bg1">
                    <a:lumMod val="95000"/>
                  </a:schemeClr>
                </a:solidFill>
                <a:latin typeface="Century Gothic" charset="0"/>
              </a:rPr>
              <a:t>&gt; 100 </a:t>
            </a:r>
            <a:r>
              <a:rPr lang="en-US" altLang="en-US" sz="2000" b="1" dirty="0">
                <a:solidFill>
                  <a:schemeClr val="bg1">
                    <a:lumMod val="95000"/>
                  </a:schemeClr>
                </a:solidFill>
                <a:latin typeface="Century Gothic" charset="0"/>
              </a:rPr>
              <a:t>papers</a:t>
            </a:r>
          </a:p>
          <a:p>
            <a:pPr eaLnBrk="1" hangingPunct="1">
              <a:lnSpc>
                <a:spcPct val="80000"/>
              </a:lnSpc>
              <a:buFontTx/>
              <a:buNone/>
            </a:pPr>
            <a:r>
              <a:rPr lang="en-US" altLang="en-US" sz="2000" b="1" dirty="0" smtClean="0">
                <a:solidFill>
                  <a:schemeClr val="bg1">
                    <a:lumMod val="95000"/>
                  </a:schemeClr>
                </a:solidFill>
                <a:latin typeface="Century Gothic" charset="0"/>
              </a:rPr>
              <a:t>    12 </a:t>
            </a:r>
            <a:r>
              <a:rPr lang="en-US" altLang="en-US" sz="2000" b="1" dirty="0">
                <a:solidFill>
                  <a:schemeClr val="bg1">
                    <a:lumMod val="95000"/>
                  </a:schemeClr>
                </a:solidFill>
                <a:latin typeface="Century Gothic" charset="0"/>
              </a:rPr>
              <a:t>countries</a:t>
            </a:r>
          </a:p>
          <a:p>
            <a:pPr eaLnBrk="1" hangingPunct="1">
              <a:lnSpc>
                <a:spcPct val="80000"/>
              </a:lnSpc>
            </a:pPr>
            <a:endParaRPr lang="en-US" altLang="en-US" sz="2000" dirty="0">
              <a:latin typeface="Century Gothic" charset="0"/>
            </a:endParaRPr>
          </a:p>
        </p:txBody>
      </p:sp>
      <p:sp>
        <p:nvSpPr>
          <p:cNvPr id="119811" name="Title 1"/>
          <p:cNvSpPr txBox="1">
            <a:spLocks/>
          </p:cNvSpPr>
          <p:nvPr/>
        </p:nvSpPr>
        <p:spPr bwMode="auto">
          <a:xfrm>
            <a:off x="927100" y="-238125"/>
            <a:ext cx="79184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F3E027"/>
                </a:solidFill>
                <a:latin typeface="Optima" charset="0"/>
                <a:ea typeface="ＭＳ Ｐゴシック" charset="-128"/>
              </a:defRPr>
            </a:lvl1pPr>
            <a:lvl2pPr marL="37931725" indent="-37474525">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lnSpc>
                <a:spcPct val="90000"/>
              </a:lnSpc>
              <a:spcBef>
                <a:spcPct val="0"/>
              </a:spcBef>
              <a:buFontTx/>
              <a:buNone/>
            </a:pPr>
            <a:r>
              <a:rPr lang="en-US" altLang="en-US" sz="3600" b="1" dirty="0">
                <a:solidFill>
                  <a:schemeClr val="tx1"/>
                </a:solidFill>
                <a:latin typeface="Century Gothic" charset="0"/>
              </a:rPr>
              <a:t>CANDELS</a:t>
            </a:r>
            <a:r>
              <a:rPr lang="en-US" altLang="en-US" sz="3600" dirty="0">
                <a:solidFill>
                  <a:schemeClr val="accent1"/>
                </a:solidFill>
                <a:latin typeface="Century Gothic" charset="0"/>
              </a:rPr>
              <a:t> </a:t>
            </a:r>
            <a:br>
              <a:rPr lang="en-US" altLang="en-US" sz="3600" dirty="0">
                <a:solidFill>
                  <a:schemeClr val="accent1"/>
                </a:solidFill>
                <a:latin typeface="Century Gothic" charset="0"/>
              </a:rPr>
            </a:br>
            <a:r>
              <a:rPr lang="en-US" altLang="en-US" sz="2700" b="1" dirty="0">
                <a:solidFill>
                  <a:srgbClr val="FFFF00"/>
                </a:solidFill>
                <a:latin typeface="Century Gothic" charset="0"/>
              </a:rPr>
              <a:t>C</a:t>
            </a:r>
            <a:r>
              <a:rPr lang="en-US" altLang="en-US" sz="2700" dirty="0">
                <a:solidFill>
                  <a:schemeClr val="accent1"/>
                </a:solidFill>
                <a:latin typeface="Century Gothic" charset="0"/>
              </a:rPr>
              <a:t>osmic </a:t>
            </a:r>
            <a:r>
              <a:rPr lang="en-US" altLang="en-US" sz="2700" b="1" dirty="0">
                <a:solidFill>
                  <a:srgbClr val="FFFF00"/>
                </a:solidFill>
                <a:latin typeface="Century Gothic" charset="0"/>
              </a:rPr>
              <a:t>A</a:t>
            </a:r>
            <a:r>
              <a:rPr lang="en-US" altLang="en-US" sz="2700" dirty="0">
                <a:solidFill>
                  <a:schemeClr val="accent1"/>
                </a:solidFill>
                <a:latin typeface="Century Gothic" charset="0"/>
              </a:rPr>
              <a:t>ssembly </a:t>
            </a:r>
            <a:r>
              <a:rPr lang="en-US" altLang="en-US" sz="2700" b="1" dirty="0">
                <a:solidFill>
                  <a:srgbClr val="FFFF00"/>
                </a:solidFill>
                <a:latin typeface="Century Gothic" charset="0"/>
              </a:rPr>
              <a:t>N</a:t>
            </a:r>
            <a:r>
              <a:rPr lang="en-US" altLang="en-US" sz="2700" dirty="0">
                <a:solidFill>
                  <a:schemeClr val="accent1"/>
                </a:solidFill>
                <a:latin typeface="Century Gothic" charset="0"/>
              </a:rPr>
              <a:t>ear-infrared </a:t>
            </a:r>
            <a:r>
              <a:rPr lang="en-US" altLang="en-US" sz="2700" b="1" dirty="0">
                <a:solidFill>
                  <a:srgbClr val="FFFF00"/>
                </a:solidFill>
                <a:latin typeface="Century Gothic" charset="0"/>
              </a:rPr>
              <a:t>D</a:t>
            </a:r>
            <a:r>
              <a:rPr lang="en-US" altLang="en-US" sz="2700" dirty="0">
                <a:solidFill>
                  <a:schemeClr val="accent1"/>
                </a:solidFill>
                <a:latin typeface="Century Gothic" charset="0"/>
              </a:rPr>
              <a:t>eep </a:t>
            </a:r>
            <a:r>
              <a:rPr lang="en-US" altLang="en-US" sz="2700" b="1" dirty="0">
                <a:solidFill>
                  <a:srgbClr val="FFFF00"/>
                </a:solidFill>
                <a:latin typeface="Century Gothic" charset="0"/>
              </a:rPr>
              <a:t>E</a:t>
            </a:r>
            <a:r>
              <a:rPr lang="en-US" altLang="en-US" sz="2700" dirty="0">
                <a:solidFill>
                  <a:schemeClr val="accent1"/>
                </a:solidFill>
                <a:latin typeface="Century Gothic" charset="0"/>
              </a:rPr>
              <a:t>xtragalactic </a:t>
            </a:r>
            <a:r>
              <a:rPr lang="en-US" altLang="en-US" sz="2700" b="1" dirty="0">
                <a:solidFill>
                  <a:srgbClr val="FFFF00"/>
                </a:solidFill>
                <a:latin typeface="Century Gothic" charset="0"/>
              </a:rPr>
              <a:t>L</a:t>
            </a:r>
            <a:r>
              <a:rPr lang="en-US" altLang="en-US" sz="2700" dirty="0">
                <a:solidFill>
                  <a:schemeClr val="accent1"/>
                </a:solidFill>
                <a:latin typeface="Century Gothic" charset="0"/>
              </a:rPr>
              <a:t>egacy </a:t>
            </a:r>
            <a:r>
              <a:rPr lang="en-US" altLang="en-US" sz="2700" b="1" dirty="0">
                <a:solidFill>
                  <a:srgbClr val="FFFF00"/>
                </a:solidFill>
                <a:latin typeface="Century Gothic" charset="0"/>
              </a:rPr>
              <a:t>S</a:t>
            </a:r>
            <a:r>
              <a:rPr lang="en-US" altLang="en-US" sz="2700" dirty="0">
                <a:solidFill>
                  <a:schemeClr val="accent1"/>
                </a:solidFill>
                <a:latin typeface="Century Gothic" charset="0"/>
              </a:rPr>
              <a:t>urvey</a:t>
            </a:r>
            <a:endParaRPr lang="en-US" altLang="en-US" sz="3600" dirty="0">
              <a:solidFill>
                <a:schemeClr val="accent1"/>
              </a:solidFill>
              <a:latin typeface="Century Gothic" charset="0"/>
            </a:endParaRPr>
          </a:p>
        </p:txBody>
      </p:sp>
      <p:pic>
        <p:nvPicPr>
          <p:cNvPr id="119812" name="Picture 7" descr="CANDELS_Circle.col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6" descr="candels_team2012.jpg"/>
          <p:cNvPicPr>
            <a:picLocks noChangeAspect="1"/>
          </p:cNvPicPr>
          <p:nvPr/>
        </p:nvPicPr>
        <p:blipFill>
          <a:blip r:embed="rId4">
            <a:extLst>
              <a:ext uri="{28A0092B-C50C-407E-A947-70E740481C1C}">
                <a14:useLocalDpi xmlns:a14="http://schemas.microsoft.com/office/drawing/2010/main" val="0"/>
              </a:ext>
            </a:extLst>
          </a:blip>
          <a:srcRect t="12756" b="12694"/>
          <a:stretch>
            <a:fillRect/>
          </a:stretch>
        </p:blipFill>
        <p:spPr bwMode="auto">
          <a:xfrm>
            <a:off x="86229" y="1422400"/>
            <a:ext cx="9007075" cy="325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86229" y="5239033"/>
            <a:ext cx="3381408"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chemeClr val="bg1"/>
                </a:solidFill>
              </a:rPr>
              <a:t>	Builders</a:t>
            </a:r>
            <a:r>
              <a:rPr lang="en-US" sz="2000" b="1" dirty="0">
                <a:solidFill>
                  <a:schemeClr val="bg1"/>
                </a:solidFill>
              </a:rPr>
              <a:t>:</a:t>
            </a:r>
            <a:r>
              <a:rPr lang="en-US" sz="2000" dirty="0">
                <a:solidFill>
                  <a:srgbClr val="FFFF00"/>
                </a:solidFill>
              </a:rPr>
              <a:t> </a:t>
            </a:r>
          </a:p>
          <a:p>
            <a:r>
              <a:rPr lang="en-US" sz="1600" dirty="0" smtClean="0">
                <a:solidFill>
                  <a:schemeClr val="bg1">
                    <a:lumMod val="95000"/>
                  </a:schemeClr>
                </a:solidFill>
              </a:rPr>
              <a:t>Norman </a:t>
            </a:r>
            <a:r>
              <a:rPr lang="en-US" sz="1600" dirty="0" err="1">
                <a:solidFill>
                  <a:schemeClr val="bg1">
                    <a:lumMod val="95000"/>
                  </a:schemeClr>
                </a:solidFill>
              </a:rPr>
              <a:t>Grogin</a:t>
            </a:r>
            <a:r>
              <a:rPr lang="en-US" sz="1600" dirty="0">
                <a:solidFill>
                  <a:schemeClr val="bg1">
                    <a:lumMod val="95000"/>
                  </a:schemeClr>
                </a:solidFill>
              </a:rPr>
              <a:t>, Dale </a:t>
            </a:r>
            <a:r>
              <a:rPr lang="en-US" sz="1600" dirty="0" err="1">
                <a:solidFill>
                  <a:schemeClr val="bg1">
                    <a:lumMod val="95000"/>
                  </a:schemeClr>
                </a:solidFill>
              </a:rPr>
              <a:t>Kocevski</a:t>
            </a:r>
            <a:endParaRPr lang="en-US" sz="1600" dirty="0">
              <a:solidFill>
                <a:schemeClr val="bg1">
                  <a:lumMod val="95000"/>
                </a:schemeClr>
              </a:solidFill>
            </a:endParaRPr>
          </a:p>
          <a:p>
            <a:r>
              <a:rPr lang="en-US" sz="1600" dirty="0">
                <a:solidFill>
                  <a:schemeClr val="bg1">
                    <a:lumMod val="95000"/>
                  </a:schemeClr>
                </a:solidFill>
              </a:rPr>
              <a:t>Anton </a:t>
            </a:r>
            <a:r>
              <a:rPr lang="en-US" sz="1600" dirty="0" err="1" smtClean="0">
                <a:solidFill>
                  <a:schemeClr val="bg1">
                    <a:lumMod val="95000"/>
                  </a:schemeClr>
                </a:solidFill>
              </a:rPr>
              <a:t>Koekemoer</a:t>
            </a:r>
            <a:r>
              <a:rPr lang="en-US" sz="1600" dirty="0" smtClean="0">
                <a:solidFill>
                  <a:schemeClr val="bg1">
                    <a:lumMod val="95000"/>
                  </a:schemeClr>
                </a:solidFill>
              </a:rPr>
              <a:t>,  </a:t>
            </a:r>
            <a:r>
              <a:rPr lang="en-US" sz="1600" dirty="0">
                <a:solidFill>
                  <a:schemeClr val="bg1">
                    <a:lumMod val="95000"/>
                  </a:schemeClr>
                </a:solidFill>
              </a:rPr>
              <a:t>Adam </a:t>
            </a:r>
            <a:r>
              <a:rPr lang="en-US" sz="1600" dirty="0" err="1">
                <a:solidFill>
                  <a:schemeClr val="bg1">
                    <a:lumMod val="95000"/>
                  </a:schemeClr>
                </a:solidFill>
              </a:rPr>
              <a:t>Riess</a:t>
            </a:r>
            <a:r>
              <a:rPr lang="en-US" sz="1600" dirty="0">
                <a:solidFill>
                  <a:schemeClr val="bg1">
                    <a:lumMod val="95000"/>
                  </a:schemeClr>
                </a:solidFill>
              </a:rPr>
              <a:t>, Steve Rodney</a:t>
            </a:r>
          </a:p>
          <a:p>
            <a:endParaRPr lang="en-US" sz="1800" dirty="0">
              <a:solidFill>
                <a:srgbClr val="FFFF00"/>
              </a:solidFill>
            </a:endParaRPr>
          </a:p>
        </p:txBody>
      </p:sp>
      <p:sp>
        <p:nvSpPr>
          <p:cNvPr id="2" name="TextBox 1"/>
          <p:cNvSpPr txBox="1"/>
          <p:nvPr/>
        </p:nvSpPr>
        <p:spPr>
          <a:xfrm>
            <a:off x="7405689" y="1889125"/>
            <a:ext cx="1571625" cy="796925"/>
          </a:xfrm>
          <a:prstGeom prst="rect">
            <a:avLst/>
          </a:prstGeom>
          <a:noFill/>
        </p:spPr>
        <p:txBody>
          <a:bodyPr wrap="square" rtlCol="0">
            <a:spAutoFit/>
          </a:bodyPr>
          <a:lstStyle/>
          <a:p>
            <a:endParaRPr lang="en-US" dirty="0"/>
          </a:p>
        </p:txBody>
      </p:sp>
      <p:sp>
        <p:nvSpPr>
          <p:cNvPr id="3" name="TextBox 2"/>
          <p:cNvSpPr txBox="1"/>
          <p:nvPr/>
        </p:nvSpPr>
        <p:spPr>
          <a:xfrm>
            <a:off x="2621266" y="4704979"/>
            <a:ext cx="3937000" cy="535531"/>
          </a:xfrm>
          <a:prstGeom prst="rect">
            <a:avLst/>
          </a:prstGeom>
          <a:noFill/>
        </p:spPr>
        <p:txBody>
          <a:bodyPr wrap="square" rtlCol="0">
            <a:spAutoFit/>
          </a:bodyPr>
          <a:lstStyle/>
          <a:p>
            <a:pPr eaLnBrk="1" hangingPunct="1">
              <a:lnSpc>
                <a:spcPct val="80000"/>
              </a:lnSpc>
              <a:buNone/>
            </a:pPr>
            <a:r>
              <a:rPr lang="en-US" sz="1800" b="1" dirty="0" smtClean="0">
                <a:solidFill>
                  <a:schemeClr val="bg1">
                    <a:lumMod val="95000"/>
                  </a:schemeClr>
                </a:solidFill>
              </a:rPr>
              <a:t>	       </a:t>
            </a:r>
            <a:r>
              <a:rPr lang="en-US" sz="1800" b="1" dirty="0" smtClean="0">
                <a:solidFill>
                  <a:schemeClr val="accent1">
                    <a:lumMod val="40000"/>
                    <a:lumOff val="60000"/>
                  </a:schemeClr>
                </a:solidFill>
              </a:rPr>
              <a:t>Co-PIs: </a:t>
            </a:r>
          </a:p>
          <a:p>
            <a:pPr eaLnBrk="1" hangingPunct="1">
              <a:lnSpc>
                <a:spcPct val="80000"/>
              </a:lnSpc>
              <a:buNone/>
            </a:pPr>
            <a:r>
              <a:rPr lang="en-US" sz="1800" b="1" dirty="0" smtClean="0">
                <a:solidFill>
                  <a:schemeClr val="accent1">
                    <a:lumMod val="40000"/>
                    <a:lumOff val="60000"/>
                  </a:schemeClr>
                </a:solidFill>
              </a:rPr>
              <a:t> Sandra Faber   &amp;  Harry Ferguson</a:t>
            </a:r>
            <a:endParaRPr lang="en-US" dirty="0">
              <a:solidFill>
                <a:schemeClr val="accent1">
                  <a:lumMod val="40000"/>
                  <a:lumOff val="60000"/>
                </a:schemeClr>
              </a:solidFill>
            </a:endParaRPr>
          </a:p>
        </p:txBody>
      </p:sp>
      <p:pic>
        <p:nvPicPr>
          <p:cNvPr id="5" name="Picture 4"/>
          <p:cNvPicPr>
            <a:picLocks noChangeAspect="1"/>
          </p:cNvPicPr>
          <p:nvPr/>
        </p:nvPicPr>
        <p:blipFill>
          <a:blip r:embed="rId5"/>
          <a:stretch>
            <a:fillRect/>
          </a:stretch>
        </p:blipFill>
        <p:spPr>
          <a:xfrm>
            <a:off x="3323386" y="5149159"/>
            <a:ext cx="1046162" cy="1596998"/>
          </a:xfrm>
          <a:prstGeom prst="rect">
            <a:avLst/>
          </a:prstGeom>
        </p:spPr>
      </p:pic>
      <p:pic>
        <p:nvPicPr>
          <p:cNvPr id="6" name="Picture 5"/>
          <p:cNvPicPr>
            <a:picLocks noChangeAspect="1"/>
          </p:cNvPicPr>
          <p:nvPr/>
        </p:nvPicPr>
        <p:blipFill>
          <a:blip r:embed="rId6"/>
          <a:stretch>
            <a:fillRect/>
          </a:stretch>
        </p:blipFill>
        <p:spPr>
          <a:xfrm>
            <a:off x="4764505" y="5195763"/>
            <a:ext cx="1353325" cy="1423174"/>
          </a:xfrm>
          <a:prstGeom prst="rect">
            <a:avLst/>
          </a:prstGeom>
        </p:spPr>
      </p:pic>
      <p:sp>
        <p:nvSpPr>
          <p:cNvPr id="16" name="TextBox 15"/>
          <p:cNvSpPr txBox="1"/>
          <p:nvPr/>
        </p:nvSpPr>
        <p:spPr>
          <a:xfrm>
            <a:off x="2819089" y="6357327"/>
            <a:ext cx="3541354" cy="523220"/>
          </a:xfrm>
          <a:prstGeom prst="rect">
            <a:avLst/>
          </a:prstGeom>
          <a:solidFill>
            <a:schemeClr val="tx1">
              <a:lumMod val="85000"/>
            </a:schemeClr>
          </a:solidFill>
          <a:ln w="28575" cmpd="sng">
            <a:solidFill>
              <a:srgbClr val="131216"/>
            </a:solidFill>
          </a:ln>
        </p:spPr>
        <p:txBody>
          <a:bodyPr wrap="none" rtlCol="0">
            <a:spAutoFit/>
          </a:bodyPr>
          <a:lstStyle/>
          <a:p>
            <a:r>
              <a:rPr lang="en-US" sz="2800" b="1" dirty="0" err="1">
                <a:solidFill>
                  <a:srgbClr val="FFFF00"/>
                </a:solidFill>
              </a:rPr>
              <a:t>c</a:t>
            </a:r>
            <a:r>
              <a:rPr lang="en-US" sz="2800" b="1" dirty="0" err="1" smtClean="0">
                <a:solidFill>
                  <a:srgbClr val="FFFF00"/>
                </a:solidFill>
              </a:rPr>
              <a:t>andels.ucolick.org</a:t>
            </a:r>
            <a:endParaRPr lang="en-US" sz="2800" b="1" dirty="0">
              <a:solidFill>
                <a:srgbClr val="FFFF00"/>
              </a:solidFill>
            </a:endParaRPr>
          </a:p>
        </p:txBody>
      </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andels-m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203200" y="76200"/>
            <a:ext cx="67897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a:solidFill>
                  <a:srgbClr val="DDDDDD"/>
                </a:solidFill>
                <a:latin typeface="Arial" charset="0"/>
              </a:rPr>
              <a:t>Five regions, 900 orbits.  Observations were completed August 2013.</a:t>
            </a:r>
          </a:p>
        </p:txBody>
      </p:sp>
      <p:sp>
        <p:nvSpPr>
          <p:cNvPr id="18435" name="TextBox 5"/>
          <p:cNvSpPr txBox="1">
            <a:spLocks noChangeArrowheads="1"/>
          </p:cNvSpPr>
          <p:nvPr/>
        </p:nvSpPr>
        <p:spPr bwMode="auto">
          <a:xfrm>
            <a:off x="3013075" y="5429250"/>
            <a:ext cx="854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2000">
                <a:solidFill>
                  <a:srgbClr val="FFFF00"/>
                </a:solidFill>
                <a:latin typeface="Arial" charset="0"/>
              </a:rPr>
              <a:t>UDS </a:t>
            </a:r>
          </a:p>
          <a:p>
            <a:pPr eaLnBrk="1" hangingPunct="1">
              <a:spcBef>
                <a:spcPct val="0"/>
              </a:spcBef>
              <a:buFontTx/>
              <a:buNone/>
            </a:pPr>
            <a:r>
              <a:rPr lang="en-US" altLang="en-US" sz="2000">
                <a:solidFill>
                  <a:srgbClr val="FFFF00"/>
                </a:solidFill>
                <a:latin typeface="Arial" charset="0"/>
              </a:rPr>
              <a:t>22’x8</a:t>
            </a:r>
            <a:r>
              <a:rPr lang="en-US" altLang="en-US" sz="1700">
                <a:solidFill>
                  <a:srgbClr val="DDDDDD"/>
                </a:solidFill>
                <a:latin typeface="Arial" charset="0"/>
              </a:rPr>
              <a:t>’</a:t>
            </a:r>
          </a:p>
        </p:txBody>
      </p:sp>
      <p:sp>
        <p:nvSpPr>
          <p:cNvPr id="18436" name="TextBox 9"/>
          <p:cNvSpPr txBox="1">
            <a:spLocks noChangeArrowheads="1"/>
          </p:cNvSpPr>
          <p:nvPr/>
        </p:nvSpPr>
        <p:spPr bwMode="auto">
          <a:xfrm>
            <a:off x="7594600" y="4686300"/>
            <a:ext cx="69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600">
                <a:solidFill>
                  <a:srgbClr val="DDDDDD"/>
                </a:solidFill>
                <a:latin typeface="Helvetica Neue UltraLight" charset="0"/>
              </a:rPr>
              <a:t>HUDF</a:t>
            </a:r>
          </a:p>
        </p:txBody>
      </p:sp>
      <p:sp>
        <p:nvSpPr>
          <p:cNvPr id="18437" name="TextBox 10"/>
          <p:cNvSpPr txBox="1">
            <a:spLocks noChangeArrowheads="1"/>
          </p:cNvSpPr>
          <p:nvPr/>
        </p:nvSpPr>
        <p:spPr bwMode="auto">
          <a:xfrm>
            <a:off x="7340600" y="6273800"/>
            <a:ext cx="1539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600">
                <a:solidFill>
                  <a:srgbClr val="DDDDDD"/>
                </a:solidFill>
                <a:latin typeface="Helvetica Neue UltraLight" charset="0"/>
              </a:rPr>
              <a:t>Grogin+ 11</a:t>
            </a:r>
          </a:p>
          <a:p>
            <a:pPr eaLnBrk="1" hangingPunct="1">
              <a:spcBef>
                <a:spcPct val="0"/>
              </a:spcBef>
              <a:buFontTx/>
              <a:buNone/>
            </a:pPr>
            <a:r>
              <a:rPr lang="en-US" altLang="en-US" sz="1600">
                <a:solidFill>
                  <a:srgbClr val="DDDDDD"/>
                </a:solidFill>
                <a:latin typeface="Helvetica Neue UltraLight" charset="0"/>
              </a:rPr>
              <a:t>Koekemoer+ 11</a:t>
            </a:r>
          </a:p>
        </p:txBody>
      </p:sp>
      <p:sp>
        <p:nvSpPr>
          <p:cNvPr id="18438" name="Rectangle 11"/>
          <p:cNvSpPr>
            <a:spLocks noChangeArrowheads="1"/>
          </p:cNvSpPr>
          <p:nvPr/>
        </p:nvSpPr>
        <p:spPr bwMode="auto">
          <a:xfrm>
            <a:off x="6877050" y="2048188"/>
            <a:ext cx="927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dirty="0">
                <a:solidFill>
                  <a:srgbClr val="FF0000"/>
                </a:solidFill>
                <a:latin typeface="Century Gothic" charset="0"/>
              </a:rPr>
              <a:t>DEEP</a:t>
            </a:r>
            <a:endParaRPr lang="en-US" altLang="en-US" sz="1700" dirty="0">
              <a:solidFill>
                <a:srgbClr val="FF0000"/>
              </a:solidFill>
              <a:latin typeface="Arial" charset="0"/>
            </a:endParaRPr>
          </a:p>
        </p:txBody>
      </p:sp>
      <p:sp>
        <p:nvSpPr>
          <p:cNvPr id="18439" name="Rectangle 12"/>
          <p:cNvSpPr>
            <a:spLocks noChangeArrowheads="1"/>
          </p:cNvSpPr>
          <p:nvPr/>
        </p:nvSpPr>
        <p:spPr bwMode="auto">
          <a:xfrm>
            <a:off x="7169150" y="5167313"/>
            <a:ext cx="927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a:solidFill>
                  <a:srgbClr val="FF0000"/>
                </a:solidFill>
                <a:latin typeface="Century Gothic" charset="0"/>
              </a:rPr>
              <a:t>DEEP</a:t>
            </a:r>
            <a:endParaRPr lang="en-US" altLang="en-US" sz="1700">
              <a:solidFill>
                <a:srgbClr val="FF0000"/>
              </a:solidFill>
              <a:latin typeface="Arial" charset="0"/>
            </a:endParaRPr>
          </a:p>
        </p:txBody>
      </p:sp>
      <p:sp>
        <p:nvSpPr>
          <p:cNvPr id="18440" name="Rectangle 13"/>
          <p:cNvSpPr>
            <a:spLocks noChangeArrowheads="1"/>
          </p:cNvSpPr>
          <p:nvPr/>
        </p:nvSpPr>
        <p:spPr bwMode="auto">
          <a:xfrm>
            <a:off x="438150" y="2974975"/>
            <a:ext cx="944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a:solidFill>
                  <a:srgbClr val="8E8BFF"/>
                </a:solidFill>
                <a:latin typeface="Century Gothic" charset="0"/>
              </a:rPr>
              <a:t>WIDE</a:t>
            </a:r>
            <a:endParaRPr lang="en-US" altLang="en-US" sz="1700">
              <a:solidFill>
                <a:srgbClr val="8E8BFF"/>
              </a:solidFill>
              <a:latin typeface="Arial" charset="0"/>
            </a:endParaRPr>
          </a:p>
        </p:txBody>
      </p:sp>
      <p:sp>
        <p:nvSpPr>
          <p:cNvPr id="18441" name="Rectangle 14"/>
          <p:cNvSpPr>
            <a:spLocks noChangeArrowheads="1"/>
          </p:cNvSpPr>
          <p:nvPr/>
        </p:nvSpPr>
        <p:spPr bwMode="auto">
          <a:xfrm>
            <a:off x="3638550" y="2576513"/>
            <a:ext cx="944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a:solidFill>
                  <a:srgbClr val="8E8BFF"/>
                </a:solidFill>
                <a:latin typeface="Century Gothic" charset="0"/>
              </a:rPr>
              <a:t>WIDE</a:t>
            </a:r>
            <a:endParaRPr lang="en-US" altLang="en-US" sz="1700">
              <a:solidFill>
                <a:srgbClr val="8E8BFF"/>
              </a:solidFill>
              <a:latin typeface="Arial" charset="0"/>
            </a:endParaRPr>
          </a:p>
        </p:txBody>
      </p:sp>
      <p:sp>
        <p:nvSpPr>
          <p:cNvPr id="18442" name="Rectangle 15"/>
          <p:cNvSpPr>
            <a:spLocks noChangeArrowheads="1"/>
          </p:cNvSpPr>
          <p:nvPr/>
        </p:nvSpPr>
        <p:spPr bwMode="auto">
          <a:xfrm>
            <a:off x="1492250" y="5357813"/>
            <a:ext cx="944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1700">
                <a:solidFill>
                  <a:srgbClr val="8E8BFF"/>
                </a:solidFill>
                <a:latin typeface="Century Gothic" charset="0"/>
              </a:rPr>
              <a:t>WIDE</a:t>
            </a:r>
            <a:endParaRPr lang="en-US" altLang="en-US" sz="1700">
              <a:solidFill>
                <a:srgbClr val="8E8BFF"/>
              </a:solidFill>
              <a:latin typeface="Arial" charset="0"/>
            </a:endParaRPr>
          </a:p>
        </p:txBody>
      </p:sp>
      <p:sp>
        <p:nvSpPr>
          <p:cNvPr id="18443" name="Rectangle 16"/>
          <p:cNvSpPr>
            <a:spLocks noChangeArrowheads="1"/>
          </p:cNvSpPr>
          <p:nvPr/>
        </p:nvSpPr>
        <p:spPr bwMode="auto">
          <a:xfrm>
            <a:off x="98425" y="747713"/>
            <a:ext cx="1495425" cy="3683000"/>
          </a:xfrm>
          <a:prstGeom prst="rect">
            <a:avLst/>
          </a:prstGeom>
          <a:noFill/>
          <a:ln w="28575">
            <a:solidFill>
              <a:srgbClr val="60449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18444" name="Parallelogram 17"/>
          <p:cNvSpPr>
            <a:spLocks noChangeArrowheads="1"/>
          </p:cNvSpPr>
          <p:nvPr/>
        </p:nvSpPr>
        <p:spPr bwMode="auto">
          <a:xfrm rot="2841538">
            <a:off x="1473200" y="2344738"/>
            <a:ext cx="5481638" cy="1065212"/>
          </a:xfrm>
          <a:prstGeom prst="parallelogram">
            <a:avLst>
              <a:gd name="adj" fmla="val 39358"/>
            </a:avLst>
          </a:prstGeom>
          <a:noFill/>
          <a:ln w="28575">
            <a:solidFill>
              <a:srgbClr val="60449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18445" name="Rectangle 18"/>
          <p:cNvSpPr>
            <a:spLocks noChangeArrowheads="1"/>
          </p:cNvSpPr>
          <p:nvPr/>
        </p:nvSpPr>
        <p:spPr bwMode="auto">
          <a:xfrm rot="-2966856">
            <a:off x="6780213" y="587375"/>
            <a:ext cx="1677988" cy="2611437"/>
          </a:xfrm>
          <a:prstGeom prst="rect">
            <a:avLst/>
          </a:prstGeom>
          <a:noFill/>
          <a:ln w="28575">
            <a:solidFill>
              <a:srgbClr val="60449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18446" name="Rectangle 19"/>
          <p:cNvSpPr>
            <a:spLocks noChangeArrowheads="1"/>
          </p:cNvSpPr>
          <p:nvPr/>
        </p:nvSpPr>
        <p:spPr bwMode="auto">
          <a:xfrm>
            <a:off x="222250" y="4865688"/>
            <a:ext cx="3644900" cy="1484312"/>
          </a:xfrm>
          <a:prstGeom prst="rect">
            <a:avLst/>
          </a:prstGeom>
          <a:noFill/>
          <a:ln w="28575">
            <a:solidFill>
              <a:srgbClr val="60449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18447" name="Rectangle 20"/>
          <p:cNvSpPr>
            <a:spLocks noChangeArrowheads="1"/>
          </p:cNvSpPr>
          <p:nvPr/>
        </p:nvSpPr>
        <p:spPr bwMode="auto">
          <a:xfrm rot="6877966">
            <a:off x="6792913" y="4281487"/>
            <a:ext cx="1862138" cy="1731963"/>
          </a:xfrm>
          <a:prstGeom prst="rect">
            <a:avLst/>
          </a:prstGeom>
          <a:noFill/>
          <a:ln w="28575">
            <a:solidFill>
              <a:srgbClr val="60449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18448" name="TextBox 4"/>
          <p:cNvSpPr txBox="1">
            <a:spLocks noChangeArrowheads="1"/>
          </p:cNvSpPr>
          <p:nvPr/>
        </p:nvSpPr>
        <p:spPr bwMode="auto">
          <a:xfrm>
            <a:off x="4632325" y="2790825"/>
            <a:ext cx="8556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2000">
                <a:solidFill>
                  <a:srgbClr val="FFFF00"/>
                </a:solidFill>
                <a:latin typeface="Arial" charset="0"/>
              </a:rPr>
              <a:t>EGS </a:t>
            </a:r>
          </a:p>
          <a:p>
            <a:pPr eaLnBrk="1" hangingPunct="1">
              <a:spcBef>
                <a:spcPct val="0"/>
              </a:spcBef>
              <a:buFontTx/>
              <a:buNone/>
            </a:pPr>
            <a:r>
              <a:rPr lang="en-US" altLang="en-US" sz="2000">
                <a:solidFill>
                  <a:srgbClr val="FFFF00"/>
                </a:solidFill>
                <a:latin typeface="Arial" charset="0"/>
              </a:rPr>
              <a:t>30’x6</a:t>
            </a:r>
            <a:r>
              <a:rPr lang="en-US" altLang="en-US" sz="1700">
                <a:solidFill>
                  <a:srgbClr val="DDDDDD"/>
                </a:solidFill>
                <a:latin typeface="Arial" charset="0"/>
              </a:rPr>
              <a:t>’</a:t>
            </a:r>
          </a:p>
        </p:txBody>
      </p:sp>
      <p:sp>
        <p:nvSpPr>
          <p:cNvPr id="18449" name="TextBox 6"/>
          <p:cNvSpPr txBox="1">
            <a:spLocks noChangeArrowheads="1"/>
          </p:cNvSpPr>
          <p:nvPr/>
        </p:nvSpPr>
        <p:spPr bwMode="auto">
          <a:xfrm>
            <a:off x="841375" y="1785938"/>
            <a:ext cx="1323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2000">
                <a:solidFill>
                  <a:srgbClr val="FFFF00"/>
                </a:solidFill>
                <a:latin typeface="Arial" charset="0"/>
              </a:rPr>
              <a:t>COSMOS </a:t>
            </a:r>
          </a:p>
          <a:p>
            <a:pPr eaLnBrk="1" hangingPunct="1">
              <a:spcBef>
                <a:spcPct val="0"/>
              </a:spcBef>
              <a:buFontTx/>
              <a:buNone/>
            </a:pPr>
            <a:r>
              <a:rPr lang="en-US" altLang="en-US" sz="2000">
                <a:solidFill>
                  <a:srgbClr val="FFFF00"/>
                </a:solidFill>
                <a:latin typeface="Arial" charset="0"/>
              </a:rPr>
              <a:t>22’x8</a:t>
            </a:r>
            <a:r>
              <a:rPr lang="en-US" altLang="en-US" sz="1700">
                <a:solidFill>
                  <a:srgbClr val="DDDDDD"/>
                </a:solidFill>
                <a:latin typeface="Arial" charset="0"/>
              </a:rPr>
              <a:t>’</a:t>
            </a:r>
          </a:p>
        </p:txBody>
      </p:sp>
      <p:sp>
        <p:nvSpPr>
          <p:cNvPr id="18450" name="TextBox 7"/>
          <p:cNvSpPr txBox="1">
            <a:spLocks noChangeArrowheads="1"/>
          </p:cNvSpPr>
          <p:nvPr/>
        </p:nvSpPr>
        <p:spPr bwMode="auto">
          <a:xfrm>
            <a:off x="7196138" y="676275"/>
            <a:ext cx="140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r" eaLnBrk="1" hangingPunct="1">
              <a:spcBef>
                <a:spcPct val="0"/>
              </a:spcBef>
              <a:buFontTx/>
              <a:buNone/>
            </a:pPr>
            <a:r>
              <a:rPr lang="en-US" altLang="en-US" sz="2000">
                <a:solidFill>
                  <a:srgbClr val="FFFF00"/>
                </a:solidFill>
                <a:latin typeface="Arial" charset="0"/>
              </a:rPr>
              <a:t>GOODS-N</a:t>
            </a:r>
          </a:p>
          <a:p>
            <a:pPr algn="r" eaLnBrk="1" hangingPunct="1">
              <a:spcBef>
                <a:spcPct val="0"/>
              </a:spcBef>
              <a:buFontTx/>
              <a:buNone/>
            </a:pPr>
            <a:r>
              <a:rPr lang="en-US" altLang="en-US" sz="2000">
                <a:solidFill>
                  <a:srgbClr val="FFFF00"/>
                </a:solidFill>
                <a:latin typeface="Arial" charset="0"/>
              </a:rPr>
              <a:t>14’x10’</a:t>
            </a:r>
            <a:endParaRPr lang="en-US" altLang="en-US" sz="1700">
              <a:solidFill>
                <a:srgbClr val="DDDDDD"/>
              </a:solidFill>
              <a:latin typeface="Arial" charset="0"/>
            </a:endParaRPr>
          </a:p>
        </p:txBody>
      </p:sp>
      <p:sp>
        <p:nvSpPr>
          <p:cNvPr id="18451" name="TextBox 8"/>
          <p:cNvSpPr txBox="1">
            <a:spLocks noChangeArrowheads="1"/>
          </p:cNvSpPr>
          <p:nvPr/>
        </p:nvSpPr>
        <p:spPr bwMode="auto">
          <a:xfrm>
            <a:off x="5702300" y="5457825"/>
            <a:ext cx="1395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r>
              <a:rPr lang="en-US" altLang="en-US" sz="2000">
                <a:solidFill>
                  <a:srgbClr val="FFFF00"/>
                </a:solidFill>
                <a:latin typeface="Arial" charset="0"/>
              </a:rPr>
              <a:t>GOODS-S </a:t>
            </a:r>
          </a:p>
          <a:p>
            <a:pPr eaLnBrk="1" hangingPunct="1">
              <a:spcBef>
                <a:spcPct val="0"/>
              </a:spcBef>
              <a:buFontTx/>
              <a:buNone/>
            </a:pPr>
            <a:r>
              <a:rPr lang="en-US" altLang="en-US" sz="2000">
                <a:solidFill>
                  <a:srgbClr val="FFFF00"/>
                </a:solidFill>
                <a:latin typeface="Arial" charset="0"/>
              </a:rPr>
              <a:t>10’x13’</a:t>
            </a:r>
            <a:endParaRPr lang="en-US" altLang="en-US" sz="1700">
              <a:solidFill>
                <a:srgbClr val="DDDDDD"/>
              </a:solidFill>
              <a:latin typeface="Arial" charset="0"/>
            </a:endParaRPr>
          </a:p>
        </p:txBody>
      </p:sp>
      <p:sp>
        <p:nvSpPr>
          <p:cNvPr id="21" name="Frame 20"/>
          <p:cNvSpPr/>
          <p:nvPr/>
        </p:nvSpPr>
        <p:spPr bwMode="auto">
          <a:xfrm>
            <a:off x="7561162" y="1696273"/>
            <a:ext cx="437884" cy="489396"/>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sp>
        <p:nvSpPr>
          <p:cNvPr id="2" name="TextBox 1"/>
          <p:cNvSpPr txBox="1"/>
          <p:nvPr/>
        </p:nvSpPr>
        <p:spPr>
          <a:xfrm>
            <a:off x="7943056" y="1726192"/>
            <a:ext cx="798490" cy="353943"/>
          </a:xfrm>
          <a:prstGeom prst="rect">
            <a:avLst/>
          </a:prstGeom>
          <a:noFill/>
        </p:spPr>
        <p:txBody>
          <a:bodyPr wrap="square" rtlCol="0">
            <a:spAutoFit/>
          </a:bodyPr>
          <a:lstStyle/>
          <a:p>
            <a:r>
              <a:rPr lang="en-US" b="1" dirty="0" smtClean="0">
                <a:solidFill>
                  <a:srgbClr val="FF0000"/>
                </a:solidFill>
              </a:rPr>
              <a:t>HDF</a:t>
            </a:r>
            <a:endParaRPr lang="en-US" b="1" dirty="0">
              <a:solidFill>
                <a:srgbClr val="FF0000"/>
              </a:solidFill>
            </a:endParaRPr>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612775" y="201613"/>
            <a:ext cx="7918450" cy="788987"/>
          </a:xfrm>
        </p:spPr>
        <p:txBody>
          <a:bodyPr/>
          <a:lstStyle/>
          <a:p>
            <a:pPr eaLnBrk="1" hangingPunct="1"/>
            <a:r>
              <a:rPr lang="en-US" altLang="en-US">
                <a:latin typeface="Arial" charset="0"/>
              </a:rPr>
              <a:t>CANDELS Exposure Strategy</a:t>
            </a:r>
            <a:endParaRPr lang="en-US" altLang="en-US" sz="2400">
              <a:latin typeface="Arial" charset="0"/>
            </a:endParaRPr>
          </a:p>
        </p:txBody>
      </p:sp>
      <p:pic>
        <p:nvPicPr>
          <p:cNvPr id="16386" name="Picture 7" descr="wedding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0" y="2305050"/>
            <a:ext cx="34417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ontent Placeholder 2"/>
          <p:cNvSpPr>
            <a:spLocks/>
          </p:cNvSpPr>
          <p:nvPr/>
        </p:nvSpPr>
        <p:spPr bwMode="auto">
          <a:xfrm>
            <a:off x="876300" y="1727200"/>
            <a:ext cx="72517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ts val="2200"/>
              </a:spcBef>
              <a:buClr>
                <a:schemeClr val="accent1"/>
              </a:buClr>
              <a:buSzPct val="90000"/>
              <a:buFont typeface="Wingdings" charset="2"/>
              <a:buChar char="v"/>
            </a:pPr>
            <a:r>
              <a:rPr lang="en-US" altLang="en-US" sz="2200">
                <a:solidFill>
                  <a:srgbClr val="DDDDDD"/>
                </a:solidFill>
                <a:latin typeface="Century Gothic" charset="0"/>
              </a:rPr>
              <a:t>“Wedding cake” strategy: three layers of J+H </a:t>
            </a:r>
            <a:endParaRPr lang="en-US" altLang="en-US" sz="2000">
              <a:solidFill>
                <a:srgbClr val="DDDDDD"/>
              </a:solidFill>
              <a:latin typeface="Century Gothic" charset="0"/>
            </a:endParaRPr>
          </a:p>
        </p:txBody>
      </p:sp>
      <p:grpSp>
        <p:nvGrpSpPr>
          <p:cNvPr id="2" name="Group 18"/>
          <p:cNvGrpSpPr>
            <a:grpSpLocks/>
          </p:cNvGrpSpPr>
          <p:nvPr/>
        </p:nvGrpSpPr>
        <p:grpSpPr bwMode="auto">
          <a:xfrm>
            <a:off x="1104900" y="5118100"/>
            <a:ext cx="4673600" cy="762000"/>
            <a:chOff x="696" y="3224"/>
            <a:chExt cx="2944" cy="480"/>
          </a:xfrm>
        </p:grpSpPr>
        <p:sp>
          <p:nvSpPr>
            <p:cNvPr id="16397" name="Text Box 8"/>
            <p:cNvSpPr txBox="1">
              <a:spLocks noChangeArrowheads="1"/>
            </p:cNvSpPr>
            <p:nvPr/>
          </p:nvSpPr>
          <p:spPr bwMode="auto">
            <a:xfrm>
              <a:off x="696" y="3224"/>
              <a:ext cx="23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r" eaLnBrk="1" hangingPunct="1">
                <a:spcBef>
                  <a:spcPct val="50000"/>
                </a:spcBef>
                <a:buFontTx/>
                <a:buNone/>
              </a:pPr>
              <a:r>
                <a:rPr lang="en-US" altLang="en-US" sz="1700">
                  <a:solidFill>
                    <a:schemeClr val="hlink"/>
                  </a:solidFill>
                  <a:latin typeface="Century Gothic" charset="0"/>
                </a:rPr>
                <a:t>WIDE:</a:t>
              </a:r>
              <a:r>
                <a:rPr lang="en-US" altLang="en-US" sz="1700">
                  <a:solidFill>
                    <a:srgbClr val="DDDDDD"/>
                  </a:solidFill>
                  <a:latin typeface="Century Gothic" charset="0"/>
                </a:rPr>
                <a:t> </a:t>
              </a:r>
              <a:r>
                <a:rPr lang="en-US" altLang="en-US" sz="2000">
                  <a:solidFill>
                    <a:srgbClr val="DDDDDD"/>
                  </a:solidFill>
                  <a:latin typeface="Century Gothic" charset="0"/>
                </a:rPr>
                <a:t>2 orbit depth over ~700 sq arcmin</a:t>
              </a:r>
              <a:r>
                <a:rPr lang="en-US" altLang="en-US" sz="2000">
                  <a:solidFill>
                    <a:srgbClr val="DDDDDD"/>
                  </a:solidFill>
                  <a:latin typeface="Arial" charset="0"/>
                </a:rPr>
                <a:t> </a:t>
              </a:r>
              <a:endParaRPr lang="en-US" altLang="en-US" sz="1700">
                <a:solidFill>
                  <a:schemeClr val="hlink"/>
                </a:solidFill>
                <a:latin typeface="Arial" charset="0"/>
              </a:endParaRPr>
            </a:p>
          </p:txBody>
        </p:sp>
        <p:sp>
          <p:nvSpPr>
            <p:cNvPr id="16398" name="Line 9"/>
            <p:cNvSpPr>
              <a:spLocks noChangeShapeType="1"/>
            </p:cNvSpPr>
            <p:nvPr/>
          </p:nvSpPr>
          <p:spPr bwMode="auto">
            <a:xfrm>
              <a:off x="3048" y="3472"/>
              <a:ext cx="592" cy="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7"/>
          <p:cNvGrpSpPr>
            <a:grpSpLocks/>
          </p:cNvGrpSpPr>
          <p:nvPr/>
        </p:nvGrpSpPr>
        <p:grpSpPr bwMode="auto">
          <a:xfrm>
            <a:off x="1117600" y="4140200"/>
            <a:ext cx="4673600" cy="762000"/>
            <a:chOff x="704" y="2656"/>
            <a:chExt cx="2944" cy="480"/>
          </a:xfrm>
        </p:grpSpPr>
        <p:sp>
          <p:nvSpPr>
            <p:cNvPr id="16395" name="Text Box 10"/>
            <p:cNvSpPr txBox="1">
              <a:spLocks noChangeArrowheads="1"/>
            </p:cNvSpPr>
            <p:nvPr/>
          </p:nvSpPr>
          <p:spPr bwMode="auto">
            <a:xfrm>
              <a:off x="704" y="2656"/>
              <a:ext cx="23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r" eaLnBrk="1" hangingPunct="1">
                <a:spcBef>
                  <a:spcPct val="50000"/>
                </a:spcBef>
                <a:buFontTx/>
                <a:buNone/>
              </a:pPr>
              <a:r>
                <a:rPr lang="en-US" altLang="en-US" sz="1700">
                  <a:solidFill>
                    <a:schemeClr val="hlink"/>
                  </a:solidFill>
                  <a:latin typeface="Century Gothic" charset="0"/>
                </a:rPr>
                <a:t>DEEP:</a:t>
              </a:r>
              <a:r>
                <a:rPr lang="en-US" altLang="en-US" sz="1700">
                  <a:solidFill>
                    <a:srgbClr val="DDDDDD"/>
                  </a:solidFill>
                  <a:latin typeface="Century Gothic" charset="0"/>
                </a:rPr>
                <a:t> </a:t>
              </a:r>
              <a:r>
                <a:rPr lang="en-US" altLang="en-US" sz="2000">
                  <a:solidFill>
                    <a:srgbClr val="DDDDDD"/>
                  </a:solidFill>
                  <a:latin typeface="Century Gothic" charset="0"/>
                </a:rPr>
                <a:t>8 orbit depth over ~120 sq arcmin</a:t>
              </a:r>
              <a:r>
                <a:rPr lang="en-US" altLang="en-US" sz="2000">
                  <a:solidFill>
                    <a:srgbClr val="DDDDDD"/>
                  </a:solidFill>
                  <a:latin typeface="Arial" charset="0"/>
                </a:rPr>
                <a:t> </a:t>
              </a:r>
              <a:endParaRPr lang="en-US" altLang="en-US" sz="1700">
                <a:solidFill>
                  <a:schemeClr val="hlink"/>
                </a:solidFill>
                <a:latin typeface="Arial" charset="0"/>
              </a:endParaRPr>
            </a:p>
          </p:txBody>
        </p:sp>
        <p:sp>
          <p:nvSpPr>
            <p:cNvPr id="16396" name="Line 11"/>
            <p:cNvSpPr>
              <a:spLocks noChangeShapeType="1"/>
            </p:cNvSpPr>
            <p:nvPr/>
          </p:nvSpPr>
          <p:spPr bwMode="auto">
            <a:xfrm>
              <a:off x="3056" y="2904"/>
              <a:ext cx="592" cy="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6"/>
          <p:cNvGrpSpPr>
            <a:grpSpLocks/>
          </p:cNvGrpSpPr>
          <p:nvPr/>
        </p:nvGrpSpPr>
        <p:grpSpPr bwMode="auto">
          <a:xfrm>
            <a:off x="711200" y="3060700"/>
            <a:ext cx="5105400" cy="762000"/>
            <a:chOff x="448" y="1928"/>
            <a:chExt cx="3216" cy="480"/>
          </a:xfrm>
        </p:grpSpPr>
        <p:sp>
          <p:nvSpPr>
            <p:cNvPr id="16393" name="Text Box 12"/>
            <p:cNvSpPr txBox="1">
              <a:spLocks noChangeArrowheads="1"/>
            </p:cNvSpPr>
            <p:nvPr/>
          </p:nvSpPr>
          <p:spPr bwMode="auto">
            <a:xfrm>
              <a:off x="448" y="1928"/>
              <a:ext cx="25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r" eaLnBrk="1" hangingPunct="1">
                <a:spcBef>
                  <a:spcPct val="50000"/>
                </a:spcBef>
                <a:buFontTx/>
                <a:buNone/>
              </a:pPr>
              <a:r>
                <a:rPr lang="en-US" altLang="en-US" sz="1700">
                  <a:solidFill>
                    <a:schemeClr val="hlink"/>
                  </a:solidFill>
                  <a:latin typeface="Century Gothic" charset="0"/>
                </a:rPr>
                <a:t>UDFs:</a:t>
              </a:r>
              <a:r>
                <a:rPr lang="en-US" altLang="en-US" sz="1700">
                  <a:solidFill>
                    <a:srgbClr val="DDDDDD"/>
                  </a:solidFill>
                  <a:latin typeface="Century Gothic" charset="0"/>
                </a:rPr>
                <a:t> </a:t>
              </a:r>
              <a:r>
                <a:rPr lang="en-US" altLang="en-US" sz="2000">
                  <a:solidFill>
                    <a:srgbClr val="DDDDDD"/>
                  </a:solidFill>
                  <a:latin typeface="Century Gothic" charset="0"/>
                </a:rPr>
                <a:t>~100 orbit depth over ~10 sq arcmin</a:t>
              </a:r>
              <a:r>
                <a:rPr lang="en-US" altLang="en-US" sz="2000">
                  <a:solidFill>
                    <a:srgbClr val="DDDDDD"/>
                  </a:solidFill>
                  <a:latin typeface="Arial" charset="0"/>
                </a:rPr>
                <a:t> </a:t>
              </a:r>
              <a:endParaRPr lang="en-US" altLang="en-US" sz="1700">
                <a:solidFill>
                  <a:schemeClr val="hlink"/>
                </a:solidFill>
                <a:latin typeface="Arial" charset="0"/>
              </a:endParaRPr>
            </a:p>
          </p:txBody>
        </p:sp>
        <p:sp>
          <p:nvSpPr>
            <p:cNvPr id="16394" name="Line 13"/>
            <p:cNvSpPr>
              <a:spLocks noChangeShapeType="1"/>
            </p:cNvSpPr>
            <p:nvPr/>
          </p:nvSpPr>
          <p:spPr bwMode="auto">
            <a:xfrm>
              <a:off x="3003" y="2184"/>
              <a:ext cx="661" cy="1"/>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6391" name="Rectangle 15"/>
          <p:cNvSpPr>
            <a:spLocks noChangeArrowheads="1"/>
          </p:cNvSpPr>
          <p:nvPr/>
        </p:nvSpPr>
        <p:spPr bwMode="auto">
          <a:xfrm>
            <a:off x="8572500" y="2298700"/>
            <a:ext cx="2667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0"/>
              </a:spcBef>
              <a:buFontTx/>
              <a:buNone/>
            </a:pPr>
            <a:endParaRPr lang="en-US" altLang="en-US" sz="1700">
              <a:solidFill>
                <a:srgbClr val="DDDDDD"/>
              </a:solidFill>
              <a:latin typeface="Arial" charset="0"/>
            </a:endParaRPr>
          </a:p>
        </p:txBody>
      </p:sp>
      <p:sp>
        <p:nvSpPr>
          <p:cNvPr id="6" name="TextBox 5"/>
          <p:cNvSpPr txBox="1">
            <a:spLocks noChangeArrowheads="1"/>
          </p:cNvSpPr>
          <p:nvPr/>
        </p:nvSpPr>
        <p:spPr bwMode="auto">
          <a:xfrm>
            <a:off x="533400" y="927100"/>
            <a:ext cx="8102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0"/>
              </a:spcBef>
              <a:buFontTx/>
              <a:buNone/>
            </a:pPr>
            <a:r>
              <a:rPr lang="en-US" altLang="en-US" sz="2600" dirty="0">
                <a:solidFill>
                  <a:srgbClr val="FF0000"/>
                </a:solidFill>
                <a:latin typeface="Arial" charset="0"/>
              </a:rPr>
              <a:t>250,000  galaxies    ~2x10</a:t>
            </a:r>
            <a:r>
              <a:rPr lang="en-US" altLang="en-US" sz="2600" baseline="30000" dirty="0">
                <a:solidFill>
                  <a:srgbClr val="FF0000"/>
                </a:solidFill>
                <a:latin typeface="Arial" charset="0"/>
              </a:rPr>
              <a:t>6</a:t>
            </a:r>
            <a:r>
              <a:rPr lang="en-US" altLang="en-US" sz="2600" dirty="0">
                <a:solidFill>
                  <a:srgbClr val="FF0000"/>
                </a:solidFill>
                <a:latin typeface="Arial" charset="0"/>
              </a:rPr>
              <a:t> Mpc</a:t>
            </a:r>
            <a:r>
              <a:rPr lang="en-US" altLang="en-US" sz="2600" baseline="30000" dirty="0">
                <a:solidFill>
                  <a:srgbClr val="FF0000"/>
                </a:solidFill>
                <a:latin typeface="Arial" charset="0"/>
              </a:rPr>
              <a:t>3</a:t>
            </a:r>
            <a:r>
              <a:rPr lang="en-US" altLang="en-US" sz="2600" dirty="0">
                <a:solidFill>
                  <a:srgbClr val="FF0000"/>
                </a:solidFill>
                <a:latin typeface="Arial" charset="0"/>
              </a:rPr>
              <a:t> per unit z for </a:t>
            </a:r>
            <a:r>
              <a:rPr lang="en-US" altLang="en-US" sz="2600" i="1" dirty="0">
                <a:solidFill>
                  <a:srgbClr val="FF0000"/>
                </a:solidFill>
                <a:latin typeface="Arial" charset="0"/>
              </a:rPr>
              <a:t>z</a:t>
            </a:r>
            <a:r>
              <a:rPr lang="en-US" altLang="en-US" sz="2600" dirty="0">
                <a:solidFill>
                  <a:srgbClr val="FF0000"/>
                </a:solidFill>
                <a:latin typeface="Arial" charset="0"/>
              </a:rPr>
              <a:t>&gt;1.5</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asted-image.png"/>
          <p:cNvPicPr>
            <a:picLocks noChangeAspect="1"/>
          </p:cNvPicPr>
          <p:nvPr/>
        </p:nvPicPr>
        <p:blipFill>
          <a:blip r:embed="rId2">
            <a:extLst/>
          </a:blip>
          <a:stretch>
            <a:fillRect/>
          </a:stretch>
        </p:blipFill>
        <p:spPr>
          <a:xfrm>
            <a:off x="-1047751" y="-30941"/>
            <a:ext cx="10431398" cy="6965483"/>
          </a:xfrm>
          <a:prstGeom prst="rect">
            <a:avLst/>
          </a:prstGeom>
          <a:ln w="12700">
            <a:miter lim="400000"/>
          </a:ln>
        </p:spPr>
      </p:pic>
      <p:sp>
        <p:nvSpPr>
          <p:cNvPr id="430" name="Shape 430"/>
          <p:cNvSpPr/>
          <p:nvPr/>
        </p:nvSpPr>
        <p:spPr>
          <a:xfrm>
            <a:off x="3675826" y="640270"/>
            <a:ext cx="5789048" cy="43992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a:solidFill>
                  <a:srgbClr val="FFFFFF"/>
                </a:solidFill>
                <a:latin typeface="Helvetica"/>
                <a:ea typeface="Helvetica"/>
                <a:cs typeface="Helvetica"/>
                <a:sym typeface="Helvetica"/>
              </a:defRPr>
            </a:pPr>
            <a:r>
              <a:rPr sz="1195"/>
              <a:t>Astronaut Andrew Feustel installing Wide Field Camera Three </a:t>
            </a:r>
          </a:p>
          <a:p>
            <a:pPr>
              <a:defRPr>
                <a:solidFill>
                  <a:srgbClr val="FFFFFF"/>
                </a:solidFill>
                <a:latin typeface="Helvetica"/>
                <a:ea typeface="Helvetica"/>
                <a:cs typeface="Helvetica"/>
                <a:sym typeface="Helvetica"/>
              </a:defRPr>
            </a:pPr>
            <a:r>
              <a:rPr sz="1195"/>
              <a:t>on the last visit to Hubble Space Telescope in 2009</a:t>
            </a:r>
          </a:p>
        </p:txBody>
      </p:sp>
      <p:sp>
        <p:nvSpPr>
          <p:cNvPr id="431" name="Shape 431"/>
          <p:cNvSpPr/>
          <p:nvPr/>
        </p:nvSpPr>
        <p:spPr>
          <a:xfrm>
            <a:off x="3722609" y="5696446"/>
            <a:ext cx="2388475" cy="62382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a:solidFill>
                  <a:srgbClr val="FFFFFF"/>
                </a:solidFill>
                <a:latin typeface="Helvetica"/>
                <a:ea typeface="Helvetica"/>
                <a:cs typeface="Helvetica"/>
                <a:sym typeface="Helvetica"/>
              </a:defRPr>
            </a:pPr>
            <a:r>
              <a:rPr sz="1195"/>
              <a:t>The infrared capabilities of WFC3 </a:t>
            </a:r>
          </a:p>
          <a:p>
            <a:pPr>
              <a:defRPr>
                <a:solidFill>
                  <a:srgbClr val="FFFFFF"/>
                </a:solidFill>
                <a:latin typeface="Helvetica"/>
                <a:ea typeface="Helvetica"/>
                <a:cs typeface="Helvetica"/>
                <a:sym typeface="Helvetica"/>
              </a:defRPr>
            </a:pPr>
            <a:r>
              <a:rPr sz="1195"/>
              <a:t>allow us to see the full stellar </a:t>
            </a:r>
          </a:p>
          <a:p>
            <a:pPr>
              <a:defRPr>
                <a:solidFill>
                  <a:srgbClr val="FFFFFF"/>
                </a:solidFill>
                <a:latin typeface="Helvetica"/>
                <a:ea typeface="Helvetica"/>
                <a:cs typeface="Helvetica"/>
                <a:sym typeface="Helvetica"/>
              </a:defRPr>
            </a:pPr>
            <a:r>
              <a:rPr sz="1195"/>
              <a:t>populations of forming galaxies</a:t>
            </a:r>
          </a:p>
        </p:txBody>
      </p:sp>
    </p:spTree>
    <p:extLst>
      <p:ext uri="{BB962C8B-B14F-4D97-AF65-F5344CB8AC3E}">
        <p14:creationId xmlns:p14="http://schemas.microsoft.com/office/powerpoint/2010/main" val="15442254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idx="4294967295"/>
          </p:nvPr>
        </p:nvSpPr>
        <p:spPr>
          <a:xfrm>
            <a:off x="1600200" y="228600"/>
            <a:ext cx="6172200" cy="1193800"/>
          </a:xfrm>
        </p:spPr>
        <p:txBody>
          <a:bodyPr/>
          <a:lstStyle/>
          <a:p>
            <a:pPr algn="ctr" eaLnBrk="1" hangingPunct="1"/>
            <a:r>
              <a:rPr lang="en-US" sz="2800" dirty="0"/>
              <a:t>What</a:t>
            </a:r>
            <a:r>
              <a:rPr lang="en-US" sz="2800" dirty="0" smtClean="0"/>
              <a:t> The </a:t>
            </a:r>
            <a:r>
              <a:rPr lang="en-US" sz="2800" i="1" dirty="0" smtClean="0"/>
              <a:t>Hubble</a:t>
            </a:r>
            <a:r>
              <a:rPr lang="en-US" sz="2800" dirty="0" smtClean="0"/>
              <a:t> </a:t>
            </a:r>
            <a:r>
              <a:rPr lang="en-US" sz="2800" smtClean="0"/>
              <a:t>Near-Infrared </a:t>
            </a:r>
            <a:br>
              <a:rPr lang="en-US" sz="2800" smtClean="0"/>
            </a:br>
            <a:r>
              <a:rPr lang="en-US" sz="2800" smtClean="0"/>
              <a:t>(</a:t>
            </a:r>
            <a:r>
              <a:rPr lang="en-US" sz="2800" dirty="0" smtClean="0"/>
              <a:t>Wide Field Camera 3: WFC3) Imaging  </a:t>
            </a:r>
            <a:r>
              <a:rPr lang="en-US" sz="2800" dirty="0"/>
              <a:t>Can </a:t>
            </a:r>
            <a:r>
              <a:rPr lang="en-US" sz="2800" dirty="0" smtClean="0"/>
              <a:t>See </a:t>
            </a:r>
            <a:r>
              <a:rPr lang="en-US" sz="2800" smtClean="0"/>
              <a:t>that Optical Cannot</a:t>
            </a:r>
            <a:endParaRPr lang="en-US" sz="2800" dirty="0"/>
          </a:p>
        </p:txBody>
      </p:sp>
      <p:pic>
        <p:nvPicPr>
          <p:cNvPr id="178182" name="Picture 6" descr="udf_ih_mont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540000"/>
            <a:ext cx="8350250" cy="1116013"/>
          </a:xfrm>
          <a:prstGeom prst="rect">
            <a:avLst/>
          </a:prstGeom>
          <a:noFill/>
        </p:spPr>
      </p:pic>
      <p:sp>
        <p:nvSpPr>
          <p:cNvPr id="2" name="Slide Number Placeholder 1"/>
          <p:cNvSpPr>
            <a:spLocks noGrp="1"/>
          </p:cNvSpPr>
          <p:nvPr>
            <p:ph type="sldNum" sz="quarter" idx="12"/>
          </p:nvPr>
        </p:nvSpPr>
        <p:spPr/>
        <p:txBody>
          <a:bodyPr/>
          <a:lstStyle/>
          <a:p>
            <a:pPr>
              <a:defRPr/>
            </a:pPr>
            <a:fld id="{BC75E704-1B1E-7343-B919-D185387975A8}" type="slidenum">
              <a:rPr lang="en-US" smtClean="0"/>
              <a:pPr>
                <a:defRPr/>
              </a:pPr>
              <a:t>25</a:t>
            </a:fld>
            <a:endParaRPr lang="en-US"/>
          </a:p>
        </p:txBody>
      </p:sp>
      <p:pic>
        <p:nvPicPr>
          <p:cNvPr id="5" name="Picture 7" descr="CANDELS_Circle.colo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0"/>
            <a:ext cx="142240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04800" y="3962400"/>
            <a:ext cx="7620000" cy="1200329"/>
          </a:xfrm>
          <a:prstGeom prst="rect">
            <a:avLst/>
          </a:prstGeom>
          <a:noFill/>
        </p:spPr>
        <p:txBody>
          <a:bodyPr wrap="square" rtlCol="0">
            <a:spAutoFit/>
          </a:bodyPr>
          <a:lstStyle/>
          <a:p>
            <a:r>
              <a:rPr lang="en-US" b="1" dirty="0" smtClean="0">
                <a:solidFill>
                  <a:srgbClr val="00B050"/>
                </a:solidFill>
              </a:rPr>
              <a:t>HST OPTICAL IMAGES (in </a:t>
            </a:r>
            <a:r>
              <a:rPr lang="en-US" b="1" dirty="0" smtClean="0">
                <a:solidFill>
                  <a:srgbClr val="FF0000"/>
                </a:solidFill>
              </a:rPr>
              <a:t>RED FILTER) </a:t>
            </a:r>
          </a:p>
          <a:p>
            <a:r>
              <a:rPr lang="en-US" b="1" dirty="0" smtClean="0">
                <a:solidFill>
                  <a:srgbClr val="00B050"/>
                </a:solidFill>
              </a:rPr>
              <a:t>of 8 VERY FAINT DISTANT GALAXIES </a:t>
            </a:r>
          </a:p>
          <a:p>
            <a:r>
              <a:rPr lang="en-US" b="1" dirty="0" smtClean="0">
                <a:solidFill>
                  <a:srgbClr val="00B050"/>
                </a:solidFill>
              </a:rPr>
              <a:t>(Couple Orbits Depth)</a:t>
            </a:r>
            <a:endParaRPr lang="en-US" b="1" dirty="0">
              <a:solidFill>
                <a:srgbClr val="00B050"/>
              </a:solidFill>
            </a:endParaRPr>
          </a:p>
        </p:txBody>
      </p:sp>
    </p:spTree>
    <p:extLst>
      <p:ext uri="{BB962C8B-B14F-4D97-AF65-F5344CB8AC3E}">
        <p14:creationId xmlns:p14="http://schemas.microsoft.com/office/powerpoint/2010/main" val="1949751811"/>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idx="4294967295"/>
          </p:nvPr>
        </p:nvSpPr>
        <p:spPr>
          <a:xfrm>
            <a:off x="1771185" y="121734"/>
            <a:ext cx="5791200" cy="1079500"/>
          </a:xfrm>
        </p:spPr>
        <p:txBody>
          <a:bodyPr/>
          <a:lstStyle/>
          <a:p>
            <a:pPr algn="ctr" eaLnBrk="1" hangingPunct="1"/>
            <a:r>
              <a:rPr lang="en-US" sz="2800" dirty="0" smtClean="0"/>
              <a:t>Adding Images in the </a:t>
            </a:r>
            <a:br>
              <a:rPr lang="en-US" sz="2800" dirty="0" smtClean="0"/>
            </a:br>
            <a:r>
              <a:rPr lang="en-US" sz="2800" dirty="0" smtClean="0"/>
              <a:t>Near-Infrared (1.6 micron)</a:t>
            </a:r>
            <a:br>
              <a:rPr lang="en-US" sz="2800" dirty="0" smtClean="0"/>
            </a:br>
            <a:r>
              <a:rPr lang="en-US" sz="2800" dirty="0" smtClean="0"/>
              <a:t>See New Aspects of the Galaxies </a:t>
            </a:r>
            <a:endParaRPr lang="en-US" sz="2800" dirty="0"/>
          </a:p>
        </p:txBody>
      </p:sp>
      <p:grpSp>
        <p:nvGrpSpPr>
          <p:cNvPr id="2" name="Group 8"/>
          <p:cNvGrpSpPr>
            <a:grpSpLocks/>
          </p:cNvGrpSpPr>
          <p:nvPr/>
        </p:nvGrpSpPr>
        <p:grpSpPr bwMode="auto">
          <a:xfrm>
            <a:off x="810322" y="4900613"/>
            <a:ext cx="7466013" cy="1365250"/>
            <a:chOff x="1003299" y="4044950"/>
            <a:chExt cx="7465671" cy="1365250"/>
          </a:xfrm>
        </p:grpSpPr>
        <p:sp>
          <p:nvSpPr>
            <p:cNvPr id="8" name="Rectangle 7"/>
            <p:cNvSpPr/>
            <p:nvPr/>
          </p:nvSpPr>
          <p:spPr>
            <a:xfrm>
              <a:off x="1003299" y="4044950"/>
              <a:ext cx="7465671" cy="136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eaLnBrk="1" hangingPunct="1"/>
              <a:endParaRPr lang="en-US" sz="1800">
                <a:solidFill>
                  <a:srgbClr val="FFFFFF"/>
                </a:solidFill>
                <a:latin typeface="Century Gothic" charset="0"/>
                <a:ea typeface="ＭＳ Ｐゴシック" charset="-128"/>
                <a:cs typeface="ＭＳ Ｐゴシック" charset="-128"/>
              </a:endParaRPr>
            </a:p>
          </p:txBody>
        </p:sp>
        <p:pic>
          <p:nvPicPr>
            <p:cNvPr id="180229" name="Picture 6" descr="Thumbnail_examples.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299" y="4044950"/>
              <a:ext cx="7465671" cy="1365250"/>
            </a:xfrm>
            <a:prstGeom prst="rect">
              <a:avLst/>
            </a:prstGeom>
            <a:noFill/>
            <a:ln w="9525">
              <a:noFill/>
              <a:miter lim="800000"/>
              <a:headEnd/>
              <a:tailEnd/>
            </a:ln>
          </p:spPr>
        </p:pic>
      </p:grpSp>
      <p:pic>
        <p:nvPicPr>
          <p:cNvPr id="180230" name="Picture 6" descr="udf_ih_montage"/>
          <p:cNvPicPr>
            <a:picLocks noChangeAspect="1" noChangeArrowheads="1"/>
          </p:cNvPicPr>
          <p:nvPr/>
        </p:nvPicPr>
        <p:blipFill>
          <a:blip r:embed="rId4"/>
          <a:srcRect/>
          <a:stretch>
            <a:fillRect/>
          </a:stretch>
        </p:blipFill>
        <p:spPr bwMode="auto">
          <a:xfrm>
            <a:off x="297366" y="1448148"/>
            <a:ext cx="8350250" cy="2360613"/>
          </a:xfrm>
          <a:prstGeom prst="rect">
            <a:avLst/>
          </a:prstGeom>
          <a:noFill/>
        </p:spPr>
      </p:pic>
      <p:pic>
        <p:nvPicPr>
          <p:cNvPr id="180232" name="Picture 8" descr="udf_ih_mont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540000"/>
            <a:ext cx="8350250" cy="1116013"/>
          </a:xfrm>
          <a:prstGeom prst="rect">
            <a:avLst/>
          </a:prstGeom>
          <a:noFill/>
        </p:spPr>
      </p:pic>
      <p:sp>
        <p:nvSpPr>
          <p:cNvPr id="3" name="Slide Number Placeholder 2"/>
          <p:cNvSpPr>
            <a:spLocks noGrp="1"/>
          </p:cNvSpPr>
          <p:nvPr>
            <p:ph type="sldNum" sz="quarter" idx="12"/>
          </p:nvPr>
        </p:nvSpPr>
        <p:spPr/>
        <p:txBody>
          <a:bodyPr/>
          <a:lstStyle/>
          <a:p>
            <a:pPr>
              <a:defRPr/>
            </a:pPr>
            <a:fld id="{BC75E704-1B1E-7343-B919-D185387975A8}" type="slidenum">
              <a:rPr lang="en-US" smtClean="0"/>
              <a:pPr>
                <a:defRPr/>
              </a:pPr>
              <a:t>26</a:t>
            </a:fld>
            <a:endParaRPr lang="en-US"/>
          </a:p>
        </p:txBody>
      </p:sp>
      <p:pic>
        <p:nvPicPr>
          <p:cNvPr id="9" name="Picture 7" descr="CANDELS_Circle.color.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127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810322" y="3866413"/>
            <a:ext cx="7239000" cy="1077218"/>
          </a:xfrm>
          <a:prstGeom prst="rect">
            <a:avLst/>
          </a:prstGeom>
          <a:noFill/>
        </p:spPr>
        <p:txBody>
          <a:bodyPr wrap="square" rtlCol="0">
            <a:spAutoFit/>
          </a:bodyPr>
          <a:lstStyle/>
          <a:p>
            <a:r>
              <a:rPr lang="en-US" sz="3200" dirty="0" smtClean="0">
                <a:solidFill>
                  <a:srgbClr val="0EFA38"/>
                </a:solidFill>
              </a:rPr>
              <a:t>Images of One  Galaxy for 5 Filters </a:t>
            </a:r>
          </a:p>
          <a:p>
            <a:r>
              <a:rPr lang="en-US" sz="3200" dirty="0" smtClean="0">
                <a:solidFill>
                  <a:srgbClr val="0EFA38"/>
                </a:solidFill>
              </a:rPr>
              <a:t>2 Optical (</a:t>
            </a:r>
            <a:r>
              <a:rPr lang="en-US" sz="3200" dirty="0" err="1" smtClean="0">
                <a:solidFill>
                  <a:srgbClr val="0EFA38"/>
                </a:solidFill>
              </a:rPr>
              <a:t>V,z</a:t>
            </a:r>
            <a:r>
              <a:rPr lang="en-US" sz="3200" dirty="0" smtClean="0">
                <a:solidFill>
                  <a:srgbClr val="0EFA38"/>
                </a:solidFill>
              </a:rPr>
              <a:t>) and 3 Infrared (Y, J, H)</a:t>
            </a:r>
            <a:endParaRPr lang="en-US" sz="3200" dirty="0">
              <a:solidFill>
                <a:srgbClr val="0EFA38"/>
              </a:solidFill>
            </a:endParaRPr>
          </a:p>
        </p:txBody>
      </p:sp>
    </p:spTree>
    <p:extLst>
      <p:ext uri="{BB962C8B-B14F-4D97-AF65-F5344CB8AC3E}">
        <p14:creationId xmlns:p14="http://schemas.microsoft.com/office/powerpoint/2010/main" val="1389578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wipe(down)">
                                      <p:cBhvr>
                                        <p:cTn id="7" dur="2000"/>
                                        <p:tgtEl>
                                          <p:spTgt spid="1802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idx="4294967295"/>
          </p:nvPr>
        </p:nvSpPr>
        <p:spPr>
          <a:xfrm>
            <a:off x="612775" y="201613"/>
            <a:ext cx="7918450" cy="788987"/>
          </a:xfrm>
        </p:spPr>
        <p:txBody>
          <a:bodyPr/>
          <a:lstStyle/>
          <a:p>
            <a:pPr eaLnBrk="1" hangingPunct="1"/>
            <a:r>
              <a:rPr lang="en-US" altLang="en-US" sz="2400"/>
              <a:t>New YJH photometry limits in GOODS-S Deep region</a:t>
            </a:r>
          </a:p>
        </p:txBody>
      </p:sp>
      <p:pic>
        <p:nvPicPr>
          <p:cNvPr id="138242" name="Picture 3" descr="sample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771525"/>
            <a:ext cx="74930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a:off x="1892300" y="1371600"/>
            <a:ext cx="6261100" cy="3060700"/>
            <a:chOff x="1192" y="872"/>
            <a:chExt cx="3944" cy="1928"/>
          </a:xfrm>
        </p:grpSpPr>
        <p:grpSp>
          <p:nvGrpSpPr>
            <p:cNvPr id="138244" name="Group 15"/>
            <p:cNvGrpSpPr>
              <a:grpSpLocks/>
            </p:cNvGrpSpPr>
            <p:nvPr/>
          </p:nvGrpSpPr>
          <p:grpSpPr bwMode="auto">
            <a:xfrm>
              <a:off x="1494" y="1480"/>
              <a:ext cx="3642" cy="1320"/>
              <a:chOff x="1494" y="1480"/>
              <a:chExt cx="3642" cy="1320"/>
            </a:xfrm>
          </p:grpSpPr>
          <p:sp>
            <p:nvSpPr>
              <p:cNvPr id="138246" name="AutoShape 6"/>
              <p:cNvSpPr>
                <a:spLocks noChangeArrowheads="1"/>
              </p:cNvSpPr>
              <p:nvPr/>
            </p:nvSpPr>
            <p:spPr bwMode="auto">
              <a:xfrm flipV="1">
                <a:off x="1494" y="2448"/>
                <a:ext cx="218" cy="352"/>
              </a:xfrm>
              <a:prstGeom prst="triangle">
                <a:avLst>
                  <a:gd name="adj" fmla="val 48801"/>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47" name="AutoShape 7"/>
              <p:cNvSpPr>
                <a:spLocks noChangeArrowheads="1"/>
              </p:cNvSpPr>
              <p:nvPr/>
            </p:nvSpPr>
            <p:spPr bwMode="auto">
              <a:xfrm flipV="1">
                <a:off x="1870" y="2472"/>
                <a:ext cx="378" cy="320"/>
              </a:xfrm>
              <a:prstGeom prst="triangle">
                <a:avLst>
                  <a:gd name="adj" fmla="val 48801"/>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48" name="AutoShape 8"/>
              <p:cNvSpPr>
                <a:spLocks noChangeArrowheads="1"/>
              </p:cNvSpPr>
              <p:nvPr/>
            </p:nvSpPr>
            <p:spPr bwMode="auto">
              <a:xfrm flipV="1">
                <a:off x="2382" y="2352"/>
                <a:ext cx="154" cy="352"/>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49" name="AutoShape 9"/>
              <p:cNvSpPr>
                <a:spLocks noChangeArrowheads="1"/>
              </p:cNvSpPr>
              <p:nvPr/>
            </p:nvSpPr>
            <p:spPr bwMode="auto">
              <a:xfrm flipV="1">
                <a:off x="2662" y="2336"/>
                <a:ext cx="170" cy="320"/>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50" name="AutoShape 10"/>
              <p:cNvSpPr>
                <a:spLocks noChangeArrowheads="1"/>
              </p:cNvSpPr>
              <p:nvPr/>
            </p:nvSpPr>
            <p:spPr bwMode="auto">
              <a:xfrm flipV="1">
                <a:off x="3094" y="1632"/>
                <a:ext cx="146" cy="280"/>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51" name="AutoShape 11"/>
              <p:cNvSpPr>
                <a:spLocks noChangeArrowheads="1"/>
              </p:cNvSpPr>
              <p:nvPr/>
            </p:nvSpPr>
            <p:spPr bwMode="auto">
              <a:xfrm flipV="1">
                <a:off x="3486" y="1520"/>
                <a:ext cx="146" cy="280"/>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52" name="AutoShape 12"/>
              <p:cNvSpPr>
                <a:spLocks noChangeArrowheads="1"/>
              </p:cNvSpPr>
              <p:nvPr/>
            </p:nvSpPr>
            <p:spPr bwMode="auto">
              <a:xfrm flipV="1">
                <a:off x="3910" y="1480"/>
                <a:ext cx="90" cy="280"/>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53" name="AutoShape 13"/>
              <p:cNvSpPr>
                <a:spLocks noChangeArrowheads="1"/>
              </p:cNvSpPr>
              <p:nvPr/>
            </p:nvSpPr>
            <p:spPr bwMode="auto">
              <a:xfrm flipV="1">
                <a:off x="4582" y="2016"/>
                <a:ext cx="194" cy="264"/>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38254" name="AutoShape 14"/>
              <p:cNvSpPr>
                <a:spLocks noChangeArrowheads="1"/>
              </p:cNvSpPr>
              <p:nvPr/>
            </p:nvSpPr>
            <p:spPr bwMode="auto">
              <a:xfrm flipV="1">
                <a:off x="4942" y="1872"/>
                <a:ext cx="194" cy="264"/>
              </a:xfrm>
              <a:prstGeom prst="triangle">
                <a:avLst>
                  <a:gd name="adj" fmla="val 47644"/>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grpSp>
        <p:sp>
          <p:nvSpPr>
            <p:cNvPr id="138245" name="Text Box 16"/>
            <p:cNvSpPr txBox="1">
              <a:spLocks noChangeArrowheads="1"/>
            </p:cNvSpPr>
            <p:nvPr/>
          </p:nvSpPr>
          <p:spPr bwMode="auto">
            <a:xfrm>
              <a:off x="1192" y="872"/>
              <a:ext cx="1056" cy="448"/>
            </a:xfrm>
            <a:prstGeom prst="rect">
              <a:avLst/>
            </a:prstGeom>
            <a:solidFill>
              <a:srgbClr val="469D59"/>
            </a:solidFill>
            <a:ln w="9525">
              <a:solidFill>
                <a:schemeClr val="bg1"/>
              </a:solidFill>
              <a:miter lim="800000"/>
              <a:headEnd/>
              <a:tailEnd/>
            </a:ln>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spcBef>
                  <a:spcPct val="50000"/>
                </a:spcBef>
              </a:pPr>
              <a:r>
                <a:rPr lang="en-US" altLang="en-US" sz="2000">
                  <a:solidFill>
                    <a:schemeClr val="bg1"/>
                  </a:solidFill>
                  <a:latin typeface="Century Gothic" charset="0"/>
                </a:rPr>
                <a:t>Existing HST and ground</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idx="4294967295"/>
          </p:nvPr>
        </p:nvSpPr>
        <p:spPr>
          <a:xfrm>
            <a:off x="612775" y="201613"/>
            <a:ext cx="7918450" cy="788987"/>
          </a:xfrm>
        </p:spPr>
        <p:txBody>
          <a:bodyPr/>
          <a:lstStyle/>
          <a:p>
            <a:pPr eaLnBrk="1" hangingPunct="1"/>
            <a:r>
              <a:rPr lang="en-US" altLang="en-US" sz="2400"/>
              <a:t>New YJH photometry limits in GOODS-S Deep region</a:t>
            </a:r>
          </a:p>
        </p:txBody>
      </p:sp>
      <p:pic>
        <p:nvPicPr>
          <p:cNvPr id="140290" name="Picture 3" descr="sample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796925"/>
            <a:ext cx="74930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1892300" y="1397000"/>
            <a:ext cx="3924300" cy="3098800"/>
            <a:chOff x="1192" y="872"/>
            <a:chExt cx="2472" cy="1952"/>
          </a:xfrm>
        </p:grpSpPr>
        <p:grpSp>
          <p:nvGrpSpPr>
            <p:cNvPr id="140296" name="Group 20"/>
            <p:cNvGrpSpPr>
              <a:grpSpLocks/>
            </p:cNvGrpSpPr>
            <p:nvPr/>
          </p:nvGrpSpPr>
          <p:grpSpPr bwMode="auto">
            <a:xfrm>
              <a:off x="2792" y="2336"/>
              <a:ext cx="872" cy="488"/>
              <a:chOff x="2792" y="2336"/>
              <a:chExt cx="872" cy="488"/>
            </a:xfrm>
          </p:grpSpPr>
          <p:sp>
            <p:nvSpPr>
              <p:cNvPr id="140298" name="AutoShape 17"/>
              <p:cNvSpPr>
                <a:spLocks noChangeArrowheads="1"/>
              </p:cNvSpPr>
              <p:nvPr/>
            </p:nvSpPr>
            <p:spPr bwMode="auto">
              <a:xfrm flipV="1">
                <a:off x="2792" y="2352"/>
                <a:ext cx="216" cy="472"/>
              </a:xfrm>
              <a:prstGeom prst="triangle">
                <a:avLst>
                  <a:gd name="adj" fmla="val 5000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40299" name="AutoShape 18"/>
              <p:cNvSpPr>
                <a:spLocks noChangeArrowheads="1"/>
              </p:cNvSpPr>
              <p:nvPr/>
            </p:nvSpPr>
            <p:spPr bwMode="auto">
              <a:xfrm flipV="1">
                <a:off x="3032" y="2336"/>
                <a:ext cx="272" cy="488"/>
              </a:xfrm>
              <a:prstGeom prst="triangle">
                <a:avLst>
                  <a:gd name="adj" fmla="val 5000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sp>
            <p:nvSpPr>
              <p:cNvPr id="140300" name="AutoShape 19"/>
              <p:cNvSpPr>
                <a:spLocks noChangeArrowheads="1"/>
              </p:cNvSpPr>
              <p:nvPr/>
            </p:nvSpPr>
            <p:spPr bwMode="auto">
              <a:xfrm flipV="1">
                <a:off x="3360" y="2392"/>
                <a:ext cx="304" cy="432"/>
              </a:xfrm>
              <a:prstGeom prst="triangle">
                <a:avLst>
                  <a:gd name="adj" fmla="val 5000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endParaRPr lang="en-US" altLang="en-US"/>
              </a:p>
            </p:txBody>
          </p:sp>
        </p:grpSp>
        <p:sp>
          <p:nvSpPr>
            <p:cNvPr id="140297" name="Text Box 21"/>
            <p:cNvSpPr txBox="1">
              <a:spLocks noChangeArrowheads="1"/>
            </p:cNvSpPr>
            <p:nvPr/>
          </p:nvSpPr>
          <p:spPr bwMode="auto">
            <a:xfrm>
              <a:off x="1192" y="872"/>
              <a:ext cx="1056" cy="256"/>
            </a:xfrm>
            <a:prstGeom prst="rect">
              <a:avLst/>
            </a:prstGeom>
            <a:solidFill>
              <a:srgbClr val="FF593D"/>
            </a:solidFill>
            <a:ln w="9525">
              <a:solidFill>
                <a:schemeClr val="bg1"/>
              </a:solidFill>
              <a:miter lim="800000"/>
              <a:headEnd/>
              <a:tailEnd/>
            </a:ln>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spcBef>
                  <a:spcPct val="50000"/>
                </a:spcBef>
              </a:pPr>
              <a:r>
                <a:rPr lang="en-US" altLang="en-US" sz="2000">
                  <a:solidFill>
                    <a:schemeClr val="bg1"/>
                  </a:solidFill>
                  <a:latin typeface="Century Gothic" charset="0"/>
                </a:rPr>
                <a:t>New WFC3</a:t>
              </a:r>
            </a:p>
          </p:txBody>
        </p:sp>
      </p:grpSp>
      <p:grpSp>
        <p:nvGrpSpPr>
          <p:cNvPr id="16" name="Group 15"/>
          <p:cNvGrpSpPr>
            <a:grpSpLocks/>
          </p:cNvGrpSpPr>
          <p:nvPr/>
        </p:nvGrpSpPr>
        <p:grpSpPr bwMode="auto">
          <a:xfrm>
            <a:off x="6875463" y="3259138"/>
            <a:ext cx="1295400" cy="1990725"/>
            <a:chOff x="6874933" y="3259668"/>
            <a:chExt cx="1295399" cy="1990241"/>
          </a:xfrm>
        </p:grpSpPr>
        <p:sp>
          <p:nvSpPr>
            <p:cNvPr id="13" name="Isosceles Triangle 12"/>
            <p:cNvSpPr/>
            <p:nvPr/>
          </p:nvSpPr>
          <p:spPr>
            <a:xfrm rot="10800000">
              <a:off x="7244820" y="3513606"/>
              <a:ext cx="374650" cy="606278"/>
            </a:xfrm>
            <a:prstGeom prst="triangle">
              <a:avLst>
                <a:gd name="adj" fmla="val 50000"/>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Isosceles Triangle 13"/>
            <p:cNvSpPr/>
            <p:nvPr/>
          </p:nvSpPr>
          <p:spPr>
            <a:xfrm rot="10800000">
              <a:off x="7795682" y="3259668"/>
              <a:ext cx="374650" cy="606278"/>
            </a:xfrm>
            <a:prstGeom prst="triangle">
              <a:avLst>
                <a:gd name="adj" fmla="val 50000"/>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0295" name="TextBox 14"/>
            <p:cNvSpPr txBox="1">
              <a:spLocks noChangeArrowheads="1"/>
            </p:cNvSpPr>
            <p:nvPr/>
          </p:nvSpPr>
          <p:spPr bwMode="auto">
            <a:xfrm>
              <a:off x="6874933" y="4665133"/>
              <a:ext cx="117686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sz="1600">
                  <a:solidFill>
                    <a:srgbClr val="008000"/>
                  </a:solidFill>
                </a:rPr>
                <a:t>CANDELS IRAC</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627" y="436728"/>
            <a:ext cx="6196083" cy="584775"/>
          </a:xfrm>
          <a:prstGeom prst="rect">
            <a:avLst/>
          </a:prstGeom>
          <a:noFill/>
        </p:spPr>
        <p:txBody>
          <a:bodyPr wrap="square" rtlCol="0">
            <a:spAutoFit/>
          </a:bodyPr>
          <a:lstStyle/>
          <a:p>
            <a:r>
              <a:rPr lang="en-US" sz="3200" smtClean="0">
                <a:solidFill>
                  <a:srgbClr val="FFFF00"/>
                </a:solidFill>
              </a:rPr>
              <a:t>SCIENCE GOALS (ORIGINAL)</a:t>
            </a:r>
            <a:endParaRPr lang="en-US" sz="3200">
              <a:solidFill>
                <a:srgbClr val="FFFF00"/>
              </a:solidFill>
            </a:endParaRPr>
          </a:p>
        </p:txBody>
      </p:sp>
      <p:pic>
        <p:nvPicPr>
          <p:cNvPr id="3" name="Picture 2"/>
          <p:cNvPicPr>
            <a:picLocks noChangeAspect="1"/>
          </p:cNvPicPr>
          <p:nvPr/>
        </p:nvPicPr>
        <p:blipFill>
          <a:blip r:embed="rId2"/>
          <a:stretch>
            <a:fillRect/>
          </a:stretch>
        </p:blipFill>
        <p:spPr>
          <a:xfrm>
            <a:off x="0" y="1326960"/>
            <a:ext cx="8928100" cy="5295900"/>
          </a:xfrm>
          <a:prstGeom prst="rect">
            <a:avLst/>
          </a:prstGeom>
        </p:spPr>
      </p:pic>
    </p:spTree>
    <p:extLst>
      <p:ext uri="{BB962C8B-B14F-4D97-AF65-F5344CB8AC3E}">
        <p14:creationId xmlns:p14="http://schemas.microsoft.com/office/powerpoint/2010/main" val="645869751"/>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50772" y="1431937"/>
            <a:ext cx="5471424" cy="5294641"/>
          </a:xfrm>
          <a:prstGeom prst="rect">
            <a:avLst/>
          </a:prstGeom>
          <a:ln w="57150">
            <a:solidFill>
              <a:srgbClr val="FF0000"/>
            </a:solidFill>
          </a:ln>
        </p:spPr>
      </p:pic>
      <p:sp>
        <p:nvSpPr>
          <p:cNvPr id="4" name="TextBox 3"/>
          <p:cNvSpPr txBox="1"/>
          <p:nvPr/>
        </p:nvSpPr>
        <p:spPr>
          <a:xfrm>
            <a:off x="425003" y="2691685"/>
            <a:ext cx="1236372" cy="353943"/>
          </a:xfrm>
          <a:prstGeom prst="rect">
            <a:avLst/>
          </a:prstGeom>
          <a:noFill/>
        </p:spPr>
        <p:txBody>
          <a:bodyPr wrap="square" rtlCol="0">
            <a:spAutoFit/>
          </a:bodyPr>
          <a:lstStyle/>
          <a:p>
            <a:r>
              <a:rPr lang="en-US" dirty="0" smtClean="0"/>
              <a:t>2.6 </a:t>
            </a:r>
            <a:r>
              <a:rPr lang="en-US" dirty="0" err="1" smtClean="0"/>
              <a:t>arcmin</a:t>
            </a:r>
            <a:endParaRPr lang="en-US" dirty="0"/>
          </a:p>
        </p:txBody>
      </p:sp>
      <p:cxnSp>
        <p:nvCxnSpPr>
          <p:cNvPr id="6" name="Straight Arrow Connector 5"/>
          <p:cNvCxnSpPr>
            <a:stCxn id="4" idx="0"/>
          </p:cNvCxnSpPr>
          <p:nvPr/>
        </p:nvCxnSpPr>
        <p:spPr bwMode="auto">
          <a:xfrm flipV="1">
            <a:off x="1043189" y="1468192"/>
            <a:ext cx="0" cy="1223493"/>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 name="Straight Arrow Connector 7"/>
          <p:cNvCxnSpPr>
            <a:stCxn id="4" idx="2"/>
          </p:cNvCxnSpPr>
          <p:nvPr/>
        </p:nvCxnSpPr>
        <p:spPr bwMode="auto">
          <a:xfrm>
            <a:off x="1043189" y="3045628"/>
            <a:ext cx="0" cy="36809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1" name="Title 1"/>
          <p:cNvSpPr txBox="1">
            <a:spLocks/>
          </p:cNvSpPr>
          <p:nvPr/>
        </p:nvSpPr>
        <p:spPr bwMode="auto">
          <a:xfrm>
            <a:off x="2123619" y="65967"/>
            <a:ext cx="49557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F3E027"/>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2pPr>
            <a:lvl3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3pPr>
            <a:lvl4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4pPr>
            <a:lvl5pPr algn="ctr" rtl="0" eaLnBrk="0" fontAlgn="base" hangingPunct="0">
              <a:spcBef>
                <a:spcPct val="0"/>
              </a:spcBef>
              <a:spcAft>
                <a:spcPct val="0"/>
              </a:spcAft>
              <a:defRPr sz="3600">
                <a:solidFill>
                  <a:srgbClr val="F3E027"/>
                </a:solidFill>
                <a:latin typeface="Optima" charset="0"/>
                <a:ea typeface="ＭＳ Ｐゴシック" charset="-128"/>
                <a:cs typeface="ＭＳ Ｐゴシック" charset="-128"/>
              </a:defRPr>
            </a:lvl5pPr>
            <a:lvl6pPr marL="457200" algn="ctr" rtl="0" fontAlgn="base">
              <a:spcBef>
                <a:spcPct val="0"/>
              </a:spcBef>
              <a:spcAft>
                <a:spcPct val="0"/>
              </a:spcAft>
              <a:defRPr sz="3600">
                <a:solidFill>
                  <a:srgbClr val="F3E027"/>
                </a:solidFill>
                <a:latin typeface="Optima" charset="0"/>
              </a:defRPr>
            </a:lvl6pPr>
            <a:lvl7pPr marL="914400" algn="ctr" rtl="0" fontAlgn="base">
              <a:spcBef>
                <a:spcPct val="0"/>
              </a:spcBef>
              <a:spcAft>
                <a:spcPct val="0"/>
              </a:spcAft>
              <a:defRPr sz="3600">
                <a:solidFill>
                  <a:srgbClr val="F3E027"/>
                </a:solidFill>
                <a:latin typeface="Optima" charset="0"/>
              </a:defRPr>
            </a:lvl7pPr>
            <a:lvl8pPr marL="1371600" algn="ctr" rtl="0" fontAlgn="base">
              <a:spcBef>
                <a:spcPct val="0"/>
              </a:spcBef>
              <a:spcAft>
                <a:spcPct val="0"/>
              </a:spcAft>
              <a:defRPr sz="3600">
                <a:solidFill>
                  <a:srgbClr val="F3E027"/>
                </a:solidFill>
                <a:latin typeface="Optima" charset="0"/>
              </a:defRPr>
            </a:lvl8pPr>
            <a:lvl9pPr marL="1828800" algn="ctr" rtl="0" fontAlgn="base">
              <a:spcBef>
                <a:spcPct val="0"/>
              </a:spcBef>
              <a:spcAft>
                <a:spcPct val="0"/>
              </a:spcAft>
              <a:defRPr sz="3600">
                <a:solidFill>
                  <a:srgbClr val="F3E027"/>
                </a:solidFill>
                <a:latin typeface="Optima" charset="0"/>
              </a:defRPr>
            </a:lvl9pPr>
          </a:lstStyle>
          <a:p>
            <a:r>
              <a:rPr lang="en-US" kern="0" smtClean="0"/>
              <a:t>Mighty redwoods from little seedlings grow</a:t>
            </a:r>
            <a:endParaRPr lang="en-US" kern="0" dirty="0"/>
          </a:p>
        </p:txBody>
      </p:sp>
    </p:spTree>
    <p:extLst>
      <p:ext uri="{BB962C8B-B14F-4D97-AF65-F5344CB8AC3E}">
        <p14:creationId xmlns:p14="http://schemas.microsoft.com/office/powerpoint/2010/main" val="193141498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821" y="163773"/>
            <a:ext cx="6196083" cy="584775"/>
          </a:xfrm>
          <a:prstGeom prst="rect">
            <a:avLst/>
          </a:prstGeom>
          <a:noFill/>
        </p:spPr>
        <p:txBody>
          <a:bodyPr wrap="square" rtlCol="0">
            <a:spAutoFit/>
          </a:bodyPr>
          <a:lstStyle/>
          <a:p>
            <a:r>
              <a:rPr lang="en-US" sz="3200" smtClean="0">
                <a:solidFill>
                  <a:srgbClr val="FFFF00"/>
                </a:solidFill>
              </a:rPr>
              <a:t>SCIENCE GOALS (ORIGINAL)</a:t>
            </a:r>
            <a:endParaRPr lang="en-US" sz="3200">
              <a:solidFill>
                <a:srgbClr val="FFFF00"/>
              </a:solidFill>
            </a:endParaRPr>
          </a:p>
        </p:txBody>
      </p:sp>
      <p:pic>
        <p:nvPicPr>
          <p:cNvPr id="4" name="Picture 3"/>
          <p:cNvPicPr>
            <a:picLocks noChangeAspect="1"/>
          </p:cNvPicPr>
          <p:nvPr/>
        </p:nvPicPr>
        <p:blipFill>
          <a:blip r:embed="rId2"/>
          <a:stretch>
            <a:fillRect/>
          </a:stretch>
        </p:blipFill>
        <p:spPr>
          <a:xfrm>
            <a:off x="160646" y="966912"/>
            <a:ext cx="8877300" cy="5905500"/>
          </a:xfrm>
          <a:prstGeom prst="rect">
            <a:avLst/>
          </a:prstGeom>
        </p:spPr>
      </p:pic>
    </p:spTree>
    <p:extLst>
      <p:ext uri="{BB962C8B-B14F-4D97-AF65-F5344CB8AC3E}">
        <p14:creationId xmlns:p14="http://schemas.microsoft.com/office/powerpoint/2010/main" val="918001729"/>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821" y="163773"/>
            <a:ext cx="6196083" cy="584775"/>
          </a:xfrm>
          <a:prstGeom prst="rect">
            <a:avLst/>
          </a:prstGeom>
          <a:noFill/>
        </p:spPr>
        <p:txBody>
          <a:bodyPr wrap="square" rtlCol="0">
            <a:spAutoFit/>
          </a:bodyPr>
          <a:lstStyle/>
          <a:p>
            <a:r>
              <a:rPr lang="en-US" sz="3200" smtClean="0">
                <a:solidFill>
                  <a:srgbClr val="FFFF00"/>
                </a:solidFill>
              </a:rPr>
              <a:t>SCIENCE GOALS (ORIGINAL)</a:t>
            </a:r>
            <a:endParaRPr lang="en-US" sz="3200">
              <a:solidFill>
                <a:srgbClr val="FFFF00"/>
              </a:solidFill>
            </a:endParaRPr>
          </a:p>
        </p:txBody>
      </p:sp>
      <p:pic>
        <p:nvPicPr>
          <p:cNvPr id="4" name="Picture 3"/>
          <p:cNvPicPr>
            <a:picLocks noChangeAspect="1"/>
          </p:cNvPicPr>
          <p:nvPr/>
        </p:nvPicPr>
        <p:blipFill>
          <a:blip r:embed="rId2"/>
          <a:stretch>
            <a:fillRect/>
          </a:stretch>
        </p:blipFill>
        <p:spPr>
          <a:xfrm>
            <a:off x="160646" y="966912"/>
            <a:ext cx="8877300" cy="5905500"/>
          </a:xfrm>
          <a:prstGeom prst="rect">
            <a:avLst/>
          </a:prstGeom>
        </p:spPr>
      </p:pic>
      <p:pic>
        <p:nvPicPr>
          <p:cNvPr id="3" name="Picture 2"/>
          <p:cNvPicPr>
            <a:picLocks noChangeAspect="1"/>
          </p:cNvPicPr>
          <p:nvPr/>
        </p:nvPicPr>
        <p:blipFill>
          <a:blip r:embed="rId3"/>
          <a:stretch>
            <a:fillRect/>
          </a:stretch>
        </p:blipFill>
        <p:spPr>
          <a:xfrm>
            <a:off x="427346" y="2434324"/>
            <a:ext cx="8343900" cy="1689100"/>
          </a:xfrm>
          <a:prstGeom prst="rect">
            <a:avLst/>
          </a:prstGeom>
        </p:spPr>
      </p:pic>
      <p:sp>
        <p:nvSpPr>
          <p:cNvPr id="5" name="TextBox 4"/>
          <p:cNvSpPr txBox="1"/>
          <p:nvPr/>
        </p:nvSpPr>
        <p:spPr>
          <a:xfrm>
            <a:off x="5049672" y="3712191"/>
            <a:ext cx="1610435" cy="411233"/>
          </a:xfrm>
          <a:prstGeom prst="rect">
            <a:avLst/>
          </a:prstGeom>
          <a:noFill/>
          <a:ln w="571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567565300"/>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2"/>
            <a:ext cx="8994098" cy="1476375"/>
          </a:xfrm>
        </p:spPr>
        <p:txBody>
          <a:bodyPr/>
          <a:lstStyle/>
          <a:p>
            <a:r>
              <a:rPr lang="en-US" sz="2800" b="1" dirty="0" smtClean="0">
                <a:solidFill>
                  <a:srgbClr val="FFFF00"/>
                </a:solidFill>
              </a:rPr>
              <a:t>CANDELS fields also include the deepest and largest allocations  of multi-band imaging and spectroscopy from the largest and best ground telescopes </a:t>
            </a:r>
            <a:endParaRPr lang="en-US" sz="2800" b="1" dirty="0">
              <a:solidFill>
                <a:srgbClr val="FFFF00"/>
              </a:solidFill>
            </a:endParaRPr>
          </a:p>
        </p:txBody>
      </p:sp>
      <p:pic>
        <p:nvPicPr>
          <p:cNvPr id="5" name="Picture 4"/>
          <p:cNvPicPr>
            <a:picLocks noChangeAspect="1"/>
          </p:cNvPicPr>
          <p:nvPr/>
        </p:nvPicPr>
        <p:blipFill>
          <a:blip r:embed="rId2"/>
          <a:stretch>
            <a:fillRect/>
          </a:stretch>
        </p:blipFill>
        <p:spPr>
          <a:xfrm>
            <a:off x="5609230" y="2005539"/>
            <a:ext cx="2997958" cy="1174200"/>
          </a:xfrm>
          <a:prstGeom prst="rect">
            <a:avLst/>
          </a:prstGeom>
        </p:spPr>
      </p:pic>
      <p:pic>
        <p:nvPicPr>
          <p:cNvPr id="6" name="Picture 5"/>
          <p:cNvPicPr>
            <a:picLocks noChangeAspect="1"/>
          </p:cNvPicPr>
          <p:nvPr/>
        </p:nvPicPr>
        <p:blipFill>
          <a:blip r:embed="rId3"/>
          <a:stretch>
            <a:fillRect/>
          </a:stretch>
        </p:blipFill>
        <p:spPr>
          <a:xfrm>
            <a:off x="450186" y="1854769"/>
            <a:ext cx="3060700" cy="1701800"/>
          </a:xfrm>
          <a:prstGeom prst="rect">
            <a:avLst/>
          </a:prstGeom>
        </p:spPr>
      </p:pic>
      <p:pic>
        <p:nvPicPr>
          <p:cNvPr id="7" name="Picture 6"/>
          <p:cNvPicPr>
            <a:picLocks noChangeAspect="1"/>
          </p:cNvPicPr>
          <p:nvPr/>
        </p:nvPicPr>
        <p:blipFill>
          <a:blip r:embed="rId4"/>
          <a:stretch>
            <a:fillRect/>
          </a:stretch>
        </p:blipFill>
        <p:spPr>
          <a:xfrm>
            <a:off x="3778693" y="3016170"/>
            <a:ext cx="1638300" cy="1803400"/>
          </a:xfrm>
          <a:prstGeom prst="rect">
            <a:avLst/>
          </a:prstGeom>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63" y="5065400"/>
            <a:ext cx="3957851" cy="13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p:cNvPicPr>
            <a:picLocks noChangeAspect="1"/>
          </p:cNvPicPr>
          <p:nvPr/>
        </p:nvPicPr>
        <p:blipFill>
          <a:blip r:embed="rId6"/>
          <a:stretch>
            <a:fillRect/>
          </a:stretch>
        </p:blipFill>
        <p:spPr>
          <a:xfrm>
            <a:off x="5609230" y="4520038"/>
            <a:ext cx="3365500" cy="1803400"/>
          </a:xfrm>
          <a:prstGeom prst="rect">
            <a:avLst/>
          </a:prstGeom>
        </p:spPr>
      </p:pic>
      <p:sp>
        <p:nvSpPr>
          <p:cNvPr id="10" name="TextBox 9"/>
          <p:cNvSpPr txBox="1"/>
          <p:nvPr/>
        </p:nvSpPr>
        <p:spPr>
          <a:xfrm>
            <a:off x="8114921" y="4520038"/>
            <a:ext cx="859809" cy="353943"/>
          </a:xfrm>
          <a:prstGeom prst="rect">
            <a:avLst/>
          </a:prstGeom>
          <a:solidFill>
            <a:schemeClr val="bg1"/>
          </a:solidFill>
        </p:spPr>
        <p:txBody>
          <a:bodyPr wrap="square" rtlCol="0">
            <a:spAutoFit/>
          </a:bodyPr>
          <a:lstStyle/>
          <a:p>
            <a:r>
              <a:rPr lang="en-US" b="1">
                <a:solidFill>
                  <a:srgbClr val="FF0000"/>
                </a:solidFill>
              </a:rPr>
              <a:t>A</a:t>
            </a:r>
            <a:r>
              <a:rPr lang="en-US" b="1" smtClean="0">
                <a:solidFill>
                  <a:srgbClr val="FF0000"/>
                </a:solidFill>
              </a:rPr>
              <a:t>LMA</a:t>
            </a:r>
            <a:endParaRPr lang="en-US" b="1">
              <a:solidFill>
                <a:srgbClr val="FF0000"/>
              </a:solidFill>
            </a:endParaRPr>
          </a:p>
        </p:txBody>
      </p:sp>
      <p:sp>
        <p:nvSpPr>
          <p:cNvPr id="11" name="TextBox 10"/>
          <p:cNvSpPr txBox="1"/>
          <p:nvPr/>
        </p:nvSpPr>
        <p:spPr>
          <a:xfrm>
            <a:off x="2904413" y="5065400"/>
            <a:ext cx="734705" cy="353943"/>
          </a:xfrm>
          <a:prstGeom prst="rect">
            <a:avLst/>
          </a:prstGeom>
          <a:solidFill>
            <a:schemeClr val="bg1"/>
          </a:solidFill>
        </p:spPr>
        <p:txBody>
          <a:bodyPr wrap="square" rtlCol="0">
            <a:spAutoFit/>
          </a:bodyPr>
          <a:lstStyle/>
          <a:p>
            <a:r>
              <a:rPr lang="en-US" b="1" smtClean="0">
                <a:solidFill>
                  <a:srgbClr val="FF0000"/>
                </a:solidFill>
              </a:rPr>
              <a:t>VLA </a:t>
            </a:r>
            <a:endParaRPr lang="en-US" b="1">
              <a:solidFill>
                <a:srgbClr val="FF0000"/>
              </a:solidFill>
            </a:endParaRPr>
          </a:p>
        </p:txBody>
      </p:sp>
      <p:sp>
        <p:nvSpPr>
          <p:cNvPr id="12" name="TextBox 11"/>
          <p:cNvSpPr txBox="1"/>
          <p:nvPr/>
        </p:nvSpPr>
        <p:spPr>
          <a:xfrm>
            <a:off x="6725077" y="1954297"/>
            <a:ext cx="766264" cy="353943"/>
          </a:xfrm>
          <a:prstGeom prst="rect">
            <a:avLst/>
          </a:prstGeom>
          <a:solidFill>
            <a:schemeClr val="bg1"/>
          </a:solidFill>
        </p:spPr>
        <p:txBody>
          <a:bodyPr wrap="square" rtlCol="0">
            <a:spAutoFit/>
          </a:bodyPr>
          <a:lstStyle/>
          <a:p>
            <a:r>
              <a:rPr lang="en-US" b="1" smtClean="0">
                <a:solidFill>
                  <a:srgbClr val="FF0000"/>
                </a:solidFill>
              </a:rPr>
              <a:t>Keck</a:t>
            </a:r>
            <a:endParaRPr lang="en-US" b="1">
              <a:solidFill>
                <a:srgbClr val="FF0000"/>
              </a:solidFill>
            </a:endParaRPr>
          </a:p>
        </p:txBody>
      </p:sp>
      <p:sp>
        <p:nvSpPr>
          <p:cNvPr id="13" name="TextBox 12"/>
          <p:cNvSpPr txBox="1"/>
          <p:nvPr/>
        </p:nvSpPr>
        <p:spPr>
          <a:xfrm>
            <a:off x="3778693" y="2664894"/>
            <a:ext cx="1653258" cy="353943"/>
          </a:xfrm>
          <a:prstGeom prst="rect">
            <a:avLst/>
          </a:prstGeom>
          <a:solidFill>
            <a:schemeClr val="bg1"/>
          </a:solidFill>
        </p:spPr>
        <p:txBody>
          <a:bodyPr wrap="square" rtlCol="0">
            <a:spAutoFit/>
          </a:bodyPr>
          <a:lstStyle/>
          <a:p>
            <a:r>
              <a:rPr lang="en-US" b="1" dirty="0" smtClean="0">
                <a:solidFill>
                  <a:srgbClr val="FF0000"/>
                </a:solidFill>
              </a:rPr>
              <a:t>Subaru</a:t>
            </a:r>
            <a:endParaRPr lang="en-US" b="1" dirty="0">
              <a:solidFill>
                <a:srgbClr val="FF0000"/>
              </a:solidFill>
            </a:endParaRPr>
          </a:p>
        </p:txBody>
      </p:sp>
      <p:sp>
        <p:nvSpPr>
          <p:cNvPr id="14" name="TextBox 13"/>
          <p:cNvSpPr txBox="1"/>
          <p:nvPr/>
        </p:nvSpPr>
        <p:spPr>
          <a:xfrm>
            <a:off x="504775" y="1647065"/>
            <a:ext cx="700777" cy="353943"/>
          </a:xfrm>
          <a:prstGeom prst="rect">
            <a:avLst/>
          </a:prstGeom>
          <a:solidFill>
            <a:schemeClr val="bg1"/>
          </a:solidFill>
        </p:spPr>
        <p:txBody>
          <a:bodyPr wrap="square" rtlCol="0">
            <a:spAutoFit/>
          </a:bodyPr>
          <a:lstStyle/>
          <a:p>
            <a:r>
              <a:rPr lang="en-US" b="1" smtClean="0">
                <a:solidFill>
                  <a:srgbClr val="FF0000"/>
                </a:solidFill>
              </a:rPr>
              <a:t>VLT</a:t>
            </a:r>
            <a:endParaRPr lang="en-US" b="1">
              <a:solidFill>
                <a:srgbClr val="FF0000"/>
              </a:solidFill>
            </a:endParaRPr>
          </a:p>
        </p:txBody>
      </p:sp>
    </p:spTree>
    <p:extLst>
      <p:ext uri="{BB962C8B-B14F-4D97-AF65-F5344CB8AC3E}">
        <p14:creationId xmlns:p14="http://schemas.microsoft.com/office/powerpoint/2010/main" val="620602791"/>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erschel_space_observatory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069" y="437775"/>
            <a:ext cx="3513294" cy="21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ts109-331-005"/>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2484" t="15146" r="21773" b="8475"/>
          <a:stretch/>
        </p:blipFill>
        <p:spPr>
          <a:xfrm>
            <a:off x="5095342" y="7827"/>
            <a:ext cx="3713162" cy="2838450"/>
          </a:xfrm>
          <a:ln>
            <a:noFill/>
          </a:ln>
          <a:extLst>
            <a:ext uri="{91240B29-F687-4F45-9708-019B960494DF}">
              <a14:hiddenLine xmlns:a14="http://schemas.microsoft.com/office/drawing/2010/main" w="9525">
                <a:solidFill>
                  <a:srgbClr val="000000"/>
                </a:solidFill>
                <a:miter lim="800000"/>
                <a:headEnd/>
                <a:tailEnd/>
              </a14:hiddenLine>
            </a:ext>
            <a:ext uri="{91240B29-F687-4f45-9708-019B960494DF}"/>
          </a:extLst>
        </p:spPr>
      </p:pic>
      <p:sp>
        <p:nvSpPr>
          <p:cNvPr id="142340" name="Title 13"/>
          <p:cNvSpPr>
            <a:spLocks noGrp="1"/>
          </p:cNvSpPr>
          <p:nvPr>
            <p:ph type="title"/>
          </p:nvPr>
        </p:nvSpPr>
        <p:spPr>
          <a:xfrm>
            <a:off x="157163" y="5472112"/>
            <a:ext cx="8826372" cy="1144587"/>
          </a:xfrm>
        </p:spPr>
        <p:txBody>
          <a:bodyPr/>
          <a:lstStyle/>
          <a:p>
            <a:pPr algn="ctr" eaLnBrk="1" hangingPunct="1"/>
            <a:r>
              <a:rPr lang="en-US" altLang="en-US" dirty="0" smtClean="0">
                <a:latin typeface="Century Gothic" charset="0"/>
              </a:rPr>
              <a:t>CANDELS fields have the very deepest </a:t>
            </a:r>
            <a:br>
              <a:rPr lang="en-US" altLang="en-US" dirty="0" smtClean="0">
                <a:latin typeface="Century Gothic" charset="0"/>
              </a:rPr>
            </a:br>
            <a:r>
              <a:rPr lang="en-US" altLang="en-US" dirty="0" smtClean="0">
                <a:latin typeface="Century Gothic" charset="0"/>
              </a:rPr>
              <a:t>multi-wavelength data from space</a:t>
            </a:r>
            <a:endParaRPr lang="en-US" altLang="en-US" dirty="0">
              <a:latin typeface="Century Gothic" charset="0"/>
            </a:endParaRPr>
          </a:p>
        </p:txBody>
      </p:sp>
      <p:pic>
        <p:nvPicPr>
          <p:cNvPr id="16" name="Picture 4" descr="chandra_bshot6_72.jpg"/>
          <p:cNvPicPr>
            <a:picLocks noGrp="1" noChangeAspect="1"/>
          </p:cNvPicPr>
          <p:nvPr>
            <p:ph type="pic" idx="14"/>
          </p:nvPr>
        </p:nvPicPr>
        <p:blipFill>
          <a:blip r:embed="rId5">
            <a:extLst>
              <a:ext uri="{28A0092B-C50C-407E-A947-70E740481C1C}">
                <a14:useLocalDpi xmlns:a14="http://schemas.microsoft.com/office/drawing/2010/main" val="0"/>
              </a:ext>
            </a:extLst>
          </a:blip>
          <a:srcRect t="1251" b="1251"/>
          <a:stretch>
            <a:fillRect/>
          </a:stretch>
        </p:blipFill>
        <p:spPr>
          <a:xfrm rot="21346724">
            <a:off x="-385125" y="2697977"/>
            <a:ext cx="3625850" cy="2355850"/>
          </a:xfrm>
          <a:ln>
            <a:noFill/>
          </a:ln>
          <a:extLst>
            <a:ext uri="{91240B29-F687-4F45-9708-019B960494DF}">
              <a14:hiddenLine xmlns:a14="http://schemas.microsoft.com/office/drawing/2010/main" w="9525">
                <a:solidFill>
                  <a:srgbClr val="000000"/>
                </a:solidFill>
                <a:miter lim="800000"/>
                <a:headEnd/>
                <a:tailEnd/>
              </a14:hiddenLine>
            </a:ext>
            <a:ext uri="{91240B29-F687-4f45-9708-019B960494DF}"/>
          </a:extLst>
        </p:spPr>
      </p:pic>
      <p:sp>
        <p:nvSpPr>
          <p:cNvPr id="2" name="TextBox 1"/>
          <p:cNvSpPr txBox="1"/>
          <p:nvPr/>
        </p:nvSpPr>
        <p:spPr>
          <a:xfrm>
            <a:off x="182432" y="4866430"/>
            <a:ext cx="2988500" cy="461665"/>
          </a:xfrm>
          <a:prstGeom prst="rect">
            <a:avLst/>
          </a:prstGeom>
          <a:solidFill>
            <a:schemeClr val="bg1">
              <a:lumMod val="95000"/>
            </a:schemeClr>
          </a:solidFill>
        </p:spPr>
        <p:txBody>
          <a:bodyPr wrap="square" rtlCol="0">
            <a:spAutoFit/>
          </a:bodyPr>
          <a:lstStyle/>
          <a:p>
            <a:r>
              <a:rPr lang="en-US" sz="2400" b="1" dirty="0" smtClean="0">
                <a:solidFill>
                  <a:srgbClr val="7030A0"/>
                </a:solidFill>
              </a:rPr>
              <a:t>Chandra   X-RAY</a:t>
            </a:r>
            <a:endParaRPr lang="en-US" sz="2400" b="1" dirty="0">
              <a:solidFill>
                <a:srgbClr val="7030A0"/>
              </a:solidFill>
            </a:endParaRPr>
          </a:p>
        </p:txBody>
      </p:sp>
      <p:sp>
        <p:nvSpPr>
          <p:cNvPr id="3" name="TextBox 2"/>
          <p:cNvSpPr txBox="1"/>
          <p:nvPr/>
        </p:nvSpPr>
        <p:spPr>
          <a:xfrm>
            <a:off x="0" y="7827"/>
            <a:ext cx="2534825" cy="461665"/>
          </a:xfrm>
          <a:prstGeom prst="rect">
            <a:avLst/>
          </a:prstGeom>
          <a:solidFill>
            <a:schemeClr val="bg1">
              <a:lumMod val="85000"/>
            </a:schemeClr>
          </a:solidFill>
        </p:spPr>
        <p:txBody>
          <a:bodyPr wrap="square" rtlCol="0">
            <a:spAutoFit/>
          </a:bodyPr>
          <a:lstStyle/>
          <a:p>
            <a:r>
              <a:rPr lang="en-US" sz="2400" b="1" dirty="0" smtClean="0">
                <a:solidFill>
                  <a:srgbClr val="C00000"/>
                </a:solidFill>
              </a:rPr>
              <a:t>Herschel  Far-IR</a:t>
            </a:r>
            <a:endParaRPr lang="en-US" sz="2400" b="1" dirty="0">
              <a:solidFill>
                <a:srgbClr val="C00000"/>
              </a:solidFill>
            </a:endParaRPr>
          </a:p>
        </p:txBody>
      </p:sp>
      <p:sp>
        <p:nvSpPr>
          <p:cNvPr id="4" name="TextBox 3"/>
          <p:cNvSpPr txBox="1"/>
          <p:nvPr/>
        </p:nvSpPr>
        <p:spPr>
          <a:xfrm>
            <a:off x="5095342" y="22853"/>
            <a:ext cx="3713162" cy="461665"/>
          </a:xfrm>
          <a:prstGeom prst="rect">
            <a:avLst/>
          </a:prstGeom>
          <a:solidFill>
            <a:schemeClr val="bg1">
              <a:lumMod val="95000"/>
            </a:schemeClr>
          </a:solidFill>
        </p:spPr>
        <p:txBody>
          <a:bodyPr wrap="square" rtlCol="0">
            <a:spAutoFit/>
          </a:bodyPr>
          <a:lstStyle/>
          <a:p>
            <a:r>
              <a:rPr lang="en-US" sz="2400" b="1" smtClean="0">
                <a:solidFill>
                  <a:srgbClr val="00B050"/>
                </a:solidFill>
              </a:rPr>
              <a:t>HST   Optical – Near IR</a:t>
            </a:r>
            <a:endParaRPr lang="en-US" sz="2400" b="1" dirty="0">
              <a:solidFill>
                <a:srgbClr val="00B050"/>
              </a:solidFill>
            </a:endParaRPr>
          </a:p>
        </p:txBody>
      </p:sp>
      <p:pic>
        <p:nvPicPr>
          <p:cNvPr id="142337" name="Picture 4" descr="spitzer01lar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0311" y="2800018"/>
            <a:ext cx="326866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57900" y="4888557"/>
            <a:ext cx="2925635" cy="461665"/>
          </a:xfrm>
          <a:prstGeom prst="rect">
            <a:avLst/>
          </a:prstGeom>
          <a:solidFill>
            <a:schemeClr val="bg1">
              <a:lumMod val="85000"/>
            </a:schemeClr>
          </a:solidFill>
        </p:spPr>
        <p:txBody>
          <a:bodyPr wrap="square" rtlCol="0">
            <a:spAutoFit/>
          </a:bodyPr>
          <a:lstStyle/>
          <a:p>
            <a:r>
              <a:rPr lang="en-US" sz="2400" b="1" dirty="0" smtClean="0">
                <a:solidFill>
                  <a:srgbClr val="FF0000"/>
                </a:solidFill>
              </a:rPr>
              <a:t>Spitzer Mid-Far IR</a:t>
            </a:r>
            <a:endParaRPr lang="en-US" sz="2400" b="1" dirty="0">
              <a:solidFill>
                <a:srgbClr val="FF0000"/>
              </a:solidFill>
            </a:endParaRP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9436" y="2020331"/>
            <a:ext cx="1900716" cy="200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 Box 3"/>
          <p:cNvSpPr txBox="1">
            <a:spLocks noChangeArrowheads="1"/>
          </p:cNvSpPr>
          <p:nvPr/>
        </p:nvSpPr>
        <p:spPr bwMode="auto">
          <a:xfrm>
            <a:off x="2457046" y="1536071"/>
            <a:ext cx="2425701" cy="461665"/>
          </a:xfrm>
          <a:prstGeom prst="rect">
            <a:avLst/>
          </a:prstGeom>
          <a:solidFill>
            <a:schemeClr val="bg1"/>
          </a:solidFill>
          <a:ln w="28575">
            <a:solidFill>
              <a:schemeClr val="tx1"/>
            </a:solidFill>
            <a:miter lim="800000"/>
            <a:headEnd/>
            <a:tailEnd/>
          </a:ln>
          <a:effectLst/>
        </p:spPr>
        <p:txBody>
          <a:bodyPr wrap="square">
            <a:spAutoFit/>
          </a:bodyPr>
          <a:lstStyle/>
          <a:p>
            <a:r>
              <a:rPr lang="en-US" altLang="en-US" sz="2400" b="1" dirty="0">
                <a:solidFill>
                  <a:srgbClr val="0070C0"/>
                </a:solidFill>
              </a:rPr>
              <a:t>GALEX (UV)</a:t>
            </a: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594" y="0"/>
            <a:ext cx="8336631" cy="927847"/>
          </a:xfrm>
        </p:spPr>
        <p:txBody>
          <a:bodyPr/>
          <a:lstStyle/>
          <a:p>
            <a:r>
              <a:rPr lang="en-US" b="1" dirty="0" smtClean="0">
                <a:solidFill>
                  <a:srgbClr val="FFFF00"/>
                </a:solidFill>
              </a:rPr>
              <a:t>Example </a:t>
            </a:r>
            <a:r>
              <a:rPr lang="en-US" b="1" smtClean="0">
                <a:solidFill>
                  <a:srgbClr val="FFFF00"/>
                </a:solidFill>
              </a:rPr>
              <a:t>of Chandra/ACIS </a:t>
            </a:r>
            <a:r>
              <a:rPr lang="en-US" b="1" dirty="0" smtClean="0">
                <a:solidFill>
                  <a:srgbClr val="FFFF00"/>
                </a:solidFill>
              </a:rPr>
              <a:t>contribution</a:t>
            </a:r>
            <a:endParaRPr lang="en-US" b="1" dirty="0">
              <a:solidFill>
                <a:srgbClr val="FFFF00"/>
              </a:solidFill>
            </a:endParaRPr>
          </a:p>
        </p:txBody>
      </p:sp>
      <p:sp>
        <p:nvSpPr>
          <p:cNvPr id="4" name="Text Placeholder 3"/>
          <p:cNvSpPr>
            <a:spLocks noGrp="1"/>
          </p:cNvSpPr>
          <p:nvPr>
            <p:ph type="body" sz="quarter" idx="13"/>
          </p:nvPr>
        </p:nvSpPr>
        <p:spPr>
          <a:xfrm>
            <a:off x="402183" y="1040642"/>
            <a:ext cx="8523452" cy="3231107"/>
          </a:xfrm>
          <a:ln w="28575">
            <a:solidFill>
              <a:schemeClr val="accent2">
                <a:lumMod val="60000"/>
                <a:lumOff val="40000"/>
              </a:schemeClr>
            </a:solidFill>
          </a:ln>
        </p:spPr>
        <p:txBody>
          <a:bodyPr>
            <a:noAutofit/>
          </a:bodyPr>
          <a:lstStyle/>
          <a:p>
            <a:r>
              <a:rPr lang="en-US" sz="2400" dirty="0"/>
              <a:t>GOODS-S: </a:t>
            </a:r>
            <a:r>
              <a:rPr lang="en-US" sz="2400" dirty="0" smtClean="0"/>
              <a:t> 7 </a:t>
            </a:r>
            <a:r>
              <a:rPr lang="en-US" sz="2400" dirty="0" err="1"/>
              <a:t>Ms</a:t>
            </a:r>
            <a:r>
              <a:rPr lang="en-US" sz="2400" dirty="0"/>
              <a:t> </a:t>
            </a:r>
            <a:endParaRPr lang="en-US" sz="2400" dirty="0" smtClean="0"/>
          </a:p>
          <a:p>
            <a:r>
              <a:rPr lang="en-US" sz="2400" dirty="0" smtClean="0"/>
              <a:t>GOODS-N</a:t>
            </a:r>
            <a:r>
              <a:rPr lang="en-US" sz="2400" dirty="0"/>
              <a:t>: 2 </a:t>
            </a:r>
            <a:r>
              <a:rPr lang="en-US" sz="2400" dirty="0" err="1"/>
              <a:t>Ms</a:t>
            </a:r>
            <a:r>
              <a:rPr lang="en-US" sz="2400" dirty="0"/>
              <a:t> </a:t>
            </a:r>
            <a:endParaRPr lang="en-US" sz="2400" dirty="0" smtClean="0"/>
          </a:p>
          <a:p>
            <a:r>
              <a:rPr lang="en-US" sz="2400" dirty="0" smtClean="0"/>
              <a:t>EGS:	        0.8 </a:t>
            </a:r>
            <a:r>
              <a:rPr lang="en-US" sz="2400" dirty="0" err="1" smtClean="0"/>
              <a:t>Ms</a:t>
            </a:r>
            <a:r>
              <a:rPr lang="en-US" sz="2400" dirty="0" smtClean="0"/>
              <a:t> </a:t>
            </a:r>
          </a:p>
          <a:p>
            <a:r>
              <a:rPr lang="en-US" sz="2400" dirty="0" smtClean="0"/>
              <a:t>UDS:	        0.6 </a:t>
            </a:r>
            <a:r>
              <a:rPr lang="en-US" sz="2400" dirty="0" err="1" smtClean="0"/>
              <a:t>Ms</a:t>
            </a:r>
            <a:r>
              <a:rPr lang="en-US" sz="2400" dirty="0" smtClean="0"/>
              <a:t> </a:t>
            </a:r>
          </a:p>
          <a:p>
            <a:r>
              <a:rPr lang="en-US" sz="2400" dirty="0" smtClean="0"/>
              <a:t>COSMOS</a:t>
            </a:r>
            <a:r>
              <a:rPr lang="en-US" sz="2400" dirty="0"/>
              <a:t>:  </a:t>
            </a:r>
            <a:r>
              <a:rPr lang="en-US" sz="2400" dirty="0" smtClean="0"/>
              <a:t>0.18 </a:t>
            </a:r>
            <a:r>
              <a:rPr lang="en-US" sz="2400" dirty="0" err="1" smtClean="0"/>
              <a:t>Ms</a:t>
            </a:r>
            <a:endParaRPr lang="en-US" sz="2400" dirty="0" smtClean="0"/>
          </a:p>
          <a:p>
            <a:endParaRPr lang="en-US" sz="2400" dirty="0" smtClean="0"/>
          </a:p>
          <a:p>
            <a:r>
              <a:rPr lang="en-US" sz="2800" b="1" dirty="0" smtClean="0"/>
              <a:t>TOTAL EXPOSURE TIME:  10.58 </a:t>
            </a:r>
            <a:r>
              <a:rPr lang="en-US" sz="2800" b="1" dirty="0" err="1" smtClean="0"/>
              <a:t>Ms</a:t>
            </a:r>
            <a:r>
              <a:rPr lang="en-US" sz="2800" b="1" dirty="0" smtClean="0"/>
              <a:t> = 2,938 hours</a:t>
            </a:r>
          </a:p>
          <a:p>
            <a:endParaRPr lang="en-US" sz="2800" b="1" dirty="0"/>
          </a:p>
          <a:p>
            <a:r>
              <a:rPr lang="en-US" sz="2800" b="1" dirty="0" smtClean="0">
                <a:solidFill>
                  <a:srgbClr val="FFC000"/>
                </a:solidFill>
              </a:rPr>
              <a:t>This superb set of super-deep X-ray data will not be surpassed for at least another 10 years!</a:t>
            </a:r>
          </a:p>
          <a:p>
            <a:pPr algn="ctr"/>
            <a:r>
              <a:rPr lang="en-US" sz="2800" b="1" dirty="0" smtClean="0">
                <a:solidFill>
                  <a:srgbClr val="7030A0"/>
                </a:solidFill>
              </a:rPr>
              <a:t>So CANDELS is the go-to survey regions</a:t>
            </a:r>
          </a:p>
          <a:p>
            <a:pPr algn="ctr"/>
            <a:r>
              <a:rPr lang="en-US" sz="2800" b="1" dirty="0" smtClean="0">
                <a:solidFill>
                  <a:srgbClr val="7030A0"/>
                </a:solidFill>
              </a:rPr>
              <a:t>to study AGN evolution</a:t>
            </a:r>
          </a:p>
          <a:p>
            <a:endParaRPr lang="en-US" sz="2400" dirty="0"/>
          </a:p>
        </p:txBody>
      </p:sp>
    </p:spTree>
    <p:extLst>
      <p:ext uri="{BB962C8B-B14F-4D97-AF65-F5344CB8AC3E}">
        <p14:creationId xmlns:p14="http://schemas.microsoft.com/office/powerpoint/2010/main" val="1145130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ds9_hst.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p:cNvSpPr>
            <a:spLocks noGrp="1"/>
          </p:cNvSpPr>
          <p:nvPr>
            <p:ph type="title"/>
          </p:nvPr>
        </p:nvSpPr>
        <p:spPr/>
        <p:txBody>
          <a:bodyPr>
            <a:normAutofit fontScale="90000"/>
          </a:bodyPr>
          <a:lstStyle/>
          <a:p>
            <a:pPr eaLnBrk="1" hangingPunct="1">
              <a:defRPr/>
            </a:pPr>
            <a:r>
              <a:rPr lang="en-US">
                <a:latin typeface="Century Gothic" charset="0"/>
              </a:rPr>
              <a:t>HST</a:t>
            </a:r>
            <a:br>
              <a:rPr lang="en-US">
                <a:latin typeface="Century Gothic" charset="0"/>
              </a:rPr>
            </a:br>
            <a:r>
              <a:rPr lang="en-US">
                <a:latin typeface="Century Gothic" charset="0"/>
              </a:rPr>
              <a:t>0.6, 1.25, 1.6 μm</a:t>
            </a: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descr="ds9_chandra.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2"/>
          <p:cNvSpPr>
            <a:spLocks noGrp="1"/>
          </p:cNvSpPr>
          <p:nvPr>
            <p:ph type="title"/>
          </p:nvPr>
        </p:nvSpPr>
        <p:spPr/>
        <p:txBody>
          <a:bodyPr>
            <a:normAutofit fontScale="90000"/>
          </a:bodyPr>
          <a:lstStyle/>
          <a:p>
            <a:pPr eaLnBrk="1" hangingPunct="1">
              <a:defRPr/>
            </a:pPr>
            <a:r>
              <a:rPr lang="en-US">
                <a:latin typeface="Century Gothic" charset="0"/>
              </a:rPr>
              <a:t>Chandra</a:t>
            </a:r>
            <a:br>
              <a:rPr lang="en-US">
                <a:latin typeface="Century Gothic" charset="0"/>
              </a:rPr>
            </a:br>
            <a:r>
              <a:rPr lang="en-US">
                <a:latin typeface="Century Gothic" charset="0"/>
              </a:rPr>
              <a:t>0.5-2, 2-8, 5-8 keV</a:t>
            </a:r>
          </a:p>
        </p:txBody>
      </p:sp>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ds9_hst.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p:cNvSpPr>
            <a:spLocks noGrp="1"/>
          </p:cNvSpPr>
          <p:nvPr>
            <p:ph type="title"/>
          </p:nvPr>
        </p:nvSpPr>
        <p:spPr/>
        <p:txBody>
          <a:bodyPr>
            <a:normAutofit fontScale="90000"/>
          </a:bodyPr>
          <a:lstStyle/>
          <a:p>
            <a:pPr eaLnBrk="1" hangingPunct="1">
              <a:defRPr/>
            </a:pPr>
            <a:r>
              <a:rPr lang="en-US">
                <a:latin typeface="Century Gothic" charset="0"/>
              </a:rPr>
              <a:t>HST</a:t>
            </a:r>
            <a:br>
              <a:rPr lang="en-US">
                <a:latin typeface="Century Gothic" charset="0"/>
              </a:rPr>
            </a:br>
            <a:r>
              <a:rPr lang="en-US">
                <a:latin typeface="Century Gothic" charset="0"/>
              </a:rPr>
              <a:t>0.6, 1.25, 1.6 μm</a:t>
            </a:r>
          </a:p>
        </p:txBody>
      </p:sp>
      <p:cxnSp>
        <p:nvCxnSpPr>
          <p:cNvPr id="3" name="Straight Arrow Connector 2"/>
          <p:cNvCxnSpPr/>
          <p:nvPr/>
        </p:nvCxnSpPr>
        <p:spPr bwMode="auto">
          <a:xfrm flipV="1">
            <a:off x="1643063" y="3929063"/>
            <a:ext cx="142875"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cxnSp>
        <p:nvCxnSpPr>
          <p:cNvPr id="6" name="Straight Arrow Connector 5"/>
          <p:cNvCxnSpPr/>
          <p:nvPr/>
        </p:nvCxnSpPr>
        <p:spPr bwMode="auto">
          <a:xfrm flipV="1">
            <a:off x="3286126" y="4062414"/>
            <a:ext cx="142875"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cxnSp>
        <p:nvCxnSpPr>
          <p:cNvPr id="7" name="Straight Arrow Connector 6"/>
          <p:cNvCxnSpPr/>
          <p:nvPr/>
        </p:nvCxnSpPr>
        <p:spPr bwMode="auto">
          <a:xfrm flipV="1">
            <a:off x="4119563" y="5519738"/>
            <a:ext cx="142875"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cxnSp>
        <p:nvCxnSpPr>
          <p:cNvPr id="8" name="Straight Arrow Connector 7"/>
          <p:cNvCxnSpPr/>
          <p:nvPr/>
        </p:nvCxnSpPr>
        <p:spPr bwMode="auto">
          <a:xfrm flipV="1">
            <a:off x="6272213" y="2836069"/>
            <a:ext cx="142875"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cxnSp>
        <p:nvCxnSpPr>
          <p:cNvPr id="9" name="Straight Arrow Connector 8"/>
          <p:cNvCxnSpPr/>
          <p:nvPr/>
        </p:nvCxnSpPr>
        <p:spPr bwMode="auto">
          <a:xfrm flipH="1" flipV="1">
            <a:off x="6896100" y="2328864"/>
            <a:ext cx="4763"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cxnSp>
        <p:nvCxnSpPr>
          <p:cNvPr id="10" name="Straight Arrow Connector 9"/>
          <p:cNvCxnSpPr/>
          <p:nvPr/>
        </p:nvCxnSpPr>
        <p:spPr bwMode="auto">
          <a:xfrm flipV="1">
            <a:off x="7658101" y="3629026"/>
            <a:ext cx="4762" cy="385762"/>
          </a:xfrm>
          <a:prstGeom prst="straightConnector1">
            <a:avLst/>
          </a:prstGeom>
          <a:solidFill>
            <a:schemeClr val="accent1"/>
          </a:solidFill>
          <a:ln w="38100" cap="flat" cmpd="sng" algn="ctr">
            <a:solidFill>
              <a:srgbClr val="EF73FF"/>
            </a:solidFill>
            <a:prstDash val="solid"/>
            <a:round/>
            <a:headEnd type="none" w="med" len="med"/>
            <a:tailEnd type="triangle"/>
          </a:ln>
          <a:effectLst/>
        </p:spPr>
      </p:cxnSp>
      <p:sp>
        <p:nvSpPr>
          <p:cNvPr id="11" name="TextBox 10"/>
          <p:cNvSpPr txBox="1"/>
          <p:nvPr/>
        </p:nvSpPr>
        <p:spPr>
          <a:xfrm>
            <a:off x="911478" y="170953"/>
            <a:ext cx="7321043" cy="461665"/>
          </a:xfrm>
          <a:prstGeom prst="rect">
            <a:avLst/>
          </a:prstGeom>
          <a:solidFill>
            <a:schemeClr val="bg1">
              <a:lumMod val="85000"/>
            </a:schemeClr>
          </a:solidFill>
        </p:spPr>
        <p:txBody>
          <a:bodyPr wrap="none" rtlCol="0">
            <a:spAutoFit/>
          </a:bodyPr>
          <a:lstStyle/>
          <a:p>
            <a:r>
              <a:rPr lang="en-US" sz="2400" b="1" smtClean="0">
                <a:solidFill>
                  <a:srgbClr val="7030A0"/>
                </a:solidFill>
              </a:rPr>
              <a:t>Here are ID’s of the 6 brightest Chandra sources </a:t>
            </a:r>
            <a:endParaRPr lang="en-US" sz="2400" b="1" dirty="0">
              <a:solidFill>
                <a:srgbClr val="7030A0"/>
              </a:solidFill>
            </a:endParaRPr>
          </a:p>
        </p:txBody>
      </p:sp>
    </p:spTree>
    <p:extLst>
      <p:ext uri="{BB962C8B-B14F-4D97-AF65-F5344CB8AC3E}">
        <p14:creationId xmlns:p14="http://schemas.microsoft.com/office/powerpoint/2010/main" val="226568752"/>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descr="ds9_irac3to8micro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le 2"/>
          <p:cNvSpPr>
            <a:spLocks noGrp="1"/>
          </p:cNvSpPr>
          <p:nvPr>
            <p:ph type="title"/>
          </p:nvPr>
        </p:nvSpPr>
        <p:spPr/>
        <p:txBody>
          <a:bodyPr>
            <a:normAutofit fontScale="90000"/>
          </a:bodyPr>
          <a:lstStyle/>
          <a:p>
            <a:pPr eaLnBrk="1" hangingPunct="1">
              <a:defRPr/>
            </a:pPr>
            <a:r>
              <a:rPr lang="en-US">
                <a:latin typeface="Century Gothic" charset="0"/>
              </a:rPr>
              <a:t>Spitzer/IRAC</a:t>
            </a:r>
            <a:br>
              <a:rPr lang="en-US">
                <a:latin typeface="Century Gothic" charset="0"/>
              </a:rPr>
            </a:br>
            <a:r>
              <a:rPr lang="en-US">
                <a:latin typeface="Century Gothic" charset="0"/>
              </a:rPr>
              <a:t>3.6+4.5, 5.6, 8 μm</a:t>
            </a: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ds9_mips24micron_pacs100to160_micro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2"/>
          <p:cNvSpPr>
            <a:spLocks noGrp="1"/>
          </p:cNvSpPr>
          <p:nvPr>
            <p:ph type="title"/>
          </p:nvPr>
        </p:nvSpPr>
        <p:spPr/>
        <p:txBody>
          <a:bodyPr>
            <a:normAutofit fontScale="90000"/>
          </a:bodyPr>
          <a:lstStyle/>
          <a:p>
            <a:pPr eaLnBrk="1" hangingPunct="1">
              <a:defRPr/>
            </a:pPr>
            <a:r>
              <a:rPr lang="en-US">
                <a:latin typeface="Century Gothic" charset="0"/>
              </a:rPr>
              <a:t>Spitzer/MIPS + Herschel/PACS</a:t>
            </a:r>
            <a:br>
              <a:rPr lang="en-US">
                <a:latin typeface="Century Gothic" charset="0"/>
              </a:rPr>
            </a:br>
            <a:r>
              <a:rPr lang="en-US">
                <a:latin typeface="Century Gothic" charset="0"/>
              </a:rPr>
              <a:t>24, 100, 160μm</a:t>
            </a: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6" y="0"/>
            <a:ext cx="9136367" cy="6858000"/>
          </a:xfrm>
          <a:prstGeom prst="rect">
            <a:avLst/>
          </a:prstGeom>
        </p:spPr>
      </p:pic>
      <p:pic>
        <p:nvPicPr>
          <p:cNvPr id="6" name="Picture 5"/>
          <p:cNvPicPr>
            <a:picLocks noChangeAspect="1"/>
          </p:cNvPicPr>
          <p:nvPr/>
        </p:nvPicPr>
        <p:blipFill>
          <a:blip r:embed="rId3"/>
          <a:stretch>
            <a:fillRect/>
          </a:stretch>
        </p:blipFill>
        <p:spPr>
          <a:xfrm>
            <a:off x="683028" y="1275008"/>
            <a:ext cx="1028340" cy="988275"/>
          </a:xfrm>
          <a:prstGeom prst="rect">
            <a:avLst/>
          </a:prstGeom>
        </p:spPr>
      </p:pic>
      <p:sp>
        <p:nvSpPr>
          <p:cNvPr id="7" name="TextBox 6"/>
          <p:cNvSpPr txBox="1"/>
          <p:nvPr/>
        </p:nvSpPr>
        <p:spPr>
          <a:xfrm>
            <a:off x="141130" y="6413679"/>
            <a:ext cx="2112135" cy="353943"/>
          </a:xfrm>
          <a:prstGeom prst="rect">
            <a:avLst/>
          </a:prstGeom>
          <a:solidFill>
            <a:schemeClr val="bg1"/>
          </a:solidFill>
        </p:spPr>
        <p:txBody>
          <a:bodyPr wrap="square" rtlCol="0">
            <a:spAutoFit/>
          </a:bodyPr>
          <a:lstStyle/>
          <a:p>
            <a:r>
              <a:rPr lang="en-US" dirty="0" smtClean="0">
                <a:solidFill>
                  <a:schemeClr val="tx1"/>
                </a:solidFill>
              </a:rPr>
              <a:t>Credit: </a:t>
            </a:r>
            <a:r>
              <a:rPr lang="en-US" smtClean="0">
                <a:solidFill>
                  <a:schemeClr val="tx1"/>
                </a:solidFill>
              </a:rPr>
              <a:t>Ned Wright</a:t>
            </a:r>
            <a:endParaRPr lang="en-US">
              <a:solidFill>
                <a:schemeClr val="tx1"/>
              </a:solidFill>
            </a:endParaRPr>
          </a:p>
        </p:txBody>
      </p:sp>
      <p:sp>
        <p:nvSpPr>
          <p:cNvPr id="8" name="TextBox 7"/>
          <p:cNvSpPr txBox="1"/>
          <p:nvPr/>
        </p:nvSpPr>
        <p:spPr>
          <a:xfrm>
            <a:off x="2927766" y="5628849"/>
            <a:ext cx="2524259" cy="1138773"/>
          </a:xfrm>
          <a:prstGeom prst="rect">
            <a:avLst/>
          </a:prstGeom>
          <a:solidFill>
            <a:schemeClr val="bg1"/>
          </a:solidFill>
        </p:spPr>
        <p:txBody>
          <a:bodyPr wrap="square" rtlCol="0">
            <a:spAutoFit/>
          </a:bodyPr>
          <a:lstStyle/>
          <a:p>
            <a:r>
              <a:rPr lang="en-US" b="1" dirty="0" err="1" smtClean="0">
                <a:solidFill>
                  <a:srgbClr val="FF0000"/>
                </a:solidFill>
              </a:rPr>
              <a:t>Bkgd</a:t>
            </a:r>
            <a:r>
              <a:rPr lang="en-US" b="1" dirty="0" smtClean="0">
                <a:solidFill>
                  <a:srgbClr val="FF0000"/>
                </a:solidFill>
              </a:rPr>
              <a:t>: </a:t>
            </a:r>
            <a:r>
              <a:rPr lang="en-US" b="1" dirty="0" err="1" smtClean="0">
                <a:solidFill>
                  <a:srgbClr val="FF0000"/>
                </a:solidFill>
              </a:rPr>
              <a:t>MultiDark</a:t>
            </a:r>
            <a:r>
              <a:rPr lang="en-US" b="1" dirty="0" smtClean="0">
                <a:solidFill>
                  <a:srgbClr val="FF0000"/>
                </a:solidFill>
              </a:rPr>
              <a:t> Cosmological N-Body</a:t>
            </a:r>
          </a:p>
          <a:p>
            <a:r>
              <a:rPr lang="en-US" b="1" dirty="0" smtClean="0">
                <a:solidFill>
                  <a:srgbClr val="FF0000"/>
                </a:solidFill>
              </a:rPr>
              <a:t>Simulation (43Mpc thick, </a:t>
            </a:r>
            <a:r>
              <a:rPr lang="en-US" b="1" dirty="0" err="1" smtClean="0">
                <a:solidFill>
                  <a:srgbClr val="FF0000"/>
                </a:solidFill>
              </a:rPr>
              <a:t>dz</a:t>
            </a:r>
            <a:r>
              <a:rPr lang="en-US" b="1" dirty="0" smtClean="0">
                <a:solidFill>
                  <a:srgbClr val="FF0000"/>
                </a:solidFill>
              </a:rPr>
              <a:t>=0.03)</a:t>
            </a:r>
            <a:endParaRPr lang="en-US" b="1" dirty="0">
              <a:solidFill>
                <a:srgbClr val="FF0000"/>
              </a:solidFill>
            </a:endParaRPr>
          </a:p>
        </p:txBody>
      </p:sp>
    </p:spTree>
    <p:extLst>
      <p:ext uri="{BB962C8B-B14F-4D97-AF65-F5344CB8AC3E}">
        <p14:creationId xmlns:p14="http://schemas.microsoft.com/office/powerpoint/2010/main" val="975288114"/>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ds9_spire250to500micro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2"/>
          <p:cNvSpPr>
            <a:spLocks noGrp="1"/>
          </p:cNvSpPr>
          <p:nvPr>
            <p:ph type="title"/>
          </p:nvPr>
        </p:nvSpPr>
        <p:spPr/>
        <p:txBody>
          <a:bodyPr>
            <a:normAutofit fontScale="90000"/>
          </a:bodyPr>
          <a:lstStyle/>
          <a:p>
            <a:pPr eaLnBrk="1" hangingPunct="1">
              <a:defRPr/>
            </a:pPr>
            <a:r>
              <a:rPr lang="en-US">
                <a:latin typeface="Century Gothic" charset="0"/>
              </a:rPr>
              <a:t>Herschel/SPIRE</a:t>
            </a:r>
            <a:br>
              <a:rPr lang="en-US">
                <a:latin typeface="Century Gothic" charset="0"/>
              </a:rPr>
            </a:br>
            <a:r>
              <a:rPr lang="en-US">
                <a:latin typeface="Century Gothic" charset="0"/>
              </a:rPr>
              <a:t>250, 350, 500μm</a:t>
            </a: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599"/>
            <a:ext cx="7772400" cy="2406555"/>
          </a:xfrm>
        </p:spPr>
        <p:txBody>
          <a:bodyPr/>
          <a:lstStyle/>
          <a:p>
            <a:r>
              <a:rPr lang="en-US" dirty="0" smtClean="0"/>
              <a:t>Explore one of the main goals of CANDELS – the nature of the </a:t>
            </a:r>
            <a:r>
              <a:rPr lang="en-US" smtClean="0"/>
              <a:t>host galaxies of AGNs</a:t>
            </a:r>
            <a:endParaRPr lang="en-US"/>
          </a:p>
        </p:txBody>
      </p:sp>
    </p:spTree>
    <p:extLst>
      <p:ext uri="{BB962C8B-B14F-4D97-AF65-F5344CB8AC3E}">
        <p14:creationId xmlns:p14="http://schemas.microsoft.com/office/powerpoint/2010/main" val="1701736375"/>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3700" y="2971800"/>
            <a:ext cx="8166100" cy="749300"/>
          </a:xfrm>
        </p:spPr>
        <p:txBody>
          <a:bodyPr/>
          <a:lstStyle/>
          <a:p>
            <a:r>
              <a:rPr lang="en-US" altLang="en-US" sz="2400">
                <a:solidFill>
                  <a:srgbClr val="CCFFCC"/>
                </a:solidFill>
              </a:rPr>
              <a:t>Mergers do not play a significant role in fueling the central supermassive black holes in most x-ray selected active galaxies at </a:t>
            </a:r>
            <a:r>
              <a:rPr lang="en-US" altLang="en-US" sz="2400" i="1">
                <a:solidFill>
                  <a:srgbClr val="CCFFCC"/>
                </a:solidFill>
              </a:rPr>
              <a:t>z</a:t>
            </a:r>
            <a:r>
              <a:rPr lang="en-US" altLang="en-US" sz="2400">
                <a:solidFill>
                  <a:srgbClr val="CCFFCC"/>
                </a:solidFill>
              </a:rPr>
              <a:t>~2. </a:t>
            </a:r>
          </a:p>
        </p:txBody>
      </p:sp>
      <p:grpSp>
        <p:nvGrpSpPr>
          <p:cNvPr id="3" name="Group 2"/>
          <p:cNvGrpSpPr>
            <a:grpSpLocks/>
          </p:cNvGrpSpPr>
          <p:nvPr/>
        </p:nvGrpSpPr>
        <p:grpSpPr bwMode="auto">
          <a:xfrm>
            <a:off x="1143000" y="1312863"/>
            <a:ext cx="6946900" cy="5322887"/>
            <a:chOff x="1143001" y="1312863"/>
            <a:chExt cx="6946900" cy="5323065"/>
          </a:xfrm>
        </p:grpSpPr>
        <p:pic>
          <p:nvPicPr>
            <p:cNvPr id="151555" name="Picture 6" descr="time_bh_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312863"/>
              <a:ext cx="5868988"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Box 1"/>
            <p:cNvSpPr txBox="1">
              <a:spLocks noChangeArrowheads="1"/>
            </p:cNvSpPr>
            <p:nvPr/>
          </p:nvSpPr>
          <p:spPr bwMode="auto">
            <a:xfrm>
              <a:off x="1143001" y="5435600"/>
              <a:ext cx="69469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Popular scenario: Merger </a:t>
              </a:r>
              <a:r>
                <a:rPr lang="en-US" altLang="en-US">
                  <a:latin typeface="Wingdings" charset="2"/>
                  <a:sym typeface="Wingdings" charset="2"/>
                </a:rPr>
                <a:t></a:t>
              </a:r>
              <a:r>
                <a:rPr lang="en-US" altLang="en-US"/>
                <a:t> ULIRG </a:t>
              </a:r>
              <a:r>
                <a:rPr lang="en-US" altLang="en-US">
                  <a:latin typeface="Wingdings" charset="2"/>
                  <a:sym typeface="Wingdings" charset="2"/>
                </a:rPr>
                <a:t> </a:t>
              </a:r>
              <a:r>
                <a:rPr lang="en-US" altLang="en-US"/>
                <a:t>embedded QSO </a:t>
              </a:r>
              <a:r>
                <a:rPr lang="en-US" altLang="en-US">
                  <a:latin typeface="Wingdings" charset="2"/>
                  <a:sym typeface="Wingdings" charset="2"/>
                </a:rPr>
                <a:t> </a:t>
              </a:r>
              <a:r>
                <a:rPr lang="en-US" altLang="en-US"/>
                <a:t>unobscurred AGN </a:t>
              </a:r>
              <a:r>
                <a:rPr lang="en-US" altLang="en-US">
                  <a:latin typeface="Wingdings" charset="2"/>
                  <a:sym typeface="Wingdings" charset="2"/>
                </a:rPr>
                <a:t> </a:t>
              </a:r>
              <a:r>
                <a:rPr lang="en-US" altLang="en-US"/>
                <a:t>elliptical galaxy with black hole (e.g. Hopkins+ 06)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3.61111E-6 -0.05 L -0.00139 -0.40926 " pathEditMode="relative" rAng="0" ptsTypes="AA">
                                      <p:cBhvr>
                                        <p:cTn id="6" dur="2000" fill="hold"/>
                                        <p:tgtEl>
                                          <p:spTgt spid="5"/>
                                        </p:tgtEl>
                                        <p:attrNameLst>
                                          <p:attrName>ppt_x</p:attrName>
                                          <p:attrName>ppt_y</p:attrName>
                                        </p:attrNameLst>
                                      </p:cBhvr>
                                      <p:rCtr x="-69" y="-17963"/>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3" descr="kocevski.agnmorphologi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446213"/>
            <a:ext cx="80772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4772025" y="1951038"/>
            <a:ext cx="3544888" cy="2744787"/>
            <a:chOff x="4772371" y="1951714"/>
            <a:chExt cx="3544718" cy="2744464"/>
          </a:xfrm>
        </p:grpSpPr>
        <p:sp>
          <p:nvSpPr>
            <p:cNvPr id="6" name="Oval 5"/>
            <p:cNvSpPr/>
            <p:nvPr/>
          </p:nvSpPr>
          <p:spPr>
            <a:xfrm>
              <a:off x="6166129" y="2780291"/>
              <a:ext cx="720690" cy="747624"/>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Oval 6"/>
            <p:cNvSpPr/>
            <p:nvPr/>
          </p:nvSpPr>
          <p:spPr>
            <a:xfrm>
              <a:off x="5458138" y="3948554"/>
              <a:ext cx="719104" cy="747624"/>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Oval 8"/>
            <p:cNvSpPr/>
            <p:nvPr/>
          </p:nvSpPr>
          <p:spPr>
            <a:xfrm>
              <a:off x="6880470" y="3789823"/>
              <a:ext cx="719104" cy="747624"/>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7597985" y="2531083"/>
              <a:ext cx="719104" cy="747625"/>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TextBox 10"/>
            <p:cNvSpPr txBox="1"/>
            <p:nvPr/>
          </p:nvSpPr>
          <p:spPr>
            <a:xfrm>
              <a:off x="4772371" y="1951714"/>
              <a:ext cx="2362087" cy="707942"/>
            </a:xfrm>
            <a:prstGeom prst="rect">
              <a:avLst/>
            </a:prstGeom>
            <a:solidFill>
              <a:schemeClr val="accent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defRPr/>
              </a:pPr>
              <a:r>
                <a:rPr lang="en-US" sz="2000" b="1" dirty="0">
                  <a:solidFill>
                    <a:srgbClr val="FF0000"/>
                  </a:solidFill>
                </a:rPr>
                <a:t>AGN hosts are NOT disturbed.</a:t>
              </a:r>
            </a:p>
          </p:txBody>
        </p:sp>
      </p:grpSp>
      <p:sp>
        <p:nvSpPr>
          <p:cNvPr id="153603" name="TextBox 12"/>
          <p:cNvSpPr txBox="1">
            <a:spLocks noChangeArrowheads="1"/>
          </p:cNvSpPr>
          <p:nvPr/>
        </p:nvSpPr>
        <p:spPr bwMode="auto">
          <a:xfrm>
            <a:off x="5503863" y="6018213"/>
            <a:ext cx="289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algn="ctr" eaLnBrk="1" hangingPunct="1"/>
            <a:r>
              <a:rPr lang="en-US" altLang="en-US" sz="2000">
                <a:solidFill>
                  <a:srgbClr val="FFFFFF"/>
                </a:solidFill>
              </a:rPr>
              <a:t>Kocevski+12</a:t>
            </a:r>
          </a:p>
        </p:txBody>
      </p:sp>
      <p:sp>
        <p:nvSpPr>
          <p:cNvPr id="153604" name="Title 1"/>
          <p:cNvSpPr>
            <a:spLocks noGrp="1"/>
          </p:cNvSpPr>
          <p:nvPr>
            <p:ph type="title"/>
          </p:nvPr>
        </p:nvSpPr>
        <p:spPr>
          <a:xfrm>
            <a:off x="0" y="172244"/>
            <a:ext cx="7772400" cy="1143000"/>
          </a:xfrm>
        </p:spPr>
        <p:txBody>
          <a:bodyPr/>
          <a:lstStyle/>
          <a:p>
            <a:r>
              <a:rPr lang="en-US" altLang="en-US" sz="2400">
                <a:solidFill>
                  <a:srgbClr val="CCFFCC"/>
                </a:solidFill>
              </a:rPr>
              <a:t>Mergers do not play a significant role in fueling the central supermassive black holes in most x-ray selected active galaxies at </a:t>
            </a:r>
            <a:r>
              <a:rPr lang="en-US" altLang="en-US" sz="2400" i="1">
                <a:solidFill>
                  <a:srgbClr val="CCFFCC"/>
                </a:solidFill>
              </a:rPr>
              <a:t>z</a:t>
            </a:r>
            <a:r>
              <a:rPr lang="en-US" altLang="en-US" sz="2400">
                <a:solidFill>
                  <a:srgbClr val="CCFFCC"/>
                </a:solidFill>
              </a:rPr>
              <a:t>~2. </a:t>
            </a:r>
            <a:endParaRPr lang="en-US" altLang="en-US" sz="2400"/>
          </a:p>
        </p:txBody>
      </p:sp>
      <p:pic>
        <p:nvPicPr>
          <p:cNvPr id="2" name="Picture 1"/>
          <p:cNvPicPr>
            <a:picLocks noChangeAspect="1"/>
          </p:cNvPicPr>
          <p:nvPr/>
        </p:nvPicPr>
        <p:blipFill>
          <a:blip r:embed="rId4"/>
          <a:stretch>
            <a:fillRect/>
          </a:stretch>
        </p:blipFill>
        <p:spPr>
          <a:xfrm>
            <a:off x="7772400" y="0"/>
            <a:ext cx="1383280" cy="17929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 descr="kocevski.agnmorphologi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446213"/>
            <a:ext cx="80772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287713" y="2159000"/>
            <a:ext cx="719137" cy="747713"/>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TextBox 6"/>
          <p:cNvSpPr txBox="1"/>
          <p:nvPr/>
        </p:nvSpPr>
        <p:spPr>
          <a:xfrm>
            <a:off x="3333750" y="2967038"/>
            <a:ext cx="2362200" cy="708025"/>
          </a:xfrm>
          <a:prstGeom prst="rect">
            <a:avLst/>
          </a:prstGeom>
          <a:solidFill>
            <a:schemeClr val="accent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defRPr/>
            </a:pPr>
            <a:r>
              <a:rPr lang="en-US" sz="2000" b="1" dirty="0">
                <a:solidFill>
                  <a:srgbClr val="FF0000"/>
                </a:solidFill>
              </a:rPr>
              <a:t>AGN hosts are mostly spheroids.</a:t>
            </a:r>
          </a:p>
        </p:txBody>
      </p:sp>
      <p:sp>
        <p:nvSpPr>
          <p:cNvPr id="155652" name="TextBox 9"/>
          <p:cNvSpPr txBox="1">
            <a:spLocks noChangeArrowheads="1"/>
          </p:cNvSpPr>
          <p:nvPr/>
        </p:nvSpPr>
        <p:spPr bwMode="auto">
          <a:xfrm>
            <a:off x="5503863" y="6018213"/>
            <a:ext cx="289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algn="ctr" eaLnBrk="1" hangingPunct="1"/>
            <a:r>
              <a:rPr lang="en-US" altLang="en-US" sz="2000">
                <a:solidFill>
                  <a:srgbClr val="FFFFFF"/>
                </a:solidFill>
              </a:rPr>
              <a:t>Kocevski+12</a:t>
            </a:r>
          </a:p>
        </p:txBody>
      </p:sp>
      <p:sp>
        <p:nvSpPr>
          <p:cNvPr id="155653" name="Title 1"/>
          <p:cNvSpPr>
            <a:spLocks noGrp="1"/>
          </p:cNvSpPr>
          <p:nvPr>
            <p:ph type="title"/>
          </p:nvPr>
        </p:nvSpPr>
        <p:spPr>
          <a:xfrm>
            <a:off x="612775" y="228600"/>
            <a:ext cx="7918450" cy="788988"/>
          </a:xfrm>
        </p:spPr>
        <p:txBody>
          <a:bodyPr/>
          <a:lstStyle/>
          <a:p>
            <a:r>
              <a:rPr lang="en-US" altLang="en-US" sz="2400">
                <a:solidFill>
                  <a:srgbClr val="CCFFCC"/>
                </a:solidFill>
              </a:rPr>
              <a:t>Mergers do not play a significant role in fueling the central supermassive black holes in most x-ray selected active galaxies at </a:t>
            </a:r>
            <a:r>
              <a:rPr lang="en-US" altLang="en-US" sz="2400" i="1">
                <a:solidFill>
                  <a:srgbClr val="CCFFCC"/>
                </a:solidFill>
              </a:rPr>
              <a:t>z</a:t>
            </a:r>
            <a:r>
              <a:rPr lang="en-US" altLang="en-US" sz="2400">
                <a:solidFill>
                  <a:srgbClr val="CCFFCC"/>
                </a:solidFill>
              </a:rPr>
              <a:t>~2. </a:t>
            </a:r>
            <a:endParaRPr lang="en-US" altLang="en-US" sz="240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 descr="kocevski.agnmorphologi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446213"/>
            <a:ext cx="80772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989138" y="2609850"/>
            <a:ext cx="720725" cy="749300"/>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TextBox 6"/>
          <p:cNvSpPr txBox="1"/>
          <p:nvPr/>
        </p:nvSpPr>
        <p:spPr>
          <a:xfrm>
            <a:off x="2020888" y="3263900"/>
            <a:ext cx="2362200" cy="707886"/>
          </a:xfrm>
          <a:prstGeom prst="rect">
            <a:avLst/>
          </a:prstGeom>
          <a:solidFill>
            <a:schemeClr val="accent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defRPr/>
            </a:pPr>
            <a:r>
              <a:rPr lang="en-US" sz="2000" b="1" dirty="0">
                <a:solidFill>
                  <a:srgbClr val="FF0000"/>
                </a:solidFill>
              </a:rPr>
              <a:t>AGN hosts </a:t>
            </a:r>
            <a:r>
              <a:rPr lang="en-US" sz="2000" b="1" dirty="0" smtClean="0">
                <a:solidFill>
                  <a:srgbClr val="FF0000"/>
                </a:solidFill>
              </a:rPr>
              <a:t>often have </a:t>
            </a:r>
            <a:r>
              <a:rPr lang="en-US" sz="2000" b="1" dirty="0">
                <a:solidFill>
                  <a:srgbClr val="FF0000"/>
                </a:solidFill>
              </a:rPr>
              <a:t>disks.</a:t>
            </a:r>
          </a:p>
        </p:txBody>
      </p:sp>
      <p:sp>
        <p:nvSpPr>
          <p:cNvPr id="157700" name="TextBox 8"/>
          <p:cNvSpPr txBox="1">
            <a:spLocks noChangeArrowheads="1"/>
          </p:cNvSpPr>
          <p:nvPr/>
        </p:nvSpPr>
        <p:spPr bwMode="auto">
          <a:xfrm>
            <a:off x="5503863" y="6018213"/>
            <a:ext cx="289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algn="ctr" eaLnBrk="1" hangingPunct="1"/>
            <a:r>
              <a:rPr lang="en-US" altLang="en-US" sz="2000">
                <a:solidFill>
                  <a:srgbClr val="FFFFFF"/>
                </a:solidFill>
              </a:rPr>
              <a:t>Kocevski+12</a:t>
            </a:r>
          </a:p>
        </p:txBody>
      </p:sp>
      <p:sp>
        <p:nvSpPr>
          <p:cNvPr id="157701" name="Title 1"/>
          <p:cNvSpPr>
            <a:spLocks noGrp="1"/>
          </p:cNvSpPr>
          <p:nvPr>
            <p:ph type="title"/>
          </p:nvPr>
        </p:nvSpPr>
        <p:spPr>
          <a:xfrm>
            <a:off x="612775" y="228600"/>
            <a:ext cx="7918450" cy="788988"/>
          </a:xfrm>
        </p:spPr>
        <p:txBody>
          <a:bodyPr/>
          <a:lstStyle/>
          <a:p>
            <a:r>
              <a:rPr lang="en-US" altLang="en-US" sz="2400">
                <a:solidFill>
                  <a:srgbClr val="CCFFCC"/>
                </a:solidFill>
              </a:rPr>
              <a:t>Mergers do not play a significant role in fueling the central supermassive black holes in most x-ray selected active galaxies at </a:t>
            </a:r>
            <a:r>
              <a:rPr lang="en-US" altLang="en-US" sz="2400" i="1">
                <a:solidFill>
                  <a:srgbClr val="CCFFCC"/>
                </a:solidFill>
              </a:rPr>
              <a:t>z</a:t>
            </a:r>
            <a:r>
              <a:rPr lang="en-US" altLang="en-US" sz="2400">
                <a:solidFill>
                  <a:srgbClr val="CCFFCC"/>
                </a:solidFill>
              </a:rPr>
              <a:t>~2. </a:t>
            </a:r>
            <a:endParaRPr lang="en-US" altLang="en-US" sz="240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989138" y="2609850"/>
            <a:ext cx="720725" cy="749300"/>
          </a:xfrm>
          <a:prstGeom prst="ellipse">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TextBox 6"/>
          <p:cNvSpPr txBox="1"/>
          <p:nvPr/>
        </p:nvSpPr>
        <p:spPr>
          <a:xfrm>
            <a:off x="2020888" y="3263900"/>
            <a:ext cx="2362200" cy="708025"/>
          </a:xfrm>
          <a:prstGeom prst="rect">
            <a:avLst/>
          </a:prstGeom>
          <a:solidFill>
            <a:schemeClr val="accent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defRPr/>
            </a:pPr>
            <a:r>
              <a:rPr lang="en-US" sz="2000" b="1" dirty="0">
                <a:solidFill>
                  <a:srgbClr val="FF0000"/>
                </a:solidFill>
              </a:rPr>
              <a:t>AGN hosts have many disks.</a:t>
            </a:r>
          </a:p>
        </p:txBody>
      </p:sp>
      <p:sp>
        <p:nvSpPr>
          <p:cNvPr id="159747" name="TextBox 8"/>
          <p:cNvSpPr txBox="1">
            <a:spLocks noChangeArrowheads="1"/>
          </p:cNvSpPr>
          <p:nvPr/>
        </p:nvSpPr>
        <p:spPr bwMode="auto">
          <a:xfrm>
            <a:off x="5503863" y="6018213"/>
            <a:ext cx="289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algn="ctr" eaLnBrk="1" hangingPunct="1"/>
            <a:r>
              <a:rPr lang="en-US" altLang="en-US" sz="2000">
                <a:solidFill>
                  <a:srgbClr val="FFFFFF"/>
                </a:solidFill>
              </a:rPr>
              <a:t>Kocevski+15</a:t>
            </a:r>
          </a:p>
        </p:txBody>
      </p:sp>
      <p:sp>
        <p:nvSpPr>
          <p:cNvPr id="159748" name="Title 1"/>
          <p:cNvSpPr>
            <a:spLocks noGrp="1"/>
          </p:cNvSpPr>
          <p:nvPr>
            <p:ph type="title"/>
          </p:nvPr>
        </p:nvSpPr>
        <p:spPr>
          <a:xfrm>
            <a:off x="612775" y="228600"/>
            <a:ext cx="7918450" cy="788988"/>
          </a:xfrm>
        </p:spPr>
        <p:txBody>
          <a:bodyPr/>
          <a:lstStyle/>
          <a:p>
            <a:r>
              <a:rPr lang="en-US" altLang="en-US" sz="2400">
                <a:solidFill>
                  <a:srgbClr val="CCFFCC"/>
                </a:solidFill>
              </a:rPr>
              <a:t>Hosts of Compton-thick (dusty) AGN are a bit more disturbed</a:t>
            </a:r>
            <a:endParaRPr lang="en-US" altLang="en-US" sz="2400"/>
          </a:p>
        </p:txBody>
      </p:sp>
      <p:pic>
        <p:nvPicPr>
          <p:cNvPr id="1597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519238"/>
            <a:ext cx="82804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858000" y="3197225"/>
            <a:ext cx="601663" cy="623888"/>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6256338" y="4295775"/>
            <a:ext cx="601662" cy="623888"/>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altLang="en-US" sz="2400">
                <a:solidFill>
                  <a:srgbClr val="CCFFCC"/>
                </a:solidFill>
              </a:rPr>
              <a:t>Mergers do not play a significant role in fueling the central supermassive black holes in most x-ray selected active galaxies at </a:t>
            </a:r>
            <a:r>
              <a:rPr lang="en-US" altLang="en-US" sz="2400" i="1">
                <a:solidFill>
                  <a:srgbClr val="CCFFCC"/>
                </a:solidFill>
              </a:rPr>
              <a:t>z</a:t>
            </a:r>
            <a:r>
              <a:rPr lang="en-US" altLang="en-US" sz="2400">
                <a:solidFill>
                  <a:srgbClr val="CCFFCC"/>
                </a:solidFill>
              </a:rPr>
              <a:t>~2. </a:t>
            </a:r>
            <a:endParaRPr lang="en-US" altLang="en-US" sz="2400"/>
          </a:p>
        </p:txBody>
      </p:sp>
      <p:sp>
        <p:nvSpPr>
          <p:cNvPr id="2" name="Content Placeholder 1"/>
          <p:cNvSpPr>
            <a:spLocks noGrp="1"/>
          </p:cNvSpPr>
          <p:nvPr>
            <p:ph idx="1"/>
          </p:nvPr>
        </p:nvSpPr>
        <p:spPr>
          <a:xfrm>
            <a:off x="245660" y="1840173"/>
            <a:ext cx="8212540" cy="5017827"/>
          </a:xfrm>
        </p:spPr>
        <p:txBody>
          <a:bodyPr>
            <a:normAutofit fontScale="92500" lnSpcReduction="10000"/>
          </a:bodyPr>
          <a:lstStyle/>
          <a:p>
            <a:pPr>
              <a:defRPr/>
            </a:pPr>
            <a:r>
              <a:rPr lang="en-US" dirty="0" smtClean="0">
                <a:solidFill>
                  <a:srgbClr val="FED300"/>
                </a:solidFill>
              </a:rPr>
              <a:t>Possible explanations:</a:t>
            </a:r>
          </a:p>
          <a:p>
            <a:pPr lvl="1">
              <a:defRPr/>
            </a:pPr>
            <a:r>
              <a:rPr lang="en-US" sz="2400" dirty="0" smtClean="0"/>
              <a:t>Mergers are important only for 	the most luminous AGN</a:t>
            </a:r>
          </a:p>
          <a:p>
            <a:pPr lvl="1">
              <a:defRPr/>
            </a:pPr>
            <a:r>
              <a:rPr lang="en-US" sz="2400" dirty="0" smtClean="0"/>
              <a:t>AGN at lower luminosities are 				internally triggered, e.g. by disk instabilities.</a:t>
            </a:r>
          </a:p>
          <a:p>
            <a:pPr lvl="1">
              <a:defRPr/>
            </a:pPr>
            <a:r>
              <a:rPr lang="en-US" sz="2400" dirty="0" smtClean="0"/>
              <a:t>X-ray AGN are seen at a late phase; AGN are dust obscured when the merger signatures are apparent</a:t>
            </a:r>
          </a:p>
          <a:p>
            <a:pPr lvl="1">
              <a:defRPr/>
            </a:pPr>
            <a:r>
              <a:rPr lang="en-US" sz="2400" dirty="0" smtClean="0"/>
              <a:t>Variability on timescales of 10</a:t>
            </a:r>
            <a:r>
              <a:rPr lang="en-US" sz="2400" baseline="30000" dirty="0" smtClean="0"/>
              <a:t>2-6</a:t>
            </a:r>
            <a:r>
              <a:rPr lang="en-US" sz="2400" dirty="0" smtClean="0"/>
              <a:t> years 	wipes out the expected correlations</a:t>
            </a:r>
          </a:p>
          <a:p>
            <a:pPr>
              <a:defRPr/>
            </a:pPr>
            <a:r>
              <a:rPr lang="en-US" dirty="0" smtClean="0"/>
              <a:t>Ongoing work to look at AGN frequency of  hosts with different sizes: clear signal seen that AGN activity is dramatically increased during the host galaxy’s compact, star-forming phase</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7561" y="230070"/>
            <a:ext cx="7772400" cy="1143000"/>
          </a:xfrm>
        </p:spPr>
        <p:txBody>
          <a:bodyPr/>
          <a:lstStyle/>
          <a:p>
            <a:r>
              <a:rPr lang="en-US" dirty="0" smtClean="0"/>
              <a:t>AGNs seen at 40% fraction during compact Star Forming stage</a:t>
            </a:r>
            <a:endParaRPr lang="en-US" dirty="0"/>
          </a:p>
        </p:txBody>
      </p:sp>
      <p:pic>
        <p:nvPicPr>
          <p:cNvPr id="4" name="Content Placeholder 3"/>
          <p:cNvPicPr>
            <a:picLocks noGrp="1" noChangeAspect="1"/>
          </p:cNvPicPr>
          <p:nvPr>
            <p:ph idx="1"/>
          </p:nvPr>
        </p:nvPicPr>
        <p:blipFill>
          <a:blip r:embed="rId2"/>
          <a:stretch>
            <a:fillRect/>
          </a:stretch>
        </p:blipFill>
        <p:spPr>
          <a:xfrm>
            <a:off x="1245358" y="1373070"/>
            <a:ext cx="6888707" cy="5159934"/>
          </a:xfrm>
          <a:prstGeom prst="rect">
            <a:avLst/>
          </a:prstGeom>
        </p:spPr>
      </p:pic>
      <p:sp>
        <p:nvSpPr>
          <p:cNvPr id="5" name="TextBox 4"/>
          <p:cNvSpPr txBox="1"/>
          <p:nvPr/>
        </p:nvSpPr>
        <p:spPr>
          <a:xfrm>
            <a:off x="2552131" y="1506610"/>
            <a:ext cx="2492990" cy="400110"/>
          </a:xfrm>
          <a:prstGeom prst="rect">
            <a:avLst/>
          </a:prstGeom>
          <a:solidFill>
            <a:schemeClr val="accent3">
              <a:lumMod val="95000"/>
            </a:schemeClr>
          </a:solidFill>
        </p:spPr>
        <p:txBody>
          <a:bodyPr wrap="none" rtlCol="0">
            <a:spAutoFit/>
          </a:bodyPr>
          <a:lstStyle/>
          <a:p>
            <a:r>
              <a:rPr lang="en-US" sz="2000" dirty="0" smtClean="0">
                <a:solidFill>
                  <a:srgbClr val="FF0000"/>
                </a:solidFill>
              </a:rPr>
              <a:t>Extended Quiescent</a:t>
            </a:r>
            <a:endParaRPr lang="en-US" sz="2000" dirty="0">
              <a:solidFill>
                <a:srgbClr val="FF0000"/>
              </a:solidFill>
            </a:endParaRPr>
          </a:p>
        </p:txBody>
      </p:sp>
      <p:sp>
        <p:nvSpPr>
          <p:cNvPr id="6" name="TextBox 5"/>
          <p:cNvSpPr txBox="1"/>
          <p:nvPr/>
        </p:nvSpPr>
        <p:spPr>
          <a:xfrm>
            <a:off x="4077616" y="5065593"/>
            <a:ext cx="1667444" cy="400110"/>
          </a:xfrm>
          <a:prstGeom prst="rect">
            <a:avLst/>
          </a:prstGeom>
          <a:solidFill>
            <a:schemeClr val="accent3">
              <a:lumMod val="95000"/>
            </a:schemeClr>
          </a:solidFill>
        </p:spPr>
        <p:txBody>
          <a:bodyPr wrap="none" rtlCol="0">
            <a:spAutoFit/>
          </a:bodyPr>
          <a:lstStyle/>
          <a:p>
            <a:r>
              <a:rPr lang="en-US" sz="2000" dirty="0" smtClean="0">
                <a:solidFill>
                  <a:srgbClr val="FF0000"/>
                </a:solidFill>
              </a:rPr>
              <a:t>Extended SF</a:t>
            </a:r>
            <a:endParaRPr lang="en-US" sz="2000" dirty="0">
              <a:solidFill>
                <a:srgbClr val="FF0000"/>
              </a:solidFill>
            </a:endParaRPr>
          </a:p>
        </p:txBody>
      </p:sp>
      <p:sp>
        <p:nvSpPr>
          <p:cNvPr id="7" name="TextBox 6"/>
          <p:cNvSpPr txBox="1"/>
          <p:nvPr/>
        </p:nvSpPr>
        <p:spPr>
          <a:xfrm>
            <a:off x="6067125" y="8657228"/>
            <a:ext cx="1667444" cy="400110"/>
          </a:xfrm>
          <a:prstGeom prst="rect">
            <a:avLst/>
          </a:prstGeom>
          <a:solidFill>
            <a:schemeClr val="accent3">
              <a:lumMod val="95000"/>
            </a:schemeClr>
          </a:solidFill>
        </p:spPr>
        <p:txBody>
          <a:bodyPr wrap="none" rtlCol="0">
            <a:spAutoFit/>
          </a:bodyPr>
          <a:lstStyle/>
          <a:p>
            <a:r>
              <a:rPr lang="en-US" sz="2000" dirty="0" smtClean="0">
                <a:solidFill>
                  <a:srgbClr val="FF0000"/>
                </a:solidFill>
              </a:rPr>
              <a:t>Extended SF</a:t>
            </a:r>
            <a:endParaRPr lang="en-US" sz="2000" dirty="0">
              <a:solidFill>
                <a:srgbClr val="FF0000"/>
              </a:solidFill>
            </a:endParaRPr>
          </a:p>
        </p:txBody>
      </p:sp>
      <p:sp>
        <p:nvSpPr>
          <p:cNvPr id="8" name="TextBox 7"/>
          <p:cNvSpPr txBox="1"/>
          <p:nvPr/>
        </p:nvSpPr>
        <p:spPr>
          <a:xfrm>
            <a:off x="5881395" y="5065593"/>
            <a:ext cx="1609736" cy="400110"/>
          </a:xfrm>
          <a:prstGeom prst="rect">
            <a:avLst/>
          </a:prstGeom>
          <a:solidFill>
            <a:schemeClr val="accent3">
              <a:lumMod val="95000"/>
            </a:schemeClr>
          </a:solidFill>
        </p:spPr>
        <p:txBody>
          <a:bodyPr wrap="none" rtlCol="0">
            <a:spAutoFit/>
          </a:bodyPr>
          <a:lstStyle/>
          <a:p>
            <a:r>
              <a:rPr lang="en-US" sz="2000" smtClean="0">
                <a:solidFill>
                  <a:srgbClr val="FF0000"/>
                </a:solidFill>
              </a:rPr>
              <a:t>Compact </a:t>
            </a:r>
            <a:r>
              <a:rPr lang="en-US" sz="2000" dirty="0" smtClean="0">
                <a:solidFill>
                  <a:srgbClr val="FF0000"/>
                </a:solidFill>
              </a:rPr>
              <a:t>SF</a:t>
            </a:r>
            <a:endParaRPr lang="en-US" sz="2000" dirty="0">
              <a:solidFill>
                <a:srgbClr val="FF0000"/>
              </a:solidFill>
            </a:endParaRPr>
          </a:p>
        </p:txBody>
      </p:sp>
      <p:sp>
        <p:nvSpPr>
          <p:cNvPr id="9" name="TextBox 8"/>
          <p:cNvSpPr txBox="1"/>
          <p:nvPr/>
        </p:nvSpPr>
        <p:spPr>
          <a:xfrm>
            <a:off x="5745060" y="1506610"/>
            <a:ext cx="1464013" cy="707886"/>
          </a:xfrm>
          <a:prstGeom prst="rect">
            <a:avLst/>
          </a:prstGeom>
          <a:solidFill>
            <a:schemeClr val="accent3">
              <a:lumMod val="95000"/>
            </a:schemeClr>
          </a:solidFill>
        </p:spPr>
        <p:txBody>
          <a:bodyPr wrap="square" rtlCol="0">
            <a:spAutoFit/>
          </a:bodyPr>
          <a:lstStyle/>
          <a:p>
            <a:r>
              <a:rPr lang="en-US" sz="2000" dirty="0" smtClean="0">
                <a:solidFill>
                  <a:srgbClr val="FF0000"/>
                </a:solidFill>
              </a:rPr>
              <a:t>Compact </a:t>
            </a:r>
          </a:p>
          <a:p>
            <a:r>
              <a:rPr lang="en-US" sz="2000" dirty="0" smtClean="0">
                <a:solidFill>
                  <a:srgbClr val="FF0000"/>
                </a:solidFill>
              </a:rPr>
              <a:t>Quiescent </a:t>
            </a:r>
            <a:endParaRPr lang="en-US" sz="2000" dirty="0">
              <a:solidFill>
                <a:srgbClr val="FF0000"/>
              </a:solidFill>
            </a:endParaRPr>
          </a:p>
        </p:txBody>
      </p:sp>
    </p:spTree>
    <p:extLst>
      <p:ext uri="{BB962C8B-B14F-4D97-AF65-F5344CB8AC3E}">
        <p14:creationId xmlns:p14="http://schemas.microsoft.com/office/powerpoint/2010/main" val="1579863082"/>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
            <a:ext cx="8144301" cy="2327623"/>
          </a:xfrm>
        </p:spPr>
        <p:txBody>
          <a:bodyPr/>
          <a:lstStyle/>
          <a:p>
            <a:r>
              <a:rPr lang="en-US" dirty="0" smtClean="0"/>
              <a:t>Vela Simulations Show that the compact phase is when feedback, perhaps from AGN, is needed for </a:t>
            </a:r>
            <a:r>
              <a:rPr lang="en-US" smtClean="0"/>
              <a:t>quenching galaxies</a:t>
            </a:r>
            <a:endParaRPr lang="en-US"/>
          </a:p>
        </p:txBody>
      </p:sp>
      <p:pic>
        <p:nvPicPr>
          <p:cNvPr id="4" name="Content Placeholder 3"/>
          <p:cNvPicPr>
            <a:picLocks noGrp="1" noChangeAspect="1"/>
          </p:cNvPicPr>
          <p:nvPr>
            <p:ph idx="1"/>
          </p:nvPr>
        </p:nvPicPr>
        <p:blipFill>
          <a:blip r:embed="rId2"/>
          <a:stretch>
            <a:fillRect/>
          </a:stretch>
        </p:blipFill>
        <p:spPr>
          <a:xfrm>
            <a:off x="136612" y="2327623"/>
            <a:ext cx="8898206" cy="3917610"/>
          </a:xfrm>
          <a:prstGeom prst="rect">
            <a:avLst/>
          </a:prstGeom>
        </p:spPr>
      </p:pic>
    </p:spTree>
    <p:extLst>
      <p:ext uri="{BB962C8B-B14F-4D97-AF65-F5344CB8AC3E}">
        <p14:creationId xmlns:p14="http://schemas.microsoft.com/office/powerpoint/2010/main" val="96892712"/>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203"/>
            <a:ext cx="7772400" cy="1143000"/>
          </a:xfrm>
        </p:spPr>
        <p:txBody>
          <a:bodyPr/>
          <a:lstStyle/>
          <a:p>
            <a:r>
              <a:rPr lang="en-US" dirty="0" smtClean="0"/>
              <a:t>Two Take-Away Messages</a:t>
            </a:r>
            <a:endParaRPr lang="en-US" dirty="0"/>
          </a:p>
        </p:txBody>
      </p:sp>
      <p:sp>
        <p:nvSpPr>
          <p:cNvPr id="3" name="Content Placeholder 2"/>
          <p:cNvSpPr>
            <a:spLocks noGrp="1"/>
          </p:cNvSpPr>
          <p:nvPr>
            <p:ph idx="1"/>
          </p:nvPr>
        </p:nvSpPr>
        <p:spPr>
          <a:xfrm>
            <a:off x="685800" y="1427409"/>
            <a:ext cx="7772400" cy="4805966"/>
          </a:xfrm>
        </p:spPr>
        <p:txBody>
          <a:bodyPr/>
          <a:lstStyle/>
          <a:p>
            <a:pPr marL="0" marR="0" lvl="0" indent="0" defTabSz="914400" eaLnBrk="1" fontAlgn="auto" latinLnBrk="0" hangingPunct="1">
              <a:lnSpc>
                <a:spcPct val="100000"/>
              </a:lnSpc>
              <a:spcBef>
                <a:spcPts val="0"/>
              </a:spcBef>
              <a:spcAft>
                <a:spcPts val="0"/>
              </a:spcAft>
              <a:buClrTx/>
              <a:buSzTx/>
              <a:buNone/>
              <a:tabLst/>
              <a:defRPr/>
            </a:pPr>
            <a:r>
              <a:rPr lang="en-US" dirty="0" smtClean="0"/>
              <a:t>We remain far from understanding the origins, assembly, structure, motions, environments, etc.  of gas, dust, stars, and SMBH in galaxies. </a:t>
            </a:r>
          </a:p>
          <a:p>
            <a:pPr marL="0" marR="0" lvl="0" indent="0" defTabSz="914400" eaLnBrk="1" fontAlgn="auto" latinLnBrk="0" hangingPunct="1">
              <a:spcBef>
                <a:spcPts val="0"/>
              </a:spcBef>
              <a:spcAft>
                <a:spcPts val="0"/>
              </a:spcAft>
              <a:buClrTx/>
              <a:buSzTx/>
              <a:buNone/>
              <a:tabLst/>
              <a:defRPr/>
            </a:pPr>
            <a:endParaRPr lang="en-US" dirty="0" smtClean="0"/>
          </a:p>
          <a:p>
            <a:pPr marL="0" marR="0" lvl="0" indent="0" defTabSz="914400" eaLnBrk="1" fontAlgn="auto" latinLnBrk="0" hangingPunct="1">
              <a:spcBef>
                <a:spcPts val="0"/>
              </a:spcBef>
              <a:spcAft>
                <a:spcPts val="0"/>
              </a:spcAft>
              <a:buClrTx/>
              <a:buSzTx/>
              <a:buNone/>
              <a:tabLst/>
              <a:defRPr/>
            </a:pPr>
            <a:endParaRPr lang="en-US" dirty="0"/>
          </a:p>
          <a:p>
            <a:pPr marL="0" marR="0" lvl="0" indent="0" defTabSz="914400" eaLnBrk="1" fontAlgn="auto" latinLnBrk="0" hangingPunct="1">
              <a:spcBef>
                <a:spcPts val="0"/>
              </a:spcBef>
              <a:spcAft>
                <a:spcPts val="0"/>
              </a:spcAft>
              <a:buClrTx/>
              <a:buSzTx/>
              <a:buNone/>
              <a:tabLst/>
              <a:defRPr/>
            </a:pPr>
            <a:r>
              <a:rPr lang="en-US" dirty="0" smtClean="0"/>
              <a:t>If you want to research the evolution of galaxies or AGN (outside of rich clusters),  go to the CANDELS fields.</a:t>
            </a:r>
          </a:p>
        </p:txBody>
      </p:sp>
    </p:spTree>
    <p:extLst>
      <p:ext uri="{BB962C8B-B14F-4D97-AF65-F5344CB8AC3E}">
        <p14:creationId xmlns:p14="http://schemas.microsoft.com/office/powerpoint/2010/main" val="2056137086"/>
      </p:ext>
    </p:extLst>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9" y="2865828"/>
            <a:ext cx="2334283" cy="246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27" name="Text Box 3"/>
          <p:cNvSpPr txBox="1">
            <a:spLocks noChangeArrowheads="1"/>
          </p:cNvSpPr>
          <p:nvPr/>
        </p:nvSpPr>
        <p:spPr bwMode="auto">
          <a:xfrm>
            <a:off x="215900" y="2510423"/>
            <a:ext cx="2425701" cy="461665"/>
          </a:xfrm>
          <a:prstGeom prst="rect">
            <a:avLst/>
          </a:prstGeom>
          <a:solidFill>
            <a:schemeClr val="bg1"/>
          </a:solidFill>
          <a:ln w="28575">
            <a:solidFill>
              <a:schemeClr val="tx1"/>
            </a:solidFill>
            <a:miter lim="800000"/>
            <a:headEnd/>
            <a:tailEnd/>
          </a:ln>
          <a:effectLst/>
        </p:spPr>
        <p:txBody>
          <a:bodyPr wrap="square">
            <a:spAutoFit/>
          </a:bodyPr>
          <a:lstStyle/>
          <a:p>
            <a:r>
              <a:rPr lang="en-US" altLang="en-US" sz="2400" b="1" dirty="0">
                <a:solidFill>
                  <a:srgbClr val="7030A0"/>
                </a:solidFill>
              </a:rPr>
              <a:t>GALEX (UV)</a:t>
            </a:r>
          </a:p>
        </p:txBody>
      </p:sp>
      <p:pic>
        <p:nvPicPr>
          <p:cNvPr id="333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97475"/>
            <a:ext cx="3251200"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29" name="Text Box 5"/>
          <p:cNvSpPr txBox="1">
            <a:spLocks noChangeArrowheads="1"/>
          </p:cNvSpPr>
          <p:nvPr/>
        </p:nvSpPr>
        <p:spPr bwMode="auto">
          <a:xfrm>
            <a:off x="0" y="4884270"/>
            <a:ext cx="2579552" cy="461665"/>
          </a:xfrm>
          <a:prstGeom prst="rect">
            <a:avLst/>
          </a:prstGeom>
          <a:solidFill>
            <a:schemeClr val="bg1"/>
          </a:solidFill>
          <a:ln w="38100">
            <a:solidFill>
              <a:srgbClr val="800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dirty="0" smtClean="0">
                <a:solidFill>
                  <a:srgbClr val="800080"/>
                </a:solidFill>
              </a:rPr>
              <a:t>Chandra  </a:t>
            </a:r>
            <a:r>
              <a:rPr lang="en-US" altLang="en-US" sz="2400" b="1" dirty="0">
                <a:solidFill>
                  <a:srgbClr val="800080"/>
                </a:solidFill>
              </a:rPr>
              <a:t>(X-ray)</a:t>
            </a:r>
          </a:p>
        </p:txBody>
      </p:sp>
      <p:pic>
        <p:nvPicPr>
          <p:cNvPr id="3338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894286"/>
            <a:ext cx="2732088" cy="249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1" name="Text Box 7"/>
          <p:cNvSpPr txBox="1">
            <a:spLocks noChangeArrowheads="1"/>
          </p:cNvSpPr>
          <p:nvPr/>
        </p:nvSpPr>
        <p:spPr bwMode="auto">
          <a:xfrm>
            <a:off x="2847505" y="1089423"/>
            <a:ext cx="3347391" cy="584775"/>
          </a:xfrm>
          <a:prstGeom prst="rect">
            <a:avLst/>
          </a:prstGeom>
          <a:solidFill>
            <a:schemeClr val="bg1"/>
          </a:solidFill>
          <a:ln w="38100">
            <a:solidFill>
              <a:srgbClr val="009900"/>
            </a:solidFill>
            <a:miter lim="800000"/>
            <a:headEnd/>
            <a:tailEnd/>
          </a:ln>
          <a:effectLst/>
        </p:spPr>
        <p:txBody>
          <a:bodyPr wrap="none">
            <a:spAutoFit/>
          </a:bodyPr>
          <a:lstStyle/>
          <a:p>
            <a:r>
              <a:rPr lang="en-US" altLang="en-US" sz="3200" b="1" dirty="0">
                <a:solidFill>
                  <a:srgbClr val="006600"/>
                </a:solidFill>
              </a:rPr>
              <a:t>Hubble (Optical)</a:t>
            </a:r>
          </a:p>
        </p:txBody>
      </p:sp>
      <p:pic>
        <p:nvPicPr>
          <p:cNvPr id="3338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725738"/>
            <a:ext cx="2895600"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3" name="Text Box 9"/>
          <p:cNvSpPr txBox="1">
            <a:spLocks noChangeArrowheads="1"/>
          </p:cNvSpPr>
          <p:nvPr/>
        </p:nvSpPr>
        <p:spPr bwMode="auto">
          <a:xfrm>
            <a:off x="6605587" y="2172683"/>
            <a:ext cx="2462534" cy="584775"/>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dirty="0" smtClean="0">
                <a:solidFill>
                  <a:srgbClr val="C00000"/>
                </a:solidFill>
              </a:rPr>
              <a:t>Spitzer  </a:t>
            </a:r>
            <a:r>
              <a:rPr lang="en-US" altLang="en-US" sz="3200" b="1" dirty="0">
                <a:solidFill>
                  <a:srgbClr val="C00000"/>
                </a:solidFill>
              </a:rPr>
              <a:t>(IR)</a:t>
            </a:r>
          </a:p>
        </p:txBody>
      </p:sp>
      <p:pic>
        <p:nvPicPr>
          <p:cNvPr id="3338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700" y="5008563"/>
            <a:ext cx="5448300"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5" name="Text Box 11"/>
          <p:cNvSpPr txBox="1">
            <a:spLocks noChangeArrowheads="1"/>
          </p:cNvSpPr>
          <p:nvPr/>
        </p:nvSpPr>
        <p:spPr bwMode="auto">
          <a:xfrm>
            <a:off x="6781800" y="5029200"/>
            <a:ext cx="2228046"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1" dirty="0">
                <a:solidFill>
                  <a:srgbClr val="FF0000"/>
                </a:solidFill>
              </a:rPr>
              <a:t>VLA (Radio)</a:t>
            </a:r>
          </a:p>
        </p:txBody>
      </p:sp>
      <p:pic>
        <p:nvPicPr>
          <p:cNvPr id="3338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200" y="735013"/>
            <a:ext cx="2271713" cy="179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7" name="Text Box 13"/>
          <p:cNvSpPr txBox="1">
            <a:spLocks noChangeArrowheads="1"/>
          </p:cNvSpPr>
          <p:nvPr/>
        </p:nvSpPr>
        <p:spPr bwMode="auto">
          <a:xfrm>
            <a:off x="63501" y="255886"/>
            <a:ext cx="2578100" cy="461665"/>
          </a:xfrm>
          <a:prstGeom prst="rect">
            <a:avLst/>
          </a:prstGeom>
          <a:solidFill>
            <a:schemeClr val="bg1"/>
          </a:solidFill>
          <a:ln>
            <a:noFill/>
          </a:ln>
          <a:effectLst/>
        </p:spPr>
        <p:txBody>
          <a:bodyPr wrap="square">
            <a:spAutoFit/>
          </a:bodyPr>
          <a:lstStyle/>
          <a:p>
            <a:r>
              <a:rPr lang="en-US" altLang="en-US" sz="2400" b="1" dirty="0" smtClean="0">
                <a:solidFill>
                  <a:srgbClr val="996633"/>
                </a:solidFill>
              </a:rPr>
              <a:t>Keck  </a:t>
            </a:r>
            <a:r>
              <a:rPr lang="en-US" altLang="en-US" sz="2400" b="1" dirty="0">
                <a:solidFill>
                  <a:srgbClr val="996633"/>
                </a:solidFill>
              </a:rPr>
              <a:t>(Spectra)</a:t>
            </a:r>
          </a:p>
        </p:txBody>
      </p:sp>
      <p:pic>
        <p:nvPicPr>
          <p:cNvPr id="3338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533400"/>
            <a:ext cx="2209800"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9" name="Text Box 15"/>
          <p:cNvSpPr txBox="1">
            <a:spLocks noChangeArrowheads="1"/>
          </p:cNvSpPr>
          <p:nvPr/>
        </p:nvSpPr>
        <p:spPr bwMode="auto">
          <a:xfrm>
            <a:off x="6559550" y="0"/>
            <a:ext cx="2722220" cy="523220"/>
          </a:xfrm>
          <a:prstGeom prst="rect">
            <a:avLst/>
          </a:prstGeom>
          <a:solidFill>
            <a:schemeClr val="bg1"/>
          </a:solidFill>
          <a:ln>
            <a:noFill/>
          </a:ln>
          <a:effectLst/>
        </p:spPr>
        <p:txBody>
          <a:bodyPr wrap="none">
            <a:spAutoFit/>
          </a:bodyPr>
          <a:lstStyle/>
          <a:p>
            <a:r>
              <a:rPr lang="en-US" altLang="en-US" sz="2800" b="1" dirty="0">
                <a:solidFill>
                  <a:srgbClr val="804000"/>
                </a:solidFill>
              </a:rPr>
              <a:t>CFHT (Images)</a:t>
            </a:r>
          </a:p>
        </p:txBody>
      </p:sp>
    </p:spTree>
    <p:extLst>
      <p:ext uri="{BB962C8B-B14F-4D97-AF65-F5344CB8AC3E}">
        <p14:creationId xmlns:p14="http://schemas.microsoft.com/office/powerpoint/2010/main" val="1429761268"/>
      </p:ext>
    </p:ext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754163"/>
      </p:ext>
    </p:extLst>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036" y="1419367"/>
            <a:ext cx="7724633" cy="2308324"/>
          </a:xfrm>
          <a:prstGeom prst="rect">
            <a:avLst/>
          </a:prstGeom>
          <a:noFill/>
        </p:spPr>
        <p:txBody>
          <a:bodyPr wrap="square" rtlCol="0">
            <a:spAutoFit/>
          </a:bodyPr>
          <a:lstStyle/>
          <a:p>
            <a:r>
              <a:rPr lang="en-US" sz="3600" dirty="0" smtClean="0">
                <a:solidFill>
                  <a:srgbClr val="FFFF00"/>
                </a:solidFill>
              </a:rPr>
              <a:t>An Important Component of the CANDELS program is the inclusion of top theorists working with N-body and </a:t>
            </a:r>
            <a:r>
              <a:rPr lang="en-US" sz="3600" dirty="0" err="1" smtClean="0">
                <a:solidFill>
                  <a:srgbClr val="FFFF00"/>
                </a:solidFill>
              </a:rPr>
              <a:t>hydrodynamical</a:t>
            </a:r>
            <a:r>
              <a:rPr lang="en-US" sz="3600" dirty="0" smtClean="0">
                <a:solidFill>
                  <a:srgbClr val="FFFF00"/>
                </a:solidFill>
              </a:rPr>
              <a:t> simulations.</a:t>
            </a:r>
            <a:endParaRPr lang="en-US" sz="3600" dirty="0">
              <a:solidFill>
                <a:srgbClr val="FFFF00"/>
              </a:solidFill>
            </a:endParaRPr>
          </a:p>
        </p:txBody>
      </p:sp>
    </p:spTree>
    <p:extLst>
      <p:ext uri="{BB962C8B-B14F-4D97-AF65-F5344CB8AC3E}">
        <p14:creationId xmlns:p14="http://schemas.microsoft.com/office/powerpoint/2010/main" val="296876246"/>
      </p:ext>
    </p:ext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clumpy_galaxiesv2.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447800"/>
            <a:ext cx="82994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81084" y="200167"/>
            <a:ext cx="7772400" cy="1143000"/>
          </a:xfrm>
        </p:spPr>
        <p:txBody>
          <a:bodyPr>
            <a:normAutofit fontScale="90000"/>
          </a:bodyPr>
          <a:lstStyle/>
          <a:p>
            <a:pPr>
              <a:defRPr/>
            </a:pPr>
            <a:r>
              <a:rPr lang="en-US" dirty="0" smtClean="0"/>
              <a:t>Theory component: “</a:t>
            </a:r>
            <a:r>
              <a:rPr lang="en-US" dirty="0" err="1" smtClean="0"/>
              <a:t>CANDELized</a:t>
            </a:r>
            <a:r>
              <a:rPr lang="en-US" dirty="0" smtClean="0"/>
              <a:t>” </a:t>
            </a:r>
            <a:r>
              <a:rPr lang="en-US" dirty="0" err="1" smtClean="0"/>
              <a:t>Hydrodyamical</a:t>
            </a:r>
            <a:r>
              <a:rPr lang="en-US" dirty="0" smtClean="0"/>
              <a:t> simulations</a:t>
            </a:r>
            <a:endParaRPr lang="en-US" dirty="0"/>
          </a:p>
        </p:txBody>
      </p:sp>
      <p:sp>
        <p:nvSpPr>
          <p:cNvPr id="5" name="TextBox 4"/>
          <p:cNvSpPr txBox="1">
            <a:spLocks noChangeArrowheads="1"/>
          </p:cNvSpPr>
          <p:nvPr/>
        </p:nvSpPr>
        <p:spPr bwMode="auto">
          <a:xfrm rot="-5400000">
            <a:off x="8343900" y="18923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Real</a:t>
            </a:r>
          </a:p>
        </p:txBody>
      </p:sp>
      <p:sp>
        <p:nvSpPr>
          <p:cNvPr id="6" name="TextBox 5"/>
          <p:cNvSpPr txBox="1">
            <a:spLocks noChangeArrowheads="1"/>
          </p:cNvSpPr>
          <p:nvPr/>
        </p:nvSpPr>
        <p:spPr bwMode="auto">
          <a:xfrm rot="-5400000">
            <a:off x="6916738" y="4597400"/>
            <a:ext cx="3621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Hydro simulations + Dust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599"/>
            <a:ext cx="7772400" cy="2223541"/>
          </a:xfrm>
        </p:spPr>
        <p:txBody>
          <a:bodyPr/>
          <a:lstStyle/>
          <a:p>
            <a:r>
              <a:rPr lang="en-US" dirty="0" smtClean="0"/>
              <a:t>CANDELS fields have also been “mocked” in geometry by 3 different </a:t>
            </a:r>
            <a:br>
              <a:rPr lang="en-US" dirty="0" smtClean="0"/>
            </a:br>
            <a:r>
              <a:rPr lang="en-US" dirty="0" smtClean="0"/>
              <a:t>Semi-Analytic Models (SAMs)</a:t>
            </a:r>
            <a:endParaRPr lang="en-US" dirty="0"/>
          </a:p>
        </p:txBody>
      </p:sp>
      <p:sp>
        <p:nvSpPr>
          <p:cNvPr id="3" name="TextBox 2"/>
          <p:cNvSpPr txBox="1"/>
          <p:nvPr/>
        </p:nvSpPr>
        <p:spPr>
          <a:xfrm>
            <a:off x="816964" y="3576384"/>
            <a:ext cx="7510072" cy="2446824"/>
          </a:xfrm>
          <a:prstGeom prst="rect">
            <a:avLst/>
          </a:prstGeom>
          <a:noFill/>
        </p:spPr>
        <p:txBody>
          <a:bodyPr wrap="square" rtlCol="0">
            <a:spAutoFit/>
          </a:bodyPr>
          <a:lstStyle/>
          <a:p>
            <a:r>
              <a:rPr lang="en-US" dirty="0" smtClean="0"/>
              <a:t>Based on </a:t>
            </a:r>
            <a:r>
              <a:rPr lang="en-US" dirty="0"/>
              <a:t>"Bolshoi" high-resolution cosmological N-body simulation and are carefully tuned to match the local galaxy stellar mass function </a:t>
            </a:r>
            <a:r>
              <a:rPr lang="en-US" dirty="0" smtClean="0"/>
              <a:t>construct </a:t>
            </a:r>
          </a:p>
          <a:p>
            <a:r>
              <a:rPr lang="en-US" dirty="0" smtClean="0"/>
              <a:t>catalogs </a:t>
            </a:r>
            <a:r>
              <a:rPr lang="en-US" dirty="0"/>
              <a:t>of mock galaxies on light cones that have the same geometry as the CANDELS survey, which should be particularly useful for quantifying the biases and uncertainties on measurements and inferences from the real observations</a:t>
            </a:r>
            <a:r>
              <a:rPr lang="en-US" dirty="0" smtClean="0"/>
              <a:t>.</a:t>
            </a:r>
          </a:p>
          <a:p>
            <a:endParaRPr lang="en-US" dirty="0"/>
          </a:p>
          <a:p>
            <a:endParaRPr lang="en-US" dirty="0" smtClean="0"/>
          </a:p>
          <a:p>
            <a:r>
              <a:rPr lang="en-US" dirty="0" smtClean="0"/>
              <a:t>Lu+15  (hint: use CANDELS in title to find article)</a:t>
            </a:r>
            <a:endParaRPr lang="en-US" dirty="0"/>
          </a:p>
        </p:txBody>
      </p:sp>
    </p:spTree>
    <p:extLst>
      <p:ext uri="{BB962C8B-B14F-4D97-AF65-F5344CB8AC3E}">
        <p14:creationId xmlns:p14="http://schemas.microsoft.com/office/powerpoint/2010/main" val="1621171900"/>
      </p:ext>
    </p:ext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323" y="1473958"/>
            <a:ext cx="7871346" cy="2735238"/>
          </a:xfrm>
        </p:spPr>
        <p:txBody>
          <a:bodyPr/>
          <a:lstStyle/>
          <a:p>
            <a:r>
              <a:rPr lang="en-US" b="1" dirty="0" smtClean="0"/>
              <a:t>The relationship between the masses of halos found within N-Body Simulations and the stellar masses within their constituent galaxies can be estimated.  </a:t>
            </a:r>
            <a:endParaRPr lang="en-US" b="1" dirty="0"/>
          </a:p>
        </p:txBody>
      </p:sp>
    </p:spTree>
    <p:extLst>
      <p:ext uri="{BB962C8B-B14F-4D97-AF65-F5344CB8AC3E}">
        <p14:creationId xmlns:p14="http://schemas.microsoft.com/office/powerpoint/2010/main" val="844212227"/>
      </p:ext>
    </p:extLst>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1797050" y="920750"/>
            <a:ext cx="5549900" cy="5600700"/>
            <a:chOff x="1132" y="396"/>
            <a:chExt cx="3496" cy="3528"/>
          </a:xfrm>
        </p:grpSpPr>
        <p:pic>
          <p:nvPicPr>
            <p:cNvPr id="27662" name="Picture 3" descr="halomass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 y="396"/>
              <a:ext cx="3496"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Rectangle 4"/>
            <p:cNvSpPr>
              <a:spLocks noChangeArrowheads="1"/>
            </p:cNvSpPr>
            <p:nvPr/>
          </p:nvSpPr>
          <p:spPr bwMode="auto">
            <a:xfrm>
              <a:off x="1912" y="896"/>
              <a:ext cx="2464" cy="2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grpSp>
      <p:sp>
        <p:nvSpPr>
          <p:cNvPr id="27650" name="Text Box 6"/>
          <p:cNvSpPr txBox="1">
            <a:spLocks noChangeArrowheads="1"/>
          </p:cNvSpPr>
          <p:nvPr/>
        </p:nvSpPr>
        <p:spPr bwMode="auto">
          <a:xfrm>
            <a:off x="825500" y="63500"/>
            <a:ext cx="7683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800">
                <a:solidFill>
                  <a:srgbClr val="FF0011"/>
                </a:solidFill>
                <a:latin typeface="Arial" charset="0"/>
              </a:rPr>
              <a:t>Dark halo mass growth vs. time: 4 examples</a:t>
            </a:r>
          </a:p>
        </p:txBody>
      </p:sp>
      <p:sp>
        <p:nvSpPr>
          <p:cNvPr id="27651" name="Text Box 21"/>
          <p:cNvSpPr txBox="1">
            <a:spLocks noChangeArrowheads="1"/>
          </p:cNvSpPr>
          <p:nvPr/>
        </p:nvSpPr>
        <p:spPr bwMode="auto">
          <a:xfrm>
            <a:off x="952500" y="546100"/>
            <a:ext cx="7353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1900" i="1">
                <a:solidFill>
                  <a:srgbClr val="E9D942"/>
                </a:solidFill>
                <a:latin typeface="Arial" charset="0"/>
              </a:rPr>
              <a:t>GALics dark-matter halos by Cattaneo et al. 2006 </a:t>
            </a:r>
          </a:p>
        </p:txBody>
      </p:sp>
      <p:sp>
        <p:nvSpPr>
          <p:cNvPr id="27652" name="Text Box 24"/>
          <p:cNvSpPr txBox="1">
            <a:spLocks noChangeArrowheads="1"/>
          </p:cNvSpPr>
          <p:nvPr/>
        </p:nvSpPr>
        <p:spPr bwMode="auto">
          <a:xfrm>
            <a:off x="3043238" y="5889625"/>
            <a:ext cx="3994150" cy="47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500">
                <a:solidFill>
                  <a:schemeClr val="tx1"/>
                </a:solidFill>
                <a:latin typeface="Arial" charset="0"/>
              </a:rPr>
              <a:t>Redshift, z</a:t>
            </a:r>
          </a:p>
        </p:txBody>
      </p:sp>
      <p:grpSp>
        <p:nvGrpSpPr>
          <p:cNvPr id="3" name="Group 25"/>
          <p:cNvGrpSpPr>
            <a:grpSpLocks/>
          </p:cNvGrpSpPr>
          <p:nvPr/>
        </p:nvGrpSpPr>
        <p:grpSpPr bwMode="auto">
          <a:xfrm>
            <a:off x="2203450" y="5835650"/>
            <a:ext cx="5067300" cy="582613"/>
            <a:chOff x="1388" y="3660"/>
            <a:chExt cx="3192" cy="367"/>
          </a:xfrm>
        </p:grpSpPr>
        <p:grpSp>
          <p:nvGrpSpPr>
            <p:cNvPr id="27657" name="Group 26"/>
            <p:cNvGrpSpPr>
              <a:grpSpLocks/>
            </p:cNvGrpSpPr>
            <p:nvPr/>
          </p:nvGrpSpPr>
          <p:grpSpPr bwMode="auto">
            <a:xfrm>
              <a:off x="1388" y="3660"/>
              <a:ext cx="3192" cy="367"/>
              <a:chOff x="1388" y="3660"/>
              <a:chExt cx="3192" cy="367"/>
            </a:xfrm>
          </p:grpSpPr>
          <p:sp>
            <p:nvSpPr>
              <p:cNvPr id="27660" name="AutoShape 27"/>
              <p:cNvSpPr>
                <a:spLocks noChangeArrowheads="1"/>
              </p:cNvSpPr>
              <p:nvPr/>
            </p:nvSpPr>
            <p:spPr bwMode="auto">
              <a:xfrm flipH="1" flipV="1">
                <a:off x="1388" y="3660"/>
                <a:ext cx="3191" cy="367"/>
              </a:xfrm>
              <a:prstGeom prst="homePlate">
                <a:avLst>
                  <a:gd name="adj" fmla="val 217371"/>
                </a:avLst>
              </a:prstGeom>
              <a:solidFill>
                <a:srgbClr val="30FEC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7661" name="Text Box 28"/>
              <p:cNvSpPr txBox="1">
                <a:spLocks noChangeArrowheads="1"/>
              </p:cNvSpPr>
              <p:nvPr/>
            </p:nvSpPr>
            <p:spPr bwMode="auto">
              <a:xfrm>
                <a:off x="1572" y="3702"/>
                <a:ext cx="300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2500">
                    <a:solidFill>
                      <a:schemeClr val="tx1"/>
                    </a:solidFill>
                    <a:latin typeface="Arial" charset="0"/>
                  </a:rPr>
                  <a:t>  Now              Time                BB</a:t>
                </a:r>
              </a:p>
            </p:txBody>
          </p:sp>
        </p:grpSp>
        <p:sp>
          <p:nvSpPr>
            <p:cNvPr id="27658" name="AutoShape 29"/>
            <p:cNvSpPr>
              <a:spLocks noChangeArrowheads="1"/>
            </p:cNvSpPr>
            <p:nvPr/>
          </p:nvSpPr>
          <p:spPr bwMode="auto">
            <a:xfrm>
              <a:off x="3540" y="3781"/>
              <a:ext cx="525" cy="125"/>
            </a:xfrm>
            <a:prstGeom prst="leftArrow">
              <a:avLst>
                <a:gd name="adj1" fmla="val 50000"/>
                <a:gd name="adj2" fmla="val 105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7659" name="AutoShape 30"/>
            <p:cNvSpPr>
              <a:spLocks noChangeArrowheads="1"/>
            </p:cNvSpPr>
            <p:nvPr/>
          </p:nvSpPr>
          <p:spPr bwMode="auto">
            <a:xfrm>
              <a:off x="2278" y="3786"/>
              <a:ext cx="525" cy="125"/>
            </a:xfrm>
            <a:prstGeom prst="leftArrow">
              <a:avLst>
                <a:gd name="adj1" fmla="val 50000"/>
                <a:gd name="adj2" fmla="val 105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grpSp>
      <p:grpSp>
        <p:nvGrpSpPr>
          <p:cNvPr id="5" name="Group 38"/>
          <p:cNvGrpSpPr>
            <a:grpSpLocks/>
          </p:cNvGrpSpPr>
          <p:nvPr/>
        </p:nvGrpSpPr>
        <p:grpSpPr bwMode="auto">
          <a:xfrm>
            <a:off x="1855788" y="760413"/>
            <a:ext cx="582612" cy="4775200"/>
            <a:chOff x="2871" y="788"/>
            <a:chExt cx="367" cy="3008"/>
          </a:xfrm>
        </p:grpSpPr>
        <p:sp>
          <p:nvSpPr>
            <p:cNvPr id="27655" name="AutoShape 34"/>
            <p:cNvSpPr>
              <a:spLocks noChangeArrowheads="1"/>
            </p:cNvSpPr>
            <p:nvPr/>
          </p:nvSpPr>
          <p:spPr bwMode="auto">
            <a:xfrm rot="5400000" flipH="1" flipV="1">
              <a:off x="2060" y="2004"/>
              <a:ext cx="1990" cy="367"/>
            </a:xfrm>
            <a:prstGeom prst="homePlate">
              <a:avLst>
                <a:gd name="adj" fmla="val 135559"/>
              </a:avLst>
            </a:prstGeom>
            <a:solidFill>
              <a:srgbClr val="30FEC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7656" name="Text Box 35"/>
            <p:cNvSpPr txBox="1">
              <a:spLocks noChangeArrowheads="1"/>
            </p:cNvSpPr>
            <p:nvPr/>
          </p:nvSpPr>
          <p:spPr bwMode="auto">
            <a:xfrm rot="-5400000">
              <a:off x="1543" y="2143"/>
              <a:ext cx="300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500">
                  <a:solidFill>
                    <a:schemeClr val="tx1"/>
                  </a:solidFill>
                  <a:latin typeface="Arial" charset="0"/>
                </a:rPr>
                <a:t>Dark Halo Mass</a:t>
              </a:r>
            </a:p>
          </p:txBody>
        </p:sp>
      </p:grpSp>
    </p:spTree>
    <p:extLst>
      <p:ext uri="{BB962C8B-B14F-4D97-AF65-F5344CB8AC3E}">
        <p14:creationId xmlns:p14="http://schemas.microsoft.com/office/powerpoint/2010/main" val="17407847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a:grpSpLocks/>
          </p:cNvGrpSpPr>
          <p:nvPr/>
        </p:nvGrpSpPr>
        <p:grpSpPr bwMode="auto">
          <a:xfrm>
            <a:off x="1797050" y="920750"/>
            <a:ext cx="5549900" cy="5600700"/>
            <a:chOff x="1132" y="396"/>
            <a:chExt cx="3496" cy="3528"/>
          </a:xfrm>
        </p:grpSpPr>
        <p:pic>
          <p:nvPicPr>
            <p:cNvPr id="29715" name="Picture 3" descr="halomass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 y="396"/>
              <a:ext cx="3496"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6" name="Rectangle 4"/>
            <p:cNvSpPr>
              <a:spLocks noChangeArrowheads="1"/>
            </p:cNvSpPr>
            <p:nvPr/>
          </p:nvSpPr>
          <p:spPr bwMode="auto">
            <a:xfrm>
              <a:off x="1912" y="896"/>
              <a:ext cx="2464" cy="2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grpSp>
      <p:pic>
        <p:nvPicPr>
          <p:cNvPr id="1639429" name="Picture 5" descr="halomasscur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1555750"/>
            <a:ext cx="3886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825500" y="63500"/>
            <a:ext cx="7683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800">
                <a:solidFill>
                  <a:srgbClr val="FF0011"/>
                </a:solidFill>
                <a:latin typeface="Arial" charset="0"/>
              </a:rPr>
              <a:t>Dark halo mass growth vs. time: 4 examples</a:t>
            </a:r>
          </a:p>
        </p:txBody>
      </p:sp>
      <p:grpSp>
        <p:nvGrpSpPr>
          <p:cNvPr id="3" name="Group 7"/>
          <p:cNvGrpSpPr>
            <a:grpSpLocks/>
          </p:cNvGrpSpPr>
          <p:nvPr/>
        </p:nvGrpSpPr>
        <p:grpSpPr bwMode="auto">
          <a:xfrm>
            <a:off x="3003550" y="1752600"/>
            <a:ext cx="4019550" cy="1143000"/>
            <a:chOff x="1896" y="1104"/>
            <a:chExt cx="2528" cy="720"/>
          </a:xfrm>
        </p:grpSpPr>
        <p:sp>
          <p:nvSpPr>
            <p:cNvPr id="29713" name="Rectangle 8"/>
            <p:cNvSpPr>
              <a:spLocks noChangeArrowheads="1"/>
            </p:cNvSpPr>
            <p:nvPr/>
          </p:nvSpPr>
          <p:spPr bwMode="auto">
            <a:xfrm>
              <a:off x="1896" y="1104"/>
              <a:ext cx="2528" cy="720"/>
            </a:xfrm>
            <a:prstGeom prst="rect">
              <a:avLst/>
            </a:prstGeom>
            <a:solidFill>
              <a:schemeClr val="tx2">
                <a:alpha val="2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9714" name="Text Box 9"/>
            <p:cNvSpPr txBox="1">
              <a:spLocks noChangeArrowheads="1"/>
            </p:cNvSpPr>
            <p:nvPr/>
          </p:nvSpPr>
          <p:spPr bwMode="auto">
            <a:xfrm>
              <a:off x="3560" y="1536"/>
              <a:ext cx="7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Clusters</a:t>
              </a:r>
            </a:p>
          </p:txBody>
        </p:sp>
      </p:grpSp>
      <p:grpSp>
        <p:nvGrpSpPr>
          <p:cNvPr id="4" name="Group 10"/>
          <p:cNvGrpSpPr>
            <a:grpSpLocks/>
          </p:cNvGrpSpPr>
          <p:nvPr/>
        </p:nvGrpSpPr>
        <p:grpSpPr bwMode="auto">
          <a:xfrm>
            <a:off x="2997200" y="2895600"/>
            <a:ext cx="4025900" cy="1143000"/>
            <a:chOff x="1896" y="1824"/>
            <a:chExt cx="2528" cy="720"/>
          </a:xfrm>
        </p:grpSpPr>
        <p:sp>
          <p:nvSpPr>
            <p:cNvPr id="29711" name="Rectangle 11"/>
            <p:cNvSpPr>
              <a:spLocks noChangeArrowheads="1"/>
            </p:cNvSpPr>
            <p:nvPr/>
          </p:nvSpPr>
          <p:spPr bwMode="auto">
            <a:xfrm>
              <a:off x="1896" y="1824"/>
              <a:ext cx="2528" cy="720"/>
            </a:xfrm>
            <a:prstGeom prst="rect">
              <a:avLst/>
            </a:prstGeom>
            <a:solidFill>
              <a:srgbClr val="FF051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9712" name="Text Box 12"/>
            <p:cNvSpPr txBox="1">
              <a:spLocks noChangeArrowheads="1"/>
            </p:cNvSpPr>
            <p:nvPr/>
          </p:nvSpPr>
          <p:spPr bwMode="auto">
            <a:xfrm>
              <a:off x="3576" y="2216"/>
              <a:ext cx="7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Groups</a:t>
              </a:r>
            </a:p>
          </p:txBody>
        </p:sp>
      </p:grpSp>
      <p:grpSp>
        <p:nvGrpSpPr>
          <p:cNvPr id="5" name="Group 13"/>
          <p:cNvGrpSpPr>
            <a:grpSpLocks/>
          </p:cNvGrpSpPr>
          <p:nvPr/>
        </p:nvGrpSpPr>
        <p:grpSpPr bwMode="auto">
          <a:xfrm>
            <a:off x="2984500" y="4038600"/>
            <a:ext cx="4038600" cy="1155700"/>
            <a:chOff x="1880" y="2544"/>
            <a:chExt cx="2544" cy="728"/>
          </a:xfrm>
        </p:grpSpPr>
        <p:grpSp>
          <p:nvGrpSpPr>
            <p:cNvPr id="29705" name="Group 14"/>
            <p:cNvGrpSpPr>
              <a:grpSpLocks/>
            </p:cNvGrpSpPr>
            <p:nvPr/>
          </p:nvGrpSpPr>
          <p:grpSpPr bwMode="auto">
            <a:xfrm>
              <a:off x="1880" y="2544"/>
              <a:ext cx="2544" cy="728"/>
              <a:chOff x="1888" y="2544"/>
              <a:chExt cx="2536" cy="720"/>
            </a:xfrm>
          </p:grpSpPr>
          <p:sp>
            <p:nvSpPr>
              <p:cNvPr id="29708" name="Line 15"/>
              <p:cNvSpPr>
                <a:spLocks noChangeShapeType="1"/>
              </p:cNvSpPr>
              <p:nvPr/>
            </p:nvSpPr>
            <p:spPr bwMode="auto">
              <a:xfrm>
                <a:off x="1888" y="2544"/>
                <a:ext cx="2536" cy="0"/>
              </a:xfrm>
              <a:prstGeom prst="line">
                <a:avLst/>
              </a:prstGeom>
              <a:noFill/>
              <a:ln w="444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Rectangle 16"/>
              <p:cNvSpPr>
                <a:spLocks noChangeArrowheads="1"/>
              </p:cNvSpPr>
              <p:nvPr/>
            </p:nvSpPr>
            <p:spPr bwMode="auto">
              <a:xfrm>
                <a:off x="1896" y="2544"/>
                <a:ext cx="2528" cy="720"/>
              </a:xfrm>
              <a:prstGeom prst="rect">
                <a:avLst/>
              </a:prstGeom>
              <a:solidFill>
                <a:srgbClr val="1422DD">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29710" name="Text Box 17"/>
              <p:cNvSpPr txBox="1">
                <a:spLocks noChangeArrowheads="1"/>
              </p:cNvSpPr>
              <p:nvPr/>
            </p:nvSpPr>
            <p:spPr bwMode="auto">
              <a:xfrm>
                <a:off x="3608" y="2928"/>
                <a:ext cx="79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Galaxies</a:t>
                </a:r>
              </a:p>
            </p:txBody>
          </p:sp>
        </p:grpSp>
        <p:sp>
          <p:nvSpPr>
            <p:cNvPr id="29706" name="Text Box 18"/>
            <p:cNvSpPr txBox="1">
              <a:spLocks noChangeArrowheads="1"/>
            </p:cNvSpPr>
            <p:nvPr/>
          </p:nvSpPr>
          <p:spPr bwMode="auto">
            <a:xfrm>
              <a:off x="2064" y="2720"/>
              <a:ext cx="896" cy="3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1400" i="1">
                  <a:solidFill>
                    <a:schemeClr val="bg1"/>
                  </a:solidFill>
                </a:rPr>
                <a:t>Milky Way and M31 halos</a:t>
              </a:r>
            </a:p>
          </p:txBody>
        </p:sp>
        <p:sp>
          <p:nvSpPr>
            <p:cNvPr id="29707" name="Line 19"/>
            <p:cNvSpPr>
              <a:spLocks noChangeShapeType="1"/>
            </p:cNvSpPr>
            <p:nvPr/>
          </p:nvSpPr>
          <p:spPr bwMode="auto">
            <a:xfrm flipV="1">
              <a:off x="2512" y="2544"/>
              <a:ext cx="0" cy="1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9703" name="Text Box 20"/>
          <p:cNvSpPr txBox="1">
            <a:spLocks noChangeArrowheads="1"/>
          </p:cNvSpPr>
          <p:nvPr/>
        </p:nvSpPr>
        <p:spPr bwMode="auto">
          <a:xfrm>
            <a:off x="952500" y="546100"/>
            <a:ext cx="7353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1900" i="1">
                <a:solidFill>
                  <a:srgbClr val="E9D942"/>
                </a:solidFill>
                <a:latin typeface="Arial" charset="0"/>
              </a:rPr>
              <a:t>GALics dark-matter halos by Cattaneo et al. 2006 </a:t>
            </a:r>
          </a:p>
        </p:txBody>
      </p:sp>
      <p:sp>
        <p:nvSpPr>
          <p:cNvPr id="29704" name="Text Box 21"/>
          <p:cNvSpPr txBox="1">
            <a:spLocks noChangeArrowheads="1"/>
          </p:cNvSpPr>
          <p:nvPr/>
        </p:nvSpPr>
        <p:spPr bwMode="auto">
          <a:xfrm>
            <a:off x="3043238" y="5889625"/>
            <a:ext cx="3994150" cy="47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500">
                <a:solidFill>
                  <a:schemeClr val="tx1"/>
                </a:solidFill>
                <a:latin typeface="Arial" charset="0"/>
              </a:rPr>
              <a:t>Redshift, z</a:t>
            </a:r>
          </a:p>
        </p:txBody>
      </p:sp>
    </p:spTree>
    <p:extLst>
      <p:ext uri="{BB962C8B-B14F-4D97-AF65-F5344CB8AC3E}">
        <p14:creationId xmlns:p14="http://schemas.microsoft.com/office/powerpoint/2010/main" val="42922806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639429"/>
                                        </p:tgtEl>
                                        <p:attrNameLst>
                                          <p:attrName>style.visibility</p:attrName>
                                        </p:attrNameLst>
                                      </p:cBhvr>
                                      <p:to>
                                        <p:strVal val="visible"/>
                                      </p:to>
                                    </p:set>
                                    <p:animEffect transition="in" filter="wipe(right)">
                                      <p:cBhvr>
                                        <p:cTn id="7" dur="5000"/>
                                        <p:tgtEl>
                                          <p:spTgt spid="1639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attaneo"/>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332038" y="1127125"/>
            <a:ext cx="53879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1130300" y="1041400"/>
            <a:ext cx="6769100" cy="565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31747" name="Rectangle 5"/>
          <p:cNvSpPr>
            <a:spLocks noChangeArrowheads="1"/>
          </p:cNvSpPr>
          <p:nvPr/>
        </p:nvSpPr>
        <p:spPr bwMode="auto">
          <a:xfrm>
            <a:off x="2336800" y="1206500"/>
            <a:ext cx="5334000" cy="4800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31748" name="Line 6"/>
          <p:cNvSpPr>
            <a:spLocks noChangeShapeType="1"/>
          </p:cNvSpPr>
          <p:nvPr/>
        </p:nvSpPr>
        <p:spPr bwMode="auto">
          <a:xfrm rot="-5400000">
            <a:off x="2413000" y="35306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49" name="Line 7"/>
          <p:cNvSpPr>
            <a:spLocks noChangeShapeType="1"/>
          </p:cNvSpPr>
          <p:nvPr/>
        </p:nvSpPr>
        <p:spPr bwMode="auto">
          <a:xfrm>
            <a:off x="5003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0" name="Line 8"/>
          <p:cNvSpPr>
            <a:spLocks noChangeShapeType="1"/>
          </p:cNvSpPr>
          <p:nvPr/>
        </p:nvSpPr>
        <p:spPr bwMode="auto">
          <a:xfrm>
            <a:off x="63754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9"/>
          <p:cNvSpPr>
            <a:spLocks noChangeShapeType="1"/>
          </p:cNvSpPr>
          <p:nvPr/>
        </p:nvSpPr>
        <p:spPr bwMode="auto">
          <a:xfrm>
            <a:off x="7035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2" name="Line 10"/>
          <p:cNvSpPr>
            <a:spLocks noChangeShapeType="1"/>
          </p:cNvSpPr>
          <p:nvPr/>
        </p:nvSpPr>
        <p:spPr bwMode="auto">
          <a:xfrm>
            <a:off x="57150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3" name="Line 11"/>
          <p:cNvSpPr>
            <a:spLocks noChangeShapeType="1"/>
          </p:cNvSpPr>
          <p:nvPr/>
        </p:nvSpPr>
        <p:spPr bwMode="auto">
          <a:xfrm>
            <a:off x="3733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2"/>
          <p:cNvSpPr>
            <a:spLocks noChangeShapeType="1"/>
          </p:cNvSpPr>
          <p:nvPr/>
        </p:nvSpPr>
        <p:spPr bwMode="auto">
          <a:xfrm>
            <a:off x="4368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5" name="Line 13"/>
          <p:cNvSpPr>
            <a:spLocks noChangeShapeType="1"/>
          </p:cNvSpPr>
          <p:nvPr/>
        </p:nvSpPr>
        <p:spPr bwMode="auto">
          <a:xfrm>
            <a:off x="30353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6" name="Line 14"/>
          <p:cNvSpPr>
            <a:spLocks noChangeShapeType="1"/>
          </p:cNvSpPr>
          <p:nvPr/>
        </p:nvSpPr>
        <p:spPr bwMode="auto">
          <a:xfrm rot="-5400000">
            <a:off x="2400300" y="43053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7" name="Line 15"/>
          <p:cNvSpPr>
            <a:spLocks noChangeShapeType="1"/>
          </p:cNvSpPr>
          <p:nvPr/>
        </p:nvSpPr>
        <p:spPr bwMode="auto">
          <a:xfrm rot="-5400000">
            <a:off x="2400300" y="51054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8" name="Line 16"/>
          <p:cNvSpPr>
            <a:spLocks noChangeShapeType="1"/>
          </p:cNvSpPr>
          <p:nvPr/>
        </p:nvSpPr>
        <p:spPr bwMode="auto">
          <a:xfrm rot="-5400000">
            <a:off x="2425700" y="19431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9" name="Line 17"/>
          <p:cNvSpPr>
            <a:spLocks noChangeShapeType="1"/>
          </p:cNvSpPr>
          <p:nvPr/>
        </p:nvSpPr>
        <p:spPr bwMode="auto">
          <a:xfrm rot="-5400000">
            <a:off x="2413000" y="27178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0" name="Text Box 18"/>
          <p:cNvSpPr txBox="1">
            <a:spLocks noChangeArrowheads="1"/>
          </p:cNvSpPr>
          <p:nvPr/>
        </p:nvSpPr>
        <p:spPr bwMode="auto">
          <a:xfrm>
            <a:off x="22098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0</a:t>
            </a:r>
          </a:p>
        </p:txBody>
      </p:sp>
      <p:sp>
        <p:nvSpPr>
          <p:cNvPr id="31761" name="Text Box 19"/>
          <p:cNvSpPr txBox="1">
            <a:spLocks noChangeArrowheads="1"/>
          </p:cNvSpPr>
          <p:nvPr/>
        </p:nvSpPr>
        <p:spPr bwMode="auto">
          <a:xfrm>
            <a:off x="35814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2</a:t>
            </a:r>
          </a:p>
        </p:txBody>
      </p:sp>
      <p:sp>
        <p:nvSpPr>
          <p:cNvPr id="31762" name="Text Box 20"/>
          <p:cNvSpPr txBox="1">
            <a:spLocks noChangeArrowheads="1"/>
          </p:cNvSpPr>
          <p:nvPr/>
        </p:nvSpPr>
        <p:spPr bwMode="auto">
          <a:xfrm>
            <a:off x="48387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4</a:t>
            </a:r>
          </a:p>
        </p:txBody>
      </p:sp>
      <p:sp>
        <p:nvSpPr>
          <p:cNvPr id="31763" name="Text Box 21"/>
          <p:cNvSpPr txBox="1">
            <a:spLocks noChangeArrowheads="1"/>
          </p:cNvSpPr>
          <p:nvPr/>
        </p:nvSpPr>
        <p:spPr bwMode="auto">
          <a:xfrm>
            <a:off x="62103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6</a:t>
            </a:r>
          </a:p>
        </p:txBody>
      </p:sp>
      <p:sp>
        <p:nvSpPr>
          <p:cNvPr id="31764" name="Text Box 22"/>
          <p:cNvSpPr txBox="1">
            <a:spLocks noChangeArrowheads="1"/>
          </p:cNvSpPr>
          <p:nvPr/>
        </p:nvSpPr>
        <p:spPr bwMode="auto">
          <a:xfrm>
            <a:off x="75057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8</a:t>
            </a:r>
          </a:p>
        </p:txBody>
      </p:sp>
      <p:sp>
        <p:nvSpPr>
          <p:cNvPr id="31765" name="Text Box 23"/>
          <p:cNvSpPr txBox="1">
            <a:spLocks noChangeArrowheads="1"/>
          </p:cNvSpPr>
          <p:nvPr/>
        </p:nvSpPr>
        <p:spPr bwMode="auto">
          <a:xfrm>
            <a:off x="4051300" y="62357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000">
                <a:solidFill>
                  <a:schemeClr val="tx1"/>
                </a:solidFill>
                <a:latin typeface="Arial" charset="0"/>
              </a:rPr>
              <a:t>Redshift, z</a:t>
            </a:r>
          </a:p>
        </p:txBody>
      </p:sp>
      <p:sp>
        <p:nvSpPr>
          <p:cNvPr id="31766" name="Text Box 24"/>
          <p:cNvSpPr txBox="1">
            <a:spLocks noChangeArrowheads="1"/>
          </p:cNvSpPr>
          <p:nvPr/>
        </p:nvSpPr>
        <p:spPr bwMode="auto">
          <a:xfrm>
            <a:off x="1485900" y="622300"/>
            <a:ext cx="2578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endParaRPr lang="en-US" altLang="en-US" sz="1800" i="1">
              <a:solidFill>
                <a:srgbClr val="DDDDDD"/>
              </a:solidFill>
              <a:latin typeface="Verdana" charset="0"/>
            </a:endParaRPr>
          </a:p>
        </p:txBody>
      </p:sp>
      <p:sp>
        <p:nvSpPr>
          <p:cNvPr id="31767" name="Text Box 25"/>
          <p:cNvSpPr txBox="1">
            <a:spLocks noChangeArrowheads="1"/>
          </p:cNvSpPr>
          <p:nvPr/>
        </p:nvSpPr>
        <p:spPr bwMode="auto">
          <a:xfrm rot="-5400000">
            <a:off x="419101" y="3427412"/>
            <a:ext cx="210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2000">
                <a:solidFill>
                  <a:schemeClr val="tx1"/>
                </a:solidFill>
                <a:latin typeface="Arial" charset="0"/>
              </a:rPr>
              <a:t>Log (M</a:t>
            </a:r>
            <a:r>
              <a:rPr lang="en-US" altLang="en-US" sz="2000" baseline="-25000">
                <a:solidFill>
                  <a:schemeClr val="tx1"/>
                </a:solidFill>
                <a:latin typeface="Arial" charset="0"/>
              </a:rPr>
              <a:t>halo</a:t>
            </a:r>
            <a:r>
              <a:rPr lang="en-US" altLang="en-US" sz="2000">
                <a:solidFill>
                  <a:schemeClr val="tx1"/>
                </a:solidFill>
                <a:latin typeface="Arial" charset="0"/>
              </a:rPr>
              <a:t>/M</a:t>
            </a:r>
            <a:r>
              <a:rPr lang="en-US" altLang="en-US" sz="2000" baseline="-25000">
                <a:solidFill>
                  <a:schemeClr val="tx1"/>
                </a:solidFill>
                <a:latin typeface="Arial" charset="0"/>
                <a:sym typeface="Wingdings" charset="2"/>
              </a:rPr>
              <a:t></a:t>
            </a:r>
            <a:r>
              <a:rPr lang="en-US" altLang="en-US" sz="2000">
                <a:solidFill>
                  <a:schemeClr val="tx1"/>
                </a:solidFill>
                <a:latin typeface="Arial" charset="0"/>
                <a:sym typeface="Wingdings" charset="2"/>
              </a:rPr>
              <a:t>)</a:t>
            </a:r>
            <a:endParaRPr lang="en-US" altLang="en-US" sz="2000">
              <a:solidFill>
                <a:schemeClr val="tx1"/>
              </a:solidFill>
              <a:latin typeface="Arial" charset="0"/>
            </a:endParaRPr>
          </a:p>
        </p:txBody>
      </p:sp>
      <p:sp>
        <p:nvSpPr>
          <p:cNvPr id="31768" name="Text Box 26"/>
          <p:cNvSpPr txBox="1">
            <a:spLocks noChangeArrowheads="1"/>
          </p:cNvSpPr>
          <p:nvPr/>
        </p:nvSpPr>
        <p:spPr bwMode="auto">
          <a:xfrm>
            <a:off x="1930400" y="10414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15</a:t>
            </a:r>
          </a:p>
        </p:txBody>
      </p:sp>
      <p:sp>
        <p:nvSpPr>
          <p:cNvPr id="31769" name="Text Box 27"/>
          <p:cNvSpPr txBox="1">
            <a:spLocks noChangeArrowheads="1"/>
          </p:cNvSpPr>
          <p:nvPr/>
        </p:nvSpPr>
        <p:spPr bwMode="auto">
          <a:xfrm>
            <a:off x="1917700" y="18161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14</a:t>
            </a:r>
          </a:p>
        </p:txBody>
      </p:sp>
      <p:sp>
        <p:nvSpPr>
          <p:cNvPr id="31770" name="Text Box 28"/>
          <p:cNvSpPr txBox="1">
            <a:spLocks noChangeArrowheads="1"/>
          </p:cNvSpPr>
          <p:nvPr/>
        </p:nvSpPr>
        <p:spPr bwMode="auto">
          <a:xfrm>
            <a:off x="1917700" y="25781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13</a:t>
            </a:r>
          </a:p>
        </p:txBody>
      </p:sp>
      <p:sp>
        <p:nvSpPr>
          <p:cNvPr id="31771" name="Text Box 29"/>
          <p:cNvSpPr txBox="1">
            <a:spLocks noChangeArrowheads="1"/>
          </p:cNvSpPr>
          <p:nvPr/>
        </p:nvSpPr>
        <p:spPr bwMode="auto">
          <a:xfrm>
            <a:off x="1917700" y="34036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12</a:t>
            </a:r>
          </a:p>
        </p:txBody>
      </p:sp>
      <p:sp>
        <p:nvSpPr>
          <p:cNvPr id="31772" name="Text Box 30"/>
          <p:cNvSpPr txBox="1">
            <a:spLocks noChangeArrowheads="1"/>
          </p:cNvSpPr>
          <p:nvPr/>
        </p:nvSpPr>
        <p:spPr bwMode="auto">
          <a:xfrm>
            <a:off x="1905000" y="41783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11</a:t>
            </a:r>
          </a:p>
        </p:txBody>
      </p:sp>
      <p:sp>
        <p:nvSpPr>
          <p:cNvPr id="31773" name="Text Box 31"/>
          <p:cNvSpPr txBox="1">
            <a:spLocks noChangeArrowheads="1"/>
          </p:cNvSpPr>
          <p:nvPr/>
        </p:nvSpPr>
        <p:spPr bwMode="auto">
          <a:xfrm>
            <a:off x="1930400" y="49657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10</a:t>
            </a:r>
          </a:p>
        </p:txBody>
      </p:sp>
      <p:sp>
        <p:nvSpPr>
          <p:cNvPr id="31774" name="Text Box 32"/>
          <p:cNvSpPr txBox="1">
            <a:spLocks noChangeArrowheads="1"/>
          </p:cNvSpPr>
          <p:nvPr/>
        </p:nvSpPr>
        <p:spPr bwMode="auto">
          <a:xfrm>
            <a:off x="2044700" y="57785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9</a:t>
            </a:r>
          </a:p>
        </p:txBody>
      </p:sp>
      <p:sp>
        <p:nvSpPr>
          <p:cNvPr id="31775" name="Freeform 35"/>
          <p:cNvSpPr>
            <a:spLocks/>
          </p:cNvSpPr>
          <p:nvPr/>
        </p:nvSpPr>
        <p:spPr bwMode="auto">
          <a:xfrm>
            <a:off x="2489200" y="1562100"/>
            <a:ext cx="5054600" cy="2197100"/>
          </a:xfrm>
          <a:custGeom>
            <a:avLst/>
            <a:gdLst>
              <a:gd name="T0" fmla="*/ 0 w 3184"/>
              <a:gd name="T1" fmla="*/ 0 h 1384"/>
              <a:gd name="T2" fmla="*/ 2147483646 w 3184"/>
              <a:gd name="T3" fmla="*/ 2147483646 h 1384"/>
              <a:gd name="T4" fmla="*/ 2147483646 w 3184"/>
              <a:gd name="T5" fmla="*/ 2147483646 h 1384"/>
              <a:gd name="T6" fmla="*/ 2147483646 w 3184"/>
              <a:gd name="T7" fmla="*/ 2147483646 h 1384"/>
              <a:gd name="T8" fmla="*/ 2147483646 w 3184"/>
              <a:gd name="T9" fmla="*/ 2147483646 h 1384"/>
              <a:gd name="T10" fmla="*/ 2147483646 w 3184"/>
              <a:gd name="T11" fmla="*/ 2147483646 h 1384"/>
              <a:gd name="T12" fmla="*/ 2147483646 w 3184"/>
              <a:gd name="T13" fmla="*/ 2147483646 h 1384"/>
              <a:gd name="T14" fmla="*/ 2147483646 w 3184"/>
              <a:gd name="T15" fmla="*/ 2147483646 h 1384"/>
              <a:gd name="T16" fmla="*/ 2147483646 w 3184"/>
              <a:gd name="T17" fmla="*/ 2147483646 h 1384"/>
              <a:gd name="T18" fmla="*/ 2147483646 w 3184"/>
              <a:gd name="T19" fmla="*/ 2147483646 h 1384"/>
              <a:gd name="T20" fmla="*/ 2147483646 w 3184"/>
              <a:gd name="T21" fmla="*/ 2147483646 h 1384"/>
              <a:gd name="T22" fmla="*/ 2147483646 w 3184"/>
              <a:gd name="T23" fmla="*/ 2147483646 h 1384"/>
              <a:gd name="T24" fmla="*/ 2147483646 w 3184"/>
              <a:gd name="T25" fmla="*/ 2147483646 h 1384"/>
              <a:gd name="T26" fmla="*/ 2147483646 w 3184"/>
              <a:gd name="T27" fmla="*/ 2147483646 h 1384"/>
              <a:gd name="T28" fmla="*/ 2147483646 w 3184"/>
              <a:gd name="T29" fmla="*/ 2147483646 h 1384"/>
              <a:gd name="T30" fmla="*/ 2147483646 w 3184"/>
              <a:gd name="T31" fmla="*/ 2147483646 h 1384"/>
              <a:gd name="T32" fmla="*/ 2147483646 w 3184"/>
              <a:gd name="T33" fmla="*/ 2147483646 h 1384"/>
              <a:gd name="T34" fmla="*/ 2147483646 w 3184"/>
              <a:gd name="T35" fmla="*/ 2147483646 h 1384"/>
              <a:gd name="T36" fmla="*/ 2147483646 w 3184"/>
              <a:gd name="T37" fmla="*/ 2147483646 h 1384"/>
              <a:gd name="T38" fmla="*/ 2147483646 w 3184"/>
              <a:gd name="T39" fmla="*/ 2147483646 h 1384"/>
              <a:gd name="T40" fmla="*/ 2147483646 w 3184"/>
              <a:gd name="T41" fmla="*/ 2147483646 h 1384"/>
              <a:gd name="T42" fmla="*/ 2147483646 w 3184"/>
              <a:gd name="T43" fmla="*/ 2147483646 h 1384"/>
              <a:gd name="T44" fmla="*/ 2147483646 w 3184"/>
              <a:gd name="T45" fmla="*/ 2147483646 h 1384"/>
              <a:gd name="T46" fmla="*/ 2147483646 w 3184"/>
              <a:gd name="T47" fmla="*/ 2147483646 h 1384"/>
              <a:gd name="T48" fmla="*/ 2147483646 w 3184"/>
              <a:gd name="T49" fmla="*/ 2147483646 h 1384"/>
              <a:gd name="T50" fmla="*/ 2147483646 w 3184"/>
              <a:gd name="T51" fmla="*/ 2147483646 h 1384"/>
              <a:gd name="T52" fmla="*/ 2147483646 w 3184"/>
              <a:gd name="T53" fmla="*/ 2147483646 h 1384"/>
              <a:gd name="T54" fmla="*/ 2147483646 w 3184"/>
              <a:gd name="T55" fmla="*/ 2147483646 h 1384"/>
              <a:gd name="T56" fmla="*/ 2147483646 w 3184"/>
              <a:gd name="T57" fmla="*/ 2147483646 h 1384"/>
              <a:gd name="T58" fmla="*/ 2147483646 w 3184"/>
              <a:gd name="T59" fmla="*/ 2147483646 h 1384"/>
              <a:gd name="T60" fmla="*/ 2147483646 w 3184"/>
              <a:gd name="T61" fmla="*/ 2147483646 h 1384"/>
              <a:gd name="T62" fmla="*/ 2147483646 w 3184"/>
              <a:gd name="T63" fmla="*/ 2147483646 h 1384"/>
              <a:gd name="T64" fmla="*/ 2147483646 w 3184"/>
              <a:gd name="T65" fmla="*/ 2147483646 h 1384"/>
              <a:gd name="T66" fmla="*/ 2147483646 w 3184"/>
              <a:gd name="T67" fmla="*/ 2147483646 h 1384"/>
              <a:gd name="T68" fmla="*/ 2147483646 w 3184"/>
              <a:gd name="T69" fmla="*/ 2147483646 h 1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84"/>
              <a:gd name="T106" fmla="*/ 0 h 1384"/>
              <a:gd name="T107" fmla="*/ 3184 w 3184"/>
              <a:gd name="T108" fmla="*/ 1384 h 1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84" h="1384">
                <a:moveTo>
                  <a:pt x="0" y="0"/>
                </a:moveTo>
                <a:cubicBezTo>
                  <a:pt x="10" y="2"/>
                  <a:pt x="21" y="4"/>
                  <a:pt x="32" y="8"/>
                </a:cubicBezTo>
                <a:cubicBezTo>
                  <a:pt x="48" y="12"/>
                  <a:pt x="80" y="24"/>
                  <a:pt x="80" y="24"/>
                </a:cubicBezTo>
                <a:cubicBezTo>
                  <a:pt x="191" y="1"/>
                  <a:pt x="132" y="5"/>
                  <a:pt x="256" y="16"/>
                </a:cubicBezTo>
                <a:cubicBezTo>
                  <a:pt x="291" y="69"/>
                  <a:pt x="345" y="49"/>
                  <a:pt x="392" y="80"/>
                </a:cubicBezTo>
                <a:cubicBezTo>
                  <a:pt x="447" y="116"/>
                  <a:pt x="421" y="105"/>
                  <a:pt x="464" y="120"/>
                </a:cubicBezTo>
                <a:cubicBezTo>
                  <a:pt x="485" y="152"/>
                  <a:pt x="498" y="148"/>
                  <a:pt x="536" y="160"/>
                </a:cubicBezTo>
                <a:cubicBezTo>
                  <a:pt x="552" y="164"/>
                  <a:pt x="584" y="176"/>
                  <a:pt x="584" y="176"/>
                </a:cubicBezTo>
                <a:cubicBezTo>
                  <a:pt x="628" y="242"/>
                  <a:pt x="634" y="303"/>
                  <a:pt x="648" y="384"/>
                </a:cubicBezTo>
                <a:cubicBezTo>
                  <a:pt x="648" y="384"/>
                  <a:pt x="655" y="445"/>
                  <a:pt x="664" y="456"/>
                </a:cubicBezTo>
                <a:cubicBezTo>
                  <a:pt x="687" y="484"/>
                  <a:pt x="741" y="489"/>
                  <a:pt x="776" y="496"/>
                </a:cubicBezTo>
                <a:cubicBezTo>
                  <a:pt x="794" y="551"/>
                  <a:pt x="841" y="526"/>
                  <a:pt x="880" y="552"/>
                </a:cubicBezTo>
                <a:cubicBezTo>
                  <a:pt x="896" y="562"/>
                  <a:pt x="912" y="573"/>
                  <a:pt x="928" y="584"/>
                </a:cubicBezTo>
                <a:cubicBezTo>
                  <a:pt x="936" y="589"/>
                  <a:pt x="952" y="600"/>
                  <a:pt x="952" y="600"/>
                </a:cubicBezTo>
                <a:cubicBezTo>
                  <a:pt x="980" y="643"/>
                  <a:pt x="1047" y="663"/>
                  <a:pt x="1096" y="680"/>
                </a:cubicBezTo>
                <a:cubicBezTo>
                  <a:pt x="1217" y="720"/>
                  <a:pt x="1232" y="720"/>
                  <a:pt x="1384" y="728"/>
                </a:cubicBezTo>
                <a:cubicBezTo>
                  <a:pt x="1427" y="742"/>
                  <a:pt x="1462" y="774"/>
                  <a:pt x="1504" y="792"/>
                </a:cubicBezTo>
                <a:cubicBezTo>
                  <a:pt x="1570" y="820"/>
                  <a:pt x="1640" y="839"/>
                  <a:pt x="1712" y="848"/>
                </a:cubicBezTo>
                <a:cubicBezTo>
                  <a:pt x="1775" y="869"/>
                  <a:pt x="1701" y="846"/>
                  <a:pt x="1840" y="864"/>
                </a:cubicBezTo>
                <a:cubicBezTo>
                  <a:pt x="1889" y="870"/>
                  <a:pt x="1930" y="883"/>
                  <a:pt x="1984" y="888"/>
                </a:cubicBezTo>
                <a:cubicBezTo>
                  <a:pt x="2060" y="913"/>
                  <a:pt x="2068" y="912"/>
                  <a:pt x="2160" y="920"/>
                </a:cubicBezTo>
                <a:cubicBezTo>
                  <a:pt x="2160" y="920"/>
                  <a:pt x="2212" y="932"/>
                  <a:pt x="2216" y="936"/>
                </a:cubicBezTo>
                <a:cubicBezTo>
                  <a:pt x="2229" y="949"/>
                  <a:pt x="2228" y="981"/>
                  <a:pt x="2248" y="984"/>
                </a:cubicBezTo>
                <a:cubicBezTo>
                  <a:pt x="2269" y="986"/>
                  <a:pt x="2290" y="989"/>
                  <a:pt x="2312" y="992"/>
                </a:cubicBezTo>
                <a:cubicBezTo>
                  <a:pt x="2370" y="1011"/>
                  <a:pt x="2429" y="1022"/>
                  <a:pt x="2488" y="1040"/>
                </a:cubicBezTo>
                <a:cubicBezTo>
                  <a:pt x="2516" y="1048"/>
                  <a:pt x="2553" y="1067"/>
                  <a:pt x="2584" y="1072"/>
                </a:cubicBezTo>
                <a:cubicBezTo>
                  <a:pt x="2634" y="1079"/>
                  <a:pt x="2677" y="1083"/>
                  <a:pt x="2720" y="1112"/>
                </a:cubicBezTo>
                <a:cubicBezTo>
                  <a:pt x="2742" y="1145"/>
                  <a:pt x="2770" y="1163"/>
                  <a:pt x="2808" y="1176"/>
                </a:cubicBezTo>
                <a:cubicBezTo>
                  <a:pt x="2820" y="1226"/>
                  <a:pt x="2823" y="1211"/>
                  <a:pt x="2864" y="1232"/>
                </a:cubicBezTo>
                <a:cubicBezTo>
                  <a:pt x="2872" y="1236"/>
                  <a:pt x="2879" y="1244"/>
                  <a:pt x="2888" y="1248"/>
                </a:cubicBezTo>
                <a:cubicBezTo>
                  <a:pt x="2903" y="1254"/>
                  <a:pt x="2920" y="1258"/>
                  <a:pt x="2936" y="1264"/>
                </a:cubicBezTo>
                <a:cubicBezTo>
                  <a:pt x="2944" y="1266"/>
                  <a:pt x="2960" y="1272"/>
                  <a:pt x="2960" y="1272"/>
                </a:cubicBezTo>
                <a:cubicBezTo>
                  <a:pt x="2968" y="1280"/>
                  <a:pt x="2977" y="1287"/>
                  <a:pt x="2984" y="1296"/>
                </a:cubicBezTo>
                <a:cubicBezTo>
                  <a:pt x="2995" y="1311"/>
                  <a:pt x="2997" y="1337"/>
                  <a:pt x="3016" y="1344"/>
                </a:cubicBezTo>
                <a:cubicBezTo>
                  <a:pt x="3089" y="1368"/>
                  <a:pt x="3084" y="1384"/>
                  <a:pt x="3184" y="1384"/>
                </a:cubicBezTo>
              </a:path>
            </a:pathLst>
          </a:custGeom>
          <a:noFill/>
          <a:ln w="28575">
            <a:solidFill>
              <a:srgbClr val="19F3F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6" name="Freeform 36"/>
          <p:cNvSpPr>
            <a:spLocks/>
          </p:cNvSpPr>
          <p:nvPr/>
        </p:nvSpPr>
        <p:spPr bwMode="auto">
          <a:xfrm>
            <a:off x="2489200" y="1876425"/>
            <a:ext cx="5041900" cy="1768475"/>
          </a:xfrm>
          <a:custGeom>
            <a:avLst/>
            <a:gdLst>
              <a:gd name="T0" fmla="*/ 0 w 3176"/>
              <a:gd name="T1" fmla="*/ 2147483646 h 1114"/>
              <a:gd name="T2" fmla="*/ 2147483646 w 3176"/>
              <a:gd name="T3" fmla="*/ 2147483646 h 1114"/>
              <a:gd name="T4" fmla="*/ 2147483646 w 3176"/>
              <a:gd name="T5" fmla="*/ 2147483646 h 1114"/>
              <a:gd name="T6" fmla="*/ 2147483646 w 3176"/>
              <a:gd name="T7" fmla="*/ 2147483646 h 1114"/>
              <a:gd name="T8" fmla="*/ 2147483646 w 3176"/>
              <a:gd name="T9" fmla="*/ 2147483646 h 1114"/>
              <a:gd name="T10" fmla="*/ 2147483646 w 3176"/>
              <a:gd name="T11" fmla="*/ 2147483646 h 1114"/>
              <a:gd name="T12" fmla="*/ 2147483646 w 3176"/>
              <a:gd name="T13" fmla="*/ 2147483646 h 1114"/>
              <a:gd name="T14" fmla="*/ 2147483646 w 3176"/>
              <a:gd name="T15" fmla="*/ 2147483646 h 1114"/>
              <a:gd name="T16" fmla="*/ 2147483646 w 3176"/>
              <a:gd name="T17" fmla="*/ 2147483646 h 1114"/>
              <a:gd name="T18" fmla="*/ 2147483646 w 3176"/>
              <a:gd name="T19" fmla="*/ 2147483646 h 1114"/>
              <a:gd name="T20" fmla="*/ 2147483646 w 3176"/>
              <a:gd name="T21" fmla="*/ 2147483646 h 1114"/>
              <a:gd name="T22" fmla="*/ 2147483646 w 3176"/>
              <a:gd name="T23" fmla="*/ 2147483646 h 1114"/>
              <a:gd name="T24" fmla="*/ 2147483646 w 3176"/>
              <a:gd name="T25" fmla="*/ 2147483646 h 1114"/>
              <a:gd name="T26" fmla="*/ 2147483646 w 3176"/>
              <a:gd name="T27" fmla="*/ 2147483646 h 1114"/>
              <a:gd name="T28" fmla="*/ 2147483646 w 3176"/>
              <a:gd name="T29" fmla="*/ 2147483646 h 1114"/>
              <a:gd name="T30" fmla="*/ 2147483646 w 3176"/>
              <a:gd name="T31" fmla="*/ 2147483646 h 1114"/>
              <a:gd name="T32" fmla="*/ 2147483646 w 3176"/>
              <a:gd name="T33" fmla="*/ 2147483646 h 1114"/>
              <a:gd name="T34" fmla="*/ 2147483646 w 3176"/>
              <a:gd name="T35" fmla="*/ 2147483646 h 1114"/>
              <a:gd name="T36" fmla="*/ 2147483646 w 3176"/>
              <a:gd name="T37" fmla="*/ 2147483646 h 1114"/>
              <a:gd name="T38" fmla="*/ 2147483646 w 3176"/>
              <a:gd name="T39" fmla="*/ 2147483646 h 1114"/>
              <a:gd name="T40" fmla="*/ 2147483646 w 3176"/>
              <a:gd name="T41" fmla="*/ 2147483646 h 1114"/>
              <a:gd name="T42" fmla="*/ 2147483646 w 3176"/>
              <a:gd name="T43" fmla="*/ 2147483646 h 1114"/>
              <a:gd name="T44" fmla="*/ 2147483646 w 3176"/>
              <a:gd name="T45" fmla="*/ 2147483646 h 1114"/>
              <a:gd name="T46" fmla="*/ 2147483646 w 3176"/>
              <a:gd name="T47" fmla="*/ 2147483646 h 1114"/>
              <a:gd name="T48" fmla="*/ 2147483646 w 3176"/>
              <a:gd name="T49" fmla="*/ 2147483646 h 1114"/>
              <a:gd name="T50" fmla="*/ 2147483646 w 3176"/>
              <a:gd name="T51" fmla="*/ 2147483646 h 1114"/>
              <a:gd name="T52" fmla="*/ 2147483646 w 3176"/>
              <a:gd name="T53" fmla="*/ 2147483646 h 1114"/>
              <a:gd name="T54" fmla="*/ 2147483646 w 3176"/>
              <a:gd name="T55" fmla="*/ 2147483646 h 1114"/>
              <a:gd name="T56" fmla="*/ 2147483646 w 3176"/>
              <a:gd name="T57" fmla="*/ 2147483646 h 1114"/>
              <a:gd name="T58" fmla="*/ 2147483646 w 3176"/>
              <a:gd name="T59" fmla="*/ 2147483646 h 1114"/>
              <a:gd name="T60" fmla="*/ 2147483646 w 3176"/>
              <a:gd name="T61" fmla="*/ 2147483646 h 1114"/>
              <a:gd name="T62" fmla="*/ 2147483646 w 3176"/>
              <a:gd name="T63" fmla="*/ 2147483646 h 1114"/>
              <a:gd name="T64" fmla="*/ 2147483646 w 3176"/>
              <a:gd name="T65" fmla="*/ 2147483646 h 1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76"/>
              <a:gd name="T100" fmla="*/ 0 h 1114"/>
              <a:gd name="T101" fmla="*/ 3176 w 3176"/>
              <a:gd name="T102" fmla="*/ 1114 h 1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76" h="1114">
                <a:moveTo>
                  <a:pt x="0" y="82"/>
                </a:moveTo>
                <a:cubicBezTo>
                  <a:pt x="10" y="79"/>
                  <a:pt x="23" y="80"/>
                  <a:pt x="32" y="74"/>
                </a:cubicBezTo>
                <a:cubicBezTo>
                  <a:pt x="45" y="62"/>
                  <a:pt x="42" y="37"/>
                  <a:pt x="56" y="26"/>
                </a:cubicBezTo>
                <a:cubicBezTo>
                  <a:pt x="69" y="14"/>
                  <a:pt x="89" y="11"/>
                  <a:pt x="104" y="2"/>
                </a:cubicBezTo>
                <a:cubicBezTo>
                  <a:pt x="117" y="4"/>
                  <a:pt x="134" y="0"/>
                  <a:pt x="144" y="10"/>
                </a:cubicBezTo>
                <a:cubicBezTo>
                  <a:pt x="155" y="21"/>
                  <a:pt x="150" y="43"/>
                  <a:pt x="160" y="58"/>
                </a:cubicBezTo>
                <a:cubicBezTo>
                  <a:pt x="170" y="74"/>
                  <a:pt x="185" y="87"/>
                  <a:pt x="192" y="106"/>
                </a:cubicBezTo>
                <a:cubicBezTo>
                  <a:pt x="208" y="156"/>
                  <a:pt x="206" y="161"/>
                  <a:pt x="256" y="178"/>
                </a:cubicBezTo>
                <a:cubicBezTo>
                  <a:pt x="311" y="166"/>
                  <a:pt x="361" y="175"/>
                  <a:pt x="416" y="186"/>
                </a:cubicBezTo>
                <a:cubicBezTo>
                  <a:pt x="456" y="183"/>
                  <a:pt x="495" y="178"/>
                  <a:pt x="536" y="178"/>
                </a:cubicBezTo>
                <a:cubicBezTo>
                  <a:pt x="585" y="178"/>
                  <a:pt x="622" y="222"/>
                  <a:pt x="672" y="226"/>
                </a:cubicBezTo>
                <a:cubicBezTo>
                  <a:pt x="709" y="228"/>
                  <a:pt x="746" y="231"/>
                  <a:pt x="784" y="234"/>
                </a:cubicBezTo>
                <a:cubicBezTo>
                  <a:pt x="821" y="246"/>
                  <a:pt x="846" y="258"/>
                  <a:pt x="880" y="274"/>
                </a:cubicBezTo>
                <a:cubicBezTo>
                  <a:pt x="895" y="280"/>
                  <a:pt x="912" y="284"/>
                  <a:pt x="928" y="290"/>
                </a:cubicBezTo>
                <a:cubicBezTo>
                  <a:pt x="936" y="292"/>
                  <a:pt x="952" y="298"/>
                  <a:pt x="952" y="298"/>
                </a:cubicBezTo>
                <a:cubicBezTo>
                  <a:pt x="974" y="332"/>
                  <a:pt x="1002" y="344"/>
                  <a:pt x="1016" y="386"/>
                </a:cubicBezTo>
                <a:cubicBezTo>
                  <a:pt x="1025" y="453"/>
                  <a:pt x="1037" y="457"/>
                  <a:pt x="1056" y="514"/>
                </a:cubicBezTo>
                <a:cubicBezTo>
                  <a:pt x="1061" y="561"/>
                  <a:pt x="1066" y="636"/>
                  <a:pt x="1104" y="674"/>
                </a:cubicBezTo>
                <a:cubicBezTo>
                  <a:pt x="1123" y="693"/>
                  <a:pt x="1152" y="698"/>
                  <a:pt x="1176" y="706"/>
                </a:cubicBezTo>
                <a:cubicBezTo>
                  <a:pt x="1228" y="723"/>
                  <a:pt x="1283" y="736"/>
                  <a:pt x="1336" y="754"/>
                </a:cubicBezTo>
                <a:cubicBezTo>
                  <a:pt x="1350" y="796"/>
                  <a:pt x="1355" y="759"/>
                  <a:pt x="1392" y="778"/>
                </a:cubicBezTo>
                <a:cubicBezTo>
                  <a:pt x="1459" y="811"/>
                  <a:pt x="1532" y="816"/>
                  <a:pt x="1608" y="826"/>
                </a:cubicBezTo>
                <a:cubicBezTo>
                  <a:pt x="1641" y="837"/>
                  <a:pt x="1712" y="850"/>
                  <a:pt x="1712" y="850"/>
                </a:cubicBezTo>
                <a:cubicBezTo>
                  <a:pt x="1847" y="844"/>
                  <a:pt x="1881" y="835"/>
                  <a:pt x="2000" y="850"/>
                </a:cubicBezTo>
                <a:cubicBezTo>
                  <a:pt x="2082" y="860"/>
                  <a:pt x="2164" y="880"/>
                  <a:pt x="2248" y="890"/>
                </a:cubicBezTo>
                <a:cubicBezTo>
                  <a:pt x="2280" y="898"/>
                  <a:pt x="2324" y="903"/>
                  <a:pt x="2352" y="922"/>
                </a:cubicBezTo>
                <a:cubicBezTo>
                  <a:pt x="2373" y="936"/>
                  <a:pt x="2396" y="957"/>
                  <a:pt x="2424" y="962"/>
                </a:cubicBezTo>
                <a:cubicBezTo>
                  <a:pt x="2450" y="966"/>
                  <a:pt x="2477" y="967"/>
                  <a:pt x="2504" y="970"/>
                </a:cubicBezTo>
                <a:cubicBezTo>
                  <a:pt x="2617" y="1007"/>
                  <a:pt x="2720" y="1019"/>
                  <a:pt x="2840" y="1026"/>
                </a:cubicBezTo>
                <a:cubicBezTo>
                  <a:pt x="2912" y="1044"/>
                  <a:pt x="2824" y="1023"/>
                  <a:pt x="2952" y="1042"/>
                </a:cubicBezTo>
                <a:cubicBezTo>
                  <a:pt x="2989" y="1047"/>
                  <a:pt x="3027" y="1063"/>
                  <a:pt x="3064" y="1074"/>
                </a:cubicBezTo>
                <a:cubicBezTo>
                  <a:pt x="3093" y="1082"/>
                  <a:pt x="3124" y="1084"/>
                  <a:pt x="3152" y="1098"/>
                </a:cubicBezTo>
                <a:cubicBezTo>
                  <a:pt x="3160" y="1102"/>
                  <a:pt x="3176" y="1114"/>
                  <a:pt x="3176" y="111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7" name="Freeform 37"/>
          <p:cNvSpPr>
            <a:spLocks/>
          </p:cNvSpPr>
          <p:nvPr/>
        </p:nvSpPr>
        <p:spPr bwMode="auto">
          <a:xfrm>
            <a:off x="2501900" y="2295525"/>
            <a:ext cx="4216400" cy="1984375"/>
          </a:xfrm>
          <a:custGeom>
            <a:avLst/>
            <a:gdLst>
              <a:gd name="T0" fmla="*/ 0 w 2656"/>
              <a:gd name="T1" fmla="*/ 2147483646 h 1250"/>
              <a:gd name="T2" fmla="*/ 2147483646 w 2656"/>
              <a:gd name="T3" fmla="*/ 2147483646 h 1250"/>
              <a:gd name="T4" fmla="*/ 2147483646 w 2656"/>
              <a:gd name="T5" fmla="*/ 2147483646 h 1250"/>
              <a:gd name="T6" fmla="*/ 2147483646 w 2656"/>
              <a:gd name="T7" fmla="*/ 2147483646 h 1250"/>
              <a:gd name="T8" fmla="*/ 2147483646 w 2656"/>
              <a:gd name="T9" fmla="*/ 2147483646 h 1250"/>
              <a:gd name="T10" fmla="*/ 2147483646 w 2656"/>
              <a:gd name="T11" fmla="*/ 2147483646 h 1250"/>
              <a:gd name="T12" fmla="*/ 2147483646 w 2656"/>
              <a:gd name="T13" fmla="*/ 2147483646 h 1250"/>
              <a:gd name="T14" fmla="*/ 2147483646 w 2656"/>
              <a:gd name="T15" fmla="*/ 2147483646 h 1250"/>
              <a:gd name="T16" fmla="*/ 2147483646 w 2656"/>
              <a:gd name="T17" fmla="*/ 2147483646 h 1250"/>
              <a:gd name="T18" fmla="*/ 2147483646 w 2656"/>
              <a:gd name="T19" fmla="*/ 2147483646 h 1250"/>
              <a:gd name="T20" fmla="*/ 2147483646 w 2656"/>
              <a:gd name="T21" fmla="*/ 2147483646 h 1250"/>
              <a:gd name="T22" fmla="*/ 2147483646 w 2656"/>
              <a:gd name="T23" fmla="*/ 2147483646 h 1250"/>
              <a:gd name="T24" fmla="*/ 2147483646 w 2656"/>
              <a:gd name="T25" fmla="*/ 2147483646 h 1250"/>
              <a:gd name="T26" fmla="*/ 2147483646 w 2656"/>
              <a:gd name="T27" fmla="*/ 2147483646 h 1250"/>
              <a:gd name="T28" fmla="*/ 2147483646 w 2656"/>
              <a:gd name="T29" fmla="*/ 2147483646 h 1250"/>
              <a:gd name="T30" fmla="*/ 2147483646 w 2656"/>
              <a:gd name="T31" fmla="*/ 2147483646 h 1250"/>
              <a:gd name="T32" fmla="*/ 2147483646 w 2656"/>
              <a:gd name="T33" fmla="*/ 2147483646 h 1250"/>
              <a:gd name="T34" fmla="*/ 2147483646 w 2656"/>
              <a:gd name="T35" fmla="*/ 2147483646 h 1250"/>
              <a:gd name="T36" fmla="*/ 2147483646 w 2656"/>
              <a:gd name="T37" fmla="*/ 2147483646 h 1250"/>
              <a:gd name="T38" fmla="*/ 2147483646 w 2656"/>
              <a:gd name="T39" fmla="*/ 2147483646 h 1250"/>
              <a:gd name="T40" fmla="*/ 2147483646 w 2656"/>
              <a:gd name="T41" fmla="*/ 2147483646 h 1250"/>
              <a:gd name="T42" fmla="*/ 2147483646 w 2656"/>
              <a:gd name="T43" fmla="*/ 2147483646 h 1250"/>
              <a:gd name="T44" fmla="*/ 2147483646 w 2656"/>
              <a:gd name="T45" fmla="*/ 2147483646 h 1250"/>
              <a:gd name="T46" fmla="*/ 2147483646 w 2656"/>
              <a:gd name="T47" fmla="*/ 2147483646 h 1250"/>
              <a:gd name="T48" fmla="*/ 2147483646 w 2656"/>
              <a:gd name="T49" fmla="*/ 2147483646 h 1250"/>
              <a:gd name="T50" fmla="*/ 2147483646 w 2656"/>
              <a:gd name="T51" fmla="*/ 2147483646 h 1250"/>
              <a:gd name="T52" fmla="*/ 2147483646 w 2656"/>
              <a:gd name="T53" fmla="*/ 2147483646 h 1250"/>
              <a:gd name="T54" fmla="*/ 2147483646 w 2656"/>
              <a:gd name="T55" fmla="*/ 2147483646 h 1250"/>
              <a:gd name="T56" fmla="*/ 2147483646 w 2656"/>
              <a:gd name="T57" fmla="*/ 2147483646 h 1250"/>
              <a:gd name="T58" fmla="*/ 2147483646 w 2656"/>
              <a:gd name="T59" fmla="*/ 2147483646 h 1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56"/>
              <a:gd name="T91" fmla="*/ 0 h 1250"/>
              <a:gd name="T92" fmla="*/ 2656 w 2656"/>
              <a:gd name="T93" fmla="*/ 1250 h 1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56" h="1250">
                <a:moveTo>
                  <a:pt x="0" y="26"/>
                </a:moveTo>
                <a:cubicBezTo>
                  <a:pt x="77" y="0"/>
                  <a:pt x="77" y="38"/>
                  <a:pt x="136" y="58"/>
                </a:cubicBezTo>
                <a:cubicBezTo>
                  <a:pt x="160" y="66"/>
                  <a:pt x="186" y="67"/>
                  <a:pt x="208" y="82"/>
                </a:cubicBezTo>
                <a:cubicBezTo>
                  <a:pt x="221" y="91"/>
                  <a:pt x="238" y="105"/>
                  <a:pt x="256" y="106"/>
                </a:cubicBezTo>
                <a:cubicBezTo>
                  <a:pt x="357" y="110"/>
                  <a:pt x="458" y="111"/>
                  <a:pt x="560" y="114"/>
                </a:cubicBezTo>
                <a:cubicBezTo>
                  <a:pt x="596" y="126"/>
                  <a:pt x="634" y="128"/>
                  <a:pt x="672" y="138"/>
                </a:cubicBezTo>
                <a:cubicBezTo>
                  <a:pt x="696" y="174"/>
                  <a:pt x="725" y="179"/>
                  <a:pt x="760" y="202"/>
                </a:cubicBezTo>
                <a:cubicBezTo>
                  <a:pt x="765" y="210"/>
                  <a:pt x="769" y="219"/>
                  <a:pt x="776" y="226"/>
                </a:cubicBezTo>
                <a:cubicBezTo>
                  <a:pt x="782" y="232"/>
                  <a:pt x="794" y="233"/>
                  <a:pt x="800" y="242"/>
                </a:cubicBezTo>
                <a:cubicBezTo>
                  <a:pt x="817" y="269"/>
                  <a:pt x="807" y="292"/>
                  <a:pt x="832" y="314"/>
                </a:cubicBezTo>
                <a:cubicBezTo>
                  <a:pt x="895" y="369"/>
                  <a:pt x="991" y="385"/>
                  <a:pt x="1072" y="394"/>
                </a:cubicBezTo>
                <a:cubicBezTo>
                  <a:pt x="1080" y="396"/>
                  <a:pt x="1088" y="397"/>
                  <a:pt x="1096" y="402"/>
                </a:cubicBezTo>
                <a:cubicBezTo>
                  <a:pt x="1221" y="471"/>
                  <a:pt x="1047" y="430"/>
                  <a:pt x="1344" y="442"/>
                </a:cubicBezTo>
                <a:cubicBezTo>
                  <a:pt x="1381" y="454"/>
                  <a:pt x="1408" y="461"/>
                  <a:pt x="1440" y="482"/>
                </a:cubicBezTo>
                <a:cubicBezTo>
                  <a:pt x="1485" y="550"/>
                  <a:pt x="1565" y="540"/>
                  <a:pt x="1640" y="546"/>
                </a:cubicBezTo>
                <a:cubicBezTo>
                  <a:pt x="1682" y="560"/>
                  <a:pt x="1721" y="560"/>
                  <a:pt x="1760" y="586"/>
                </a:cubicBezTo>
                <a:cubicBezTo>
                  <a:pt x="1802" y="650"/>
                  <a:pt x="1746" y="572"/>
                  <a:pt x="1800" y="626"/>
                </a:cubicBezTo>
                <a:cubicBezTo>
                  <a:pt x="1806" y="632"/>
                  <a:pt x="1807" y="644"/>
                  <a:pt x="1816" y="650"/>
                </a:cubicBezTo>
                <a:cubicBezTo>
                  <a:pt x="1890" y="696"/>
                  <a:pt x="2000" y="682"/>
                  <a:pt x="2072" y="730"/>
                </a:cubicBezTo>
                <a:cubicBezTo>
                  <a:pt x="2092" y="760"/>
                  <a:pt x="2104" y="802"/>
                  <a:pt x="2144" y="810"/>
                </a:cubicBezTo>
                <a:cubicBezTo>
                  <a:pt x="2162" y="813"/>
                  <a:pt x="2181" y="814"/>
                  <a:pt x="2200" y="818"/>
                </a:cubicBezTo>
                <a:cubicBezTo>
                  <a:pt x="2210" y="819"/>
                  <a:pt x="2221" y="823"/>
                  <a:pt x="2232" y="826"/>
                </a:cubicBezTo>
                <a:cubicBezTo>
                  <a:pt x="2245" y="828"/>
                  <a:pt x="2258" y="830"/>
                  <a:pt x="2272" y="834"/>
                </a:cubicBezTo>
                <a:cubicBezTo>
                  <a:pt x="2288" y="838"/>
                  <a:pt x="2320" y="850"/>
                  <a:pt x="2320" y="850"/>
                </a:cubicBezTo>
                <a:cubicBezTo>
                  <a:pt x="2340" y="880"/>
                  <a:pt x="2350" y="914"/>
                  <a:pt x="2368" y="946"/>
                </a:cubicBezTo>
                <a:cubicBezTo>
                  <a:pt x="2388" y="982"/>
                  <a:pt x="2434" y="1025"/>
                  <a:pt x="2448" y="1066"/>
                </a:cubicBezTo>
                <a:cubicBezTo>
                  <a:pt x="2462" y="1109"/>
                  <a:pt x="2481" y="1154"/>
                  <a:pt x="2528" y="1170"/>
                </a:cubicBezTo>
                <a:cubicBezTo>
                  <a:pt x="2541" y="1211"/>
                  <a:pt x="2566" y="1212"/>
                  <a:pt x="2608" y="1226"/>
                </a:cubicBezTo>
                <a:cubicBezTo>
                  <a:pt x="2616" y="1228"/>
                  <a:pt x="2624" y="1229"/>
                  <a:pt x="2632" y="1234"/>
                </a:cubicBezTo>
                <a:cubicBezTo>
                  <a:pt x="2640" y="1239"/>
                  <a:pt x="2656" y="1250"/>
                  <a:pt x="2656" y="1250"/>
                </a:cubicBezTo>
              </a:path>
            </a:pathLst>
          </a:custGeom>
          <a:noFill/>
          <a:ln w="28575">
            <a:solidFill>
              <a:srgbClr val="FF051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8" name="Freeform 38"/>
          <p:cNvSpPr>
            <a:spLocks/>
          </p:cNvSpPr>
          <p:nvPr/>
        </p:nvSpPr>
        <p:spPr bwMode="auto">
          <a:xfrm>
            <a:off x="2489200" y="1881188"/>
            <a:ext cx="4686300" cy="2449512"/>
          </a:xfrm>
          <a:custGeom>
            <a:avLst/>
            <a:gdLst>
              <a:gd name="T0" fmla="*/ 0 w 2952"/>
              <a:gd name="T1" fmla="*/ 2147483646 h 1543"/>
              <a:gd name="T2" fmla="*/ 2147483646 w 2952"/>
              <a:gd name="T3" fmla="*/ 2147483646 h 1543"/>
              <a:gd name="T4" fmla="*/ 2147483646 w 2952"/>
              <a:gd name="T5" fmla="*/ 2147483646 h 1543"/>
              <a:gd name="T6" fmla="*/ 2147483646 w 2952"/>
              <a:gd name="T7" fmla="*/ 2147483646 h 1543"/>
              <a:gd name="T8" fmla="*/ 2147483646 w 2952"/>
              <a:gd name="T9" fmla="*/ 2147483646 h 1543"/>
              <a:gd name="T10" fmla="*/ 2147483646 w 2952"/>
              <a:gd name="T11" fmla="*/ 2147483646 h 1543"/>
              <a:gd name="T12" fmla="*/ 2147483646 w 2952"/>
              <a:gd name="T13" fmla="*/ 2147483646 h 1543"/>
              <a:gd name="T14" fmla="*/ 2147483646 w 2952"/>
              <a:gd name="T15" fmla="*/ 2147483646 h 1543"/>
              <a:gd name="T16" fmla="*/ 2147483646 w 2952"/>
              <a:gd name="T17" fmla="*/ 2147483646 h 1543"/>
              <a:gd name="T18" fmla="*/ 2147483646 w 2952"/>
              <a:gd name="T19" fmla="*/ 2147483646 h 1543"/>
              <a:gd name="T20" fmla="*/ 2147483646 w 2952"/>
              <a:gd name="T21" fmla="*/ 2147483646 h 1543"/>
              <a:gd name="T22" fmla="*/ 2147483646 w 2952"/>
              <a:gd name="T23" fmla="*/ 2147483646 h 1543"/>
              <a:gd name="T24" fmla="*/ 2147483646 w 2952"/>
              <a:gd name="T25" fmla="*/ 2147483646 h 1543"/>
              <a:gd name="T26" fmla="*/ 2147483646 w 2952"/>
              <a:gd name="T27" fmla="*/ 2147483646 h 1543"/>
              <a:gd name="T28" fmla="*/ 2147483646 w 2952"/>
              <a:gd name="T29" fmla="*/ 2147483646 h 1543"/>
              <a:gd name="T30" fmla="*/ 2147483646 w 2952"/>
              <a:gd name="T31" fmla="*/ 2147483646 h 1543"/>
              <a:gd name="T32" fmla="*/ 2147483646 w 2952"/>
              <a:gd name="T33" fmla="*/ 2147483646 h 1543"/>
              <a:gd name="T34" fmla="*/ 2147483646 w 2952"/>
              <a:gd name="T35" fmla="*/ 2147483646 h 1543"/>
              <a:gd name="T36" fmla="*/ 2147483646 w 2952"/>
              <a:gd name="T37" fmla="*/ 2147483646 h 1543"/>
              <a:gd name="T38" fmla="*/ 2147483646 w 2952"/>
              <a:gd name="T39" fmla="*/ 2147483646 h 1543"/>
              <a:gd name="T40" fmla="*/ 2147483646 w 2952"/>
              <a:gd name="T41" fmla="*/ 2147483646 h 1543"/>
              <a:gd name="T42" fmla="*/ 2147483646 w 2952"/>
              <a:gd name="T43" fmla="*/ 2147483646 h 1543"/>
              <a:gd name="T44" fmla="*/ 2147483646 w 2952"/>
              <a:gd name="T45" fmla="*/ 2147483646 h 1543"/>
              <a:gd name="T46" fmla="*/ 2147483646 w 2952"/>
              <a:gd name="T47" fmla="*/ 2147483646 h 1543"/>
              <a:gd name="T48" fmla="*/ 2147483646 w 2952"/>
              <a:gd name="T49" fmla="*/ 2147483646 h 1543"/>
              <a:gd name="T50" fmla="*/ 2147483646 w 2952"/>
              <a:gd name="T51" fmla="*/ 2147483646 h 1543"/>
              <a:gd name="T52" fmla="*/ 2147483646 w 2952"/>
              <a:gd name="T53" fmla="*/ 2147483646 h 1543"/>
              <a:gd name="T54" fmla="*/ 2147483646 w 2952"/>
              <a:gd name="T55" fmla="*/ 2147483646 h 1543"/>
              <a:gd name="T56" fmla="*/ 2147483646 w 2952"/>
              <a:gd name="T57" fmla="*/ 2147483646 h 1543"/>
              <a:gd name="T58" fmla="*/ 2147483646 w 2952"/>
              <a:gd name="T59" fmla="*/ 2147483646 h 1543"/>
              <a:gd name="T60" fmla="*/ 2147483646 w 2952"/>
              <a:gd name="T61" fmla="*/ 2147483646 h 1543"/>
              <a:gd name="T62" fmla="*/ 2147483646 w 2952"/>
              <a:gd name="T63" fmla="*/ 2147483646 h 1543"/>
              <a:gd name="T64" fmla="*/ 2147483646 w 2952"/>
              <a:gd name="T65" fmla="*/ 2147483646 h 1543"/>
              <a:gd name="T66" fmla="*/ 2147483646 w 2952"/>
              <a:gd name="T67" fmla="*/ 2147483646 h 1543"/>
              <a:gd name="T68" fmla="*/ 2147483646 w 2952"/>
              <a:gd name="T69" fmla="*/ 2147483646 h 1543"/>
              <a:gd name="T70" fmla="*/ 2147483646 w 2952"/>
              <a:gd name="T71" fmla="*/ 2147483646 h 15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52"/>
              <a:gd name="T109" fmla="*/ 0 h 1543"/>
              <a:gd name="T110" fmla="*/ 2952 w 2952"/>
              <a:gd name="T111" fmla="*/ 1543 h 15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52" h="1543">
                <a:moveTo>
                  <a:pt x="0" y="15"/>
                </a:moveTo>
                <a:cubicBezTo>
                  <a:pt x="74" y="8"/>
                  <a:pt x="92" y="0"/>
                  <a:pt x="160" y="15"/>
                </a:cubicBezTo>
                <a:cubicBezTo>
                  <a:pt x="176" y="18"/>
                  <a:pt x="208" y="31"/>
                  <a:pt x="208" y="31"/>
                </a:cubicBezTo>
                <a:cubicBezTo>
                  <a:pt x="293" y="13"/>
                  <a:pt x="381" y="50"/>
                  <a:pt x="464" y="23"/>
                </a:cubicBezTo>
                <a:cubicBezTo>
                  <a:pt x="529" y="28"/>
                  <a:pt x="591" y="37"/>
                  <a:pt x="656" y="47"/>
                </a:cubicBezTo>
                <a:cubicBezTo>
                  <a:pt x="709" y="64"/>
                  <a:pt x="761" y="81"/>
                  <a:pt x="816" y="95"/>
                </a:cubicBezTo>
                <a:cubicBezTo>
                  <a:pt x="832" y="105"/>
                  <a:pt x="848" y="116"/>
                  <a:pt x="864" y="127"/>
                </a:cubicBezTo>
                <a:cubicBezTo>
                  <a:pt x="872" y="132"/>
                  <a:pt x="888" y="143"/>
                  <a:pt x="888" y="143"/>
                </a:cubicBezTo>
                <a:cubicBezTo>
                  <a:pt x="900" y="162"/>
                  <a:pt x="947" y="213"/>
                  <a:pt x="968" y="223"/>
                </a:cubicBezTo>
                <a:cubicBezTo>
                  <a:pt x="991" y="233"/>
                  <a:pt x="1018" y="232"/>
                  <a:pt x="1040" y="247"/>
                </a:cubicBezTo>
                <a:cubicBezTo>
                  <a:pt x="1094" y="283"/>
                  <a:pt x="1169" y="298"/>
                  <a:pt x="1232" y="319"/>
                </a:cubicBezTo>
                <a:cubicBezTo>
                  <a:pt x="1273" y="332"/>
                  <a:pt x="1314" y="345"/>
                  <a:pt x="1352" y="367"/>
                </a:cubicBezTo>
                <a:cubicBezTo>
                  <a:pt x="1368" y="376"/>
                  <a:pt x="1400" y="399"/>
                  <a:pt x="1400" y="399"/>
                </a:cubicBezTo>
                <a:cubicBezTo>
                  <a:pt x="1431" y="492"/>
                  <a:pt x="1391" y="406"/>
                  <a:pt x="1464" y="479"/>
                </a:cubicBezTo>
                <a:cubicBezTo>
                  <a:pt x="1487" y="502"/>
                  <a:pt x="1500" y="524"/>
                  <a:pt x="1528" y="543"/>
                </a:cubicBezTo>
                <a:cubicBezTo>
                  <a:pt x="1533" y="551"/>
                  <a:pt x="1535" y="561"/>
                  <a:pt x="1544" y="567"/>
                </a:cubicBezTo>
                <a:cubicBezTo>
                  <a:pt x="1561" y="577"/>
                  <a:pt x="1602" y="584"/>
                  <a:pt x="1624" y="591"/>
                </a:cubicBezTo>
                <a:cubicBezTo>
                  <a:pt x="1656" y="600"/>
                  <a:pt x="1688" y="612"/>
                  <a:pt x="1720" y="623"/>
                </a:cubicBezTo>
                <a:cubicBezTo>
                  <a:pt x="1744" y="631"/>
                  <a:pt x="1767" y="638"/>
                  <a:pt x="1792" y="647"/>
                </a:cubicBezTo>
                <a:cubicBezTo>
                  <a:pt x="1800" y="649"/>
                  <a:pt x="1816" y="655"/>
                  <a:pt x="1816" y="655"/>
                </a:cubicBezTo>
                <a:cubicBezTo>
                  <a:pt x="1826" y="686"/>
                  <a:pt x="1836" y="700"/>
                  <a:pt x="1864" y="719"/>
                </a:cubicBezTo>
                <a:cubicBezTo>
                  <a:pt x="1877" y="758"/>
                  <a:pt x="1890" y="799"/>
                  <a:pt x="1904" y="839"/>
                </a:cubicBezTo>
                <a:cubicBezTo>
                  <a:pt x="1906" y="847"/>
                  <a:pt x="1904" y="858"/>
                  <a:pt x="1912" y="863"/>
                </a:cubicBezTo>
                <a:cubicBezTo>
                  <a:pt x="1949" y="887"/>
                  <a:pt x="1926" y="877"/>
                  <a:pt x="1984" y="887"/>
                </a:cubicBezTo>
                <a:cubicBezTo>
                  <a:pt x="2019" y="904"/>
                  <a:pt x="2052" y="925"/>
                  <a:pt x="2088" y="943"/>
                </a:cubicBezTo>
                <a:cubicBezTo>
                  <a:pt x="2128" y="963"/>
                  <a:pt x="2188" y="968"/>
                  <a:pt x="2232" y="975"/>
                </a:cubicBezTo>
                <a:cubicBezTo>
                  <a:pt x="2275" y="1040"/>
                  <a:pt x="2283" y="1124"/>
                  <a:pt x="2328" y="1191"/>
                </a:cubicBezTo>
                <a:cubicBezTo>
                  <a:pt x="2330" y="1207"/>
                  <a:pt x="2325" y="1226"/>
                  <a:pt x="2336" y="1239"/>
                </a:cubicBezTo>
                <a:cubicBezTo>
                  <a:pt x="2347" y="1251"/>
                  <a:pt x="2367" y="1250"/>
                  <a:pt x="2384" y="1255"/>
                </a:cubicBezTo>
                <a:cubicBezTo>
                  <a:pt x="2453" y="1272"/>
                  <a:pt x="2495" y="1280"/>
                  <a:pt x="2568" y="1287"/>
                </a:cubicBezTo>
                <a:cubicBezTo>
                  <a:pt x="2609" y="1297"/>
                  <a:pt x="2659" y="1326"/>
                  <a:pt x="2696" y="1351"/>
                </a:cubicBezTo>
                <a:cubicBezTo>
                  <a:pt x="2698" y="1372"/>
                  <a:pt x="2695" y="1395"/>
                  <a:pt x="2704" y="1415"/>
                </a:cubicBezTo>
                <a:cubicBezTo>
                  <a:pt x="2707" y="1422"/>
                  <a:pt x="2721" y="1417"/>
                  <a:pt x="2728" y="1423"/>
                </a:cubicBezTo>
                <a:cubicBezTo>
                  <a:pt x="2735" y="1429"/>
                  <a:pt x="2737" y="1439"/>
                  <a:pt x="2744" y="1447"/>
                </a:cubicBezTo>
                <a:cubicBezTo>
                  <a:pt x="2759" y="1463"/>
                  <a:pt x="2773" y="1482"/>
                  <a:pt x="2792" y="1495"/>
                </a:cubicBezTo>
                <a:cubicBezTo>
                  <a:pt x="2834" y="1523"/>
                  <a:pt x="2900" y="1543"/>
                  <a:pt x="2952" y="1543"/>
                </a:cubicBezTo>
              </a:path>
            </a:pathLst>
          </a:custGeom>
          <a:noFill/>
          <a:ln w="28575">
            <a:solidFill>
              <a:srgbClr val="F68E0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07" name="Freeform 39"/>
          <p:cNvSpPr>
            <a:spLocks/>
          </p:cNvSpPr>
          <p:nvPr/>
        </p:nvSpPr>
        <p:spPr bwMode="auto">
          <a:xfrm>
            <a:off x="2425700" y="2527300"/>
            <a:ext cx="4279900" cy="1574800"/>
          </a:xfrm>
          <a:custGeom>
            <a:avLst/>
            <a:gdLst>
              <a:gd name="T0" fmla="*/ 0 w 2696"/>
              <a:gd name="T1" fmla="*/ 0 h 992"/>
              <a:gd name="T2" fmla="*/ 2147483646 w 2696"/>
              <a:gd name="T3" fmla="*/ 2147483646 h 992"/>
              <a:gd name="T4" fmla="*/ 2147483646 w 2696"/>
              <a:gd name="T5" fmla="*/ 2147483646 h 992"/>
              <a:gd name="T6" fmla="*/ 2147483646 w 2696"/>
              <a:gd name="T7" fmla="*/ 2147483646 h 992"/>
              <a:gd name="T8" fmla="*/ 2147483646 w 2696"/>
              <a:gd name="T9" fmla="*/ 2147483646 h 992"/>
              <a:gd name="T10" fmla="*/ 2147483646 w 2696"/>
              <a:gd name="T11" fmla="*/ 2147483646 h 992"/>
              <a:gd name="T12" fmla="*/ 2147483646 w 2696"/>
              <a:gd name="T13" fmla="*/ 2147483646 h 992"/>
              <a:gd name="T14" fmla="*/ 2147483646 w 2696"/>
              <a:gd name="T15" fmla="*/ 2147483646 h 992"/>
              <a:gd name="T16" fmla="*/ 2147483646 w 2696"/>
              <a:gd name="T17" fmla="*/ 2147483646 h 992"/>
              <a:gd name="T18" fmla="*/ 2147483646 w 2696"/>
              <a:gd name="T19" fmla="*/ 2147483646 h 992"/>
              <a:gd name="T20" fmla="*/ 2147483646 w 2696"/>
              <a:gd name="T21" fmla="*/ 2147483646 h 992"/>
              <a:gd name="T22" fmla="*/ 2147483646 w 2696"/>
              <a:gd name="T23" fmla="*/ 2147483646 h 992"/>
              <a:gd name="T24" fmla="*/ 2147483646 w 2696"/>
              <a:gd name="T25" fmla="*/ 2147483646 h 992"/>
              <a:gd name="T26" fmla="*/ 2147483646 w 2696"/>
              <a:gd name="T27" fmla="*/ 2147483646 h 992"/>
              <a:gd name="T28" fmla="*/ 2147483646 w 2696"/>
              <a:gd name="T29" fmla="*/ 2147483646 h 992"/>
              <a:gd name="T30" fmla="*/ 2147483646 w 2696"/>
              <a:gd name="T31" fmla="*/ 2147483646 h 992"/>
              <a:gd name="T32" fmla="*/ 2147483646 w 2696"/>
              <a:gd name="T33" fmla="*/ 2147483646 h 992"/>
              <a:gd name="T34" fmla="*/ 2147483646 w 2696"/>
              <a:gd name="T35" fmla="*/ 2147483646 h 992"/>
              <a:gd name="T36" fmla="*/ 2147483646 w 2696"/>
              <a:gd name="T37" fmla="*/ 2147483646 h 992"/>
              <a:gd name="T38" fmla="*/ 2147483646 w 2696"/>
              <a:gd name="T39" fmla="*/ 2147483646 h 992"/>
              <a:gd name="T40" fmla="*/ 2147483646 w 2696"/>
              <a:gd name="T41" fmla="*/ 2147483646 h 992"/>
              <a:gd name="T42" fmla="*/ 2147483646 w 2696"/>
              <a:gd name="T43" fmla="*/ 2147483646 h 992"/>
              <a:gd name="T44" fmla="*/ 2147483646 w 2696"/>
              <a:gd name="T45" fmla="*/ 2147483646 h 992"/>
              <a:gd name="T46" fmla="*/ 2147483646 w 2696"/>
              <a:gd name="T47" fmla="*/ 2147483646 h 992"/>
              <a:gd name="T48" fmla="*/ 2147483646 w 2696"/>
              <a:gd name="T49" fmla="*/ 2147483646 h 992"/>
              <a:gd name="T50" fmla="*/ 2147483646 w 2696"/>
              <a:gd name="T51" fmla="*/ 2147483646 h 992"/>
              <a:gd name="T52" fmla="*/ 2147483646 w 2696"/>
              <a:gd name="T53" fmla="*/ 2147483646 h 992"/>
              <a:gd name="T54" fmla="*/ 2147483646 w 2696"/>
              <a:gd name="T55" fmla="*/ 2147483646 h 992"/>
              <a:gd name="T56" fmla="*/ 2147483646 w 2696"/>
              <a:gd name="T57" fmla="*/ 2147483646 h 992"/>
              <a:gd name="T58" fmla="*/ 2147483646 w 2696"/>
              <a:gd name="T59" fmla="*/ 2147483646 h 992"/>
              <a:gd name="T60" fmla="*/ 2147483646 w 2696"/>
              <a:gd name="T61" fmla="*/ 2147483646 h 992"/>
              <a:gd name="T62" fmla="*/ 2147483646 w 2696"/>
              <a:gd name="T63" fmla="*/ 2147483646 h 9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6"/>
              <a:gd name="T97" fmla="*/ 0 h 992"/>
              <a:gd name="T98" fmla="*/ 2696 w 2696"/>
              <a:gd name="T99" fmla="*/ 992 h 9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6" h="992">
                <a:moveTo>
                  <a:pt x="0" y="0"/>
                </a:moveTo>
                <a:cubicBezTo>
                  <a:pt x="35" y="11"/>
                  <a:pt x="63" y="23"/>
                  <a:pt x="96" y="40"/>
                </a:cubicBezTo>
                <a:cubicBezTo>
                  <a:pt x="104" y="44"/>
                  <a:pt x="110" y="53"/>
                  <a:pt x="120" y="56"/>
                </a:cubicBezTo>
                <a:cubicBezTo>
                  <a:pt x="140" y="61"/>
                  <a:pt x="162" y="61"/>
                  <a:pt x="184" y="64"/>
                </a:cubicBezTo>
                <a:cubicBezTo>
                  <a:pt x="226" y="78"/>
                  <a:pt x="268" y="93"/>
                  <a:pt x="312" y="104"/>
                </a:cubicBezTo>
                <a:cubicBezTo>
                  <a:pt x="446" y="93"/>
                  <a:pt x="395" y="94"/>
                  <a:pt x="488" y="64"/>
                </a:cubicBezTo>
                <a:cubicBezTo>
                  <a:pt x="549" y="68"/>
                  <a:pt x="614" y="58"/>
                  <a:pt x="672" y="80"/>
                </a:cubicBezTo>
                <a:cubicBezTo>
                  <a:pt x="681" y="83"/>
                  <a:pt x="684" y="95"/>
                  <a:pt x="688" y="104"/>
                </a:cubicBezTo>
                <a:cubicBezTo>
                  <a:pt x="706" y="145"/>
                  <a:pt x="703" y="218"/>
                  <a:pt x="752" y="240"/>
                </a:cubicBezTo>
                <a:cubicBezTo>
                  <a:pt x="766" y="246"/>
                  <a:pt x="784" y="244"/>
                  <a:pt x="800" y="248"/>
                </a:cubicBezTo>
                <a:cubicBezTo>
                  <a:pt x="836" y="257"/>
                  <a:pt x="865" y="267"/>
                  <a:pt x="896" y="288"/>
                </a:cubicBezTo>
                <a:cubicBezTo>
                  <a:pt x="916" y="348"/>
                  <a:pt x="888" y="273"/>
                  <a:pt x="920" y="336"/>
                </a:cubicBezTo>
                <a:cubicBezTo>
                  <a:pt x="923" y="343"/>
                  <a:pt x="921" y="355"/>
                  <a:pt x="928" y="360"/>
                </a:cubicBezTo>
                <a:cubicBezTo>
                  <a:pt x="948" y="374"/>
                  <a:pt x="976" y="376"/>
                  <a:pt x="1000" y="384"/>
                </a:cubicBezTo>
                <a:cubicBezTo>
                  <a:pt x="1008" y="386"/>
                  <a:pt x="1024" y="392"/>
                  <a:pt x="1024" y="392"/>
                </a:cubicBezTo>
                <a:cubicBezTo>
                  <a:pt x="1034" y="408"/>
                  <a:pt x="1049" y="421"/>
                  <a:pt x="1056" y="440"/>
                </a:cubicBezTo>
                <a:cubicBezTo>
                  <a:pt x="1058" y="448"/>
                  <a:pt x="1058" y="458"/>
                  <a:pt x="1064" y="464"/>
                </a:cubicBezTo>
                <a:cubicBezTo>
                  <a:pt x="1077" y="477"/>
                  <a:pt x="1112" y="496"/>
                  <a:pt x="1112" y="496"/>
                </a:cubicBezTo>
                <a:cubicBezTo>
                  <a:pt x="1168" y="484"/>
                  <a:pt x="1154" y="477"/>
                  <a:pt x="1192" y="440"/>
                </a:cubicBezTo>
                <a:cubicBezTo>
                  <a:pt x="1202" y="471"/>
                  <a:pt x="1207" y="485"/>
                  <a:pt x="1240" y="496"/>
                </a:cubicBezTo>
                <a:cubicBezTo>
                  <a:pt x="1315" y="470"/>
                  <a:pt x="1370" y="508"/>
                  <a:pt x="1440" y="520"/>
                </a:cubicBezTo>
                <a:cubicBezTo>
                  <a:pt x="1497" y="529"/>
                  <a:pt x="1559" y="537"/>
                  <a:pt x="1616" y="552"/>
                </a:cubicBezTo>
                <a:cubicBezTo>
                  <a:pt x="1640" y="558"/>
                  <a:pt x="1662" y="574"/>
                  <a:pt x="1688" y="576"/>
                </a:cubicBezTo>
                <a:cubicBezTo>
                  <a:pt x="1733" y="578"/>
                  <a:pt x="1778" y="581"/>
                  <a:pt x="1824" y="584"/>
                </a:cubicBezTo>
                <a:cubicBezTo>
                  <a:pt x="1889" y="597"/>
                  <a:pt x="1960" y="618"/>
                  <a:pt x="2024" y="640"/>
                </a:cubicBezTo>
                <a:cubicBezTo>
                  <a:pt x="2040" y="690"/>
                  <a:pt x="2063" y="734"/>
                  <a:pt x="2080" y="784"/>
                </a:cubicBezTo>
                <a:cubicBezTo>
                  <a:pt x="2085" y="800"/>
                  <a:pt x="2080" y="826"/>
                  <a:pt x="2096" y="832"/>
                </a:cubicBezTo>
                <a:cubicBezTo>
                  <a:pt x="2160" y="853"/>
                  <a:pt x="2111" y="839"/>
                  <a:pt x="2248" y="848"/>
                </a:cubicBezTo>
                <a:cubicBezTo>
                  <a:pt x="2280" y="858"/>
                  <a:pt x="2312" y="869"/>
                  <a:pt x="2344" y="880"/>
                </a:cubicBezTo>
                <a:cubicBezTo>
                  <a:pt x="2360" y="885"/>
                  <a:pt x="2392" y="896"/>
                  <a:pt x="2392" y="896"/>
                </a:cubicBezTo>
                <a:cubicBezTo>
                  <a:pt x="2442" y="933"/>
                  <a:pt x="2493" y="934"/>
                  <a:pt x="2552" y="952"/>
                </a:cubicBezTo>
                <a:cubicBezTo>
                  <a:pt x="2599" y="966"/>
                  <a:pt x="2646" y="992"/>
                  <a:pt x="2696" y="992"/>
                </a:cubicBezTo>
              </a:path>
            </a:pathLst>
          </a:custGeom>
          <a:noFill/>
          <a:ln w="28575">
            <a:solidFill>
              <a:srgbClr val="F68E0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19" name="Freeform 51"/>
          <p:cNvSpPr>
            <a:spLocks/>
          </p:cNvSpPr>
          <p:nvPr/>
        </p:nvSpPr>
        <p:spPr bwMode="auto">
          <a:xfrm>
            <a:off x="2425700" y="2819400"/>
            <a:ext cx="5118100" cy="1346200"/>
          </a:xfrm>
          <a:custGeom>
            <a:avLst/>
            <a:gdLst>
              <a:gd name="T0" fmla="*/ 0 w 3224"/>
              <a:gd name="T1" fmla="*/ 2147483646 h 848"/>
              <a:gd name="T2" fmla="*/ 2147483646 w 3224"/>
              <a:gd name="T3" fmla="*/ 2147483646 h 848"/>
              <a:gd name="T4" fmla="*/ 2147483646 w 3224"/>
              <a:gd name="T5" fmla="*/ 2147483646 h 848"/>
              <a:gd name="T6" fmla="*/ 2147483646 w 3224"/>
              <a:gd name="T7" fmla="*/ 2147483646 h 848"/>
              <a:gd name="T8" fmla="*/ 2147483646 w 3224"/>
              <a:gd name="T9" fmla="*/ 2147483646 h 848"/>
              <a:gd name="T10" fmla="*/ 2147483646 w 3224"/>
              <a:gd name="T11" fmla="*/ 0 h 848"/>
              <a:gd name="T12" fmla="*/ 2147483646 w 3224"/>
              <a:gd name="T13" fmla="*/ 2147483646 h 848"/>
              <a:gd name="T14" fmla="*/ 2147483646 w 3224"/>
              <a:gd name="T15" fmla="*/ 2147483646 h 848"/>
              <a:gd name="T16" fmla="*/ 2147483646 w 3224"/>
              <a:gd name="T17" fmla="*/ 2147483646 h 848"/>
              <a:gd name="T18" fmla="*/ 2147483646 w 3224"/>
              <a:gd name="T19" fmla="*/ 2147483646 h 848"/>
              <a:gd name="T20" fmla="*/ 2147483646 w 3224"/>
              <a:gd name="T21" fmla="*/ 2147483646 h 848"/>
              <a:gd name="T22" fmla="*/ 2147483646 w 3224"/>
              <a:gd name="T23" fmla="*/ 2147483646 h 848"/>
              <a:gd name="T24" fmla="*/ 2147483646 w 3224"/>
              <a:gd name="T25" fmla="*/ 2147483646 h 848"/>
              <a:gd name="T26" fmla="*/ 2147483646 w 3224"/>
              <a:gd name="T27" fmla="*/ 2147483646 h 848"/>
              <a:gd name="T28" fmla="*/ 2147483646 w 3224"/>
              <a:gd name="T29" fmla="*/ 2147483646 h 848"/>
              <a:gd name="T30" fmla="*/ 2147483646 w 3224"/>
              <a:gd name="T31" fmla="*/ 2147483646 h 848"/>
              <a:gd name="T32" fmla="*/ 2147483646 w 3224"/>
              <a:gd name="T33" fmla="*/ 2147483646 h 848"/>
              <a:gd name="T34" fmla="*/ 2147483646 w 3224"/>
              <a:gd name="T35" fmla="*/ 2147483646 h 848"/>
              <a:gd name="T36" fmla="*/ 2147483646 w 3224"/>
              <a:gd name="T37" fmla="*/ 2147483646 h 848"/>
              <a:gd name="T38" fmla="*/ 2147483646 w 3224"/>
              <a:gd name="T39" fmla="*/ 2147483646 h 848"/>
              <a:gd name="T40" fmla="*/ 2147483646 w 3224"/>
              <a:gd name="T41" fmla="*/ 2147483646 h 848"/>
              <a:gd name="T42" fmla="*/ 2147483646 w 3224"/>
              <a:gd name="T43" fmla="*/ 2147483646 h 848"/>
              <a:gd name="T44" fmla="*/ 2147483646 w 3224"/>
              <a:gd name="T45" fmla="*/ 2147483646 h 848"/>
              <a:gd name="T46" fmla="*/ 2147483646 w 3224"/>
              <a:gd name="T47" fmla="*/ 2147483646 h 848"/>
              <a:gd name="T48" fmla="*/ 2147483646 w 3224"/>
              <a:gd name="T49" fmla="*/ 2147483646 h 848"/>
              <a:gd name="T50" fmla="*/ 2147483646 w 3224"/>
              <a:gd name="T51" fmla="*/ 2147483646 h 848"/>
              <a:gd name="T52" fmla="*/ 2147483646 w 3224"/>
              <a:gd name="T53" fmla="*/ 2147483646 h 848"/>
              <a:gd name="T54" fmla="*/ 2147483646 w 3224"/>
              <a:gd name="T55" fmla="*/ 2147483646 h 848"/>
              <a:gd name="T56" fmla="*/ 2147483646 w 3224"/>
              <a:gd name="T57" fmla="*/ 2147483646 h 848"/>
              <a:gd name="T58" fmla="*/ 2147483646 w 3224"/>
              <a:gd name="T59" fmla="*/ 2147483646 h 848"/>
              <a:gd name="T60" fmla="*/ 2147483646 w 3224"/>
              <a:gd name="T61" fmla="*/ 2147483646 h 848"/>
              <a:gd name="T62" fmla="*/ 2147483646 w 3224"/>
              <a:gd name="T63" fmla="*/ 2147483646 h 848"/>
              <a:gd name="T64" fmla="*/ 2147483646 w 3224"/>
              <a:gd name="T65" fmla="*/ 2147483646 h 848"/>
              <a:gd name="T66" fmla="*/ 2147483646 w 3224"/>
              <a:gd name="T67" fmla="*/ 2147483646 h 8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24"/>
              <a:gd name="T103" fmla="*/ 0 h 848"/>
              <a:gd name="T104" fmla="*/ 3224 w 3224"/>
              <a:gd name="T105" fmla="*/ 848 h 8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24" h="848">
                <a:moveTo>
                  <a:pt x="0" y="56"/>
                </a:moveTo>
                <a:cubicBezTo>
                  <a:pt x="8" y="61"/>
                  <a:pt x="14" y="72"/>
                  <a:pt x="24" y="72"/>
                </a:cubicBezTo>
                <a:cubicBezTo>
                  <a:pt x="40" y="72"/>
                  <a:pt x="72" y="56"/>
                  <a:pt x="72" y="56"/>
                </a:cubicBezTo>
                <a:cubicBezTo>
                  <a:pt x="142" y="79"/>
                  <a:pt x="118" y="29"/>
                  <a:pt x="168" y="24"/>
                </a:cubicBezTo>
                <a:cubicBezTo>
                  <a:pt x="210" y="19"/>
                  <a:pt x="253" y="18"/>
                  <a:pt x="296" y="16"/>
                </a:cubicBezTo>
                <a:cubicBezTo>
                  <a:pt x="304" y="10"/>
                  <a:pt x="310" y="0"/>
                  <a:pt x="320" y="0"/>
                </a:cubicBezTo>
                <a:cubicBezTo>
                  <a:pt x="353" y="0"/>
                  <a:pt x="435" y="45"/>
                  <a:pt x="464" y="64"/>
                </a:cubicBezTo>
                <a:cubicBezTo>
                  <a:pt x="497" y="114"/>
                  <a:pt x="492" y="189"/>
                  <a:pt x="512" y="248"/>
                </a:cubicBezTo>
                <a:cubicBezTo>
                  <a:pt x="597" y="238"/>
                  <a:pt x="603" y="233"/>
                  <a:pt x="704" y="248"/>
                </a:cubicBezTo>
                <a:cubicBezTo>
                  <a:pt x="774" y="258"/>
                  <a:pt x="772" y="271"/>
                  <a:pt x="856" y="280"/>
                </a:cubicBezTo>
                <a:cubicBezTo>
                  <a:pt x="886" y="290"/>
                  <a:pt x="930" y="297"/>
                  <a:pt x="960" y="312"/>
                </a:cubicBezTo>
                <a:cubicBezTo>
                  <a:pt x="968" y="316"/>
                  <a:pt x="974" y="325"/>
                  <a:pt x="984" y="328"/>
                </a:cubicBezTo>
                <a:cubicBezTo>
                  <a:pt x="1075" y="356"/>
                  <a:pt x="1178" y="368"/>
                  <a:pt x="1272" y="384"/>
                </a:cubicBezTo>
                <a:cubicBezTo>
                  <a:pt x="1288" y="408"/>
                  <a:pt x="1307" y="430"/>
                  <a:pt x="1320" y="456"/>
                </a:cubicBezTo>
                <a:cubicBezTo>
                  <a:pt x="1330" y="477"/>
                  <a:pt x="1328" y="518"/>
                  <a:pt x="1352" y="520"/>
                </a:cubicBezTo>
                <a:cubicBezTo>
                  <a:pt x="1408" y="522"/>
                  <a:pt x="1464" y="525"/>
                  <a:pt x="1520" y="528"/>
                </a:cubicBezTo>
                <a:cubicBezTo>
                  <a:pt x="1536" y="538"/>
                  <a:pt x="1549" y="553"/>
                  <a:pt x="1568" y="560"/>
                </a:cubicBezTo>
                <a:cubicBezTo>
                  <a:pt x="1584" y="565"/>
                  <a:pt x="1616" y="576"/>
                  <a:pt x="1616" y="576"/>
                </a:cubicBezTo>
                <a:cubicBezTo>
                  <a:pt x="1670" y="557"/>
                  <a:pt x="1720" y="560"/>
                  <a:pt x="1776" y="568"/>
                </a:cubicBezTo>
                <a:cubicBezTo>
                  <a:pt x="1784" y="573"/>
                  <a:pt x="1791" y="580"/>
                  <a:pt x="1800" y="584"/>
                </a:cubicBezTo>
                <a:cubicBezTo>
                  <a:pt x="1815" y="590"/>
                  <a:pt x="1848" y="600"/>
                  <a:pt x="1848" y="600"/>
                </a:cubicBezTo>
                <a:cubicBezTo>
                  <a:pt x="1880" y="594"/>
                  <a:pt x="1898" y="592"/>
                  <a:pt x="1928" y="584"/>
                </a:cubicBezTo>
                <a:cubicBezTo>
                  <a:pt x="1944" y="579"/>
                  <a:pt x="1976" y="568"/>
                  <a:pt x="1976" y="568"/>
                </a:cubicBezTo>
                <a:cubicBezTo>
                  <a:pt x="2012" y="574"/>
                  <a:pt x="2064" y="578"/>
                  <a:pt x="2096" y="600"/>
                </a:cubicBezTo>
                <a:cubicBezTo>
                  <a:pt x="2104" y="605"/>
                  <a:pt x="2110" y="612"/>
                  <a:pt x="2120" y="616"/>
                </a:cubicBezTo>
                <a:cubicBezTo>
                  <a:pt x="2140" y="623"/>
                  <a:pt x="2163" y="625"/>
                  <a:pt x="2184" y="632"/>
                </a:cubicBezTo>
                <a:cubicBezTo>
                  <a:pt x="2200" y="637"/>
                  <a:pt x="2232" y="648"/>
                  <a:pt x="2232" y="648"/>
                </a:cubicBezTo>
                <a:cubicBezTo>
                  <a:pt x="2337" y="630"/>
                  <a:pt x="2330" y="640"/>
                  <a:pt x="2464" y="648"/>
                </a:cubicBezTo>
                <a:cubicBezTo>
                  <a:pt x="2535" y="671"/>
                  <a:pt x="2604" y="712"/>
                  <a:pt x="2680" y="728"/>
                </a:cubicBezTo>
                <a:cubicBezTo>
                  <a:pt x="2754" y="742"/>
                  <a:pt x="2706" y="734"/>
                  <a:pt x="2824" y="744"/>
                </a:cubicBezTo>
                <a:cubicBezTo>
                  <a:pt x="2884" y="756"/>
                  <a:pt x="2947" y="747"/>
                  <a:pt x="3008" y="760"/>
                </a:cubicBezTo>
                <a:cubicBezTo>
                  <a:pt x="3044" y="767"/>
                  <a:pt x="3078" y="815"/>
                  <a:pt x="3112" y="832"/>
                </a:cubicBezTo>
                <a:cubicBezTo>
                  <a:pt x="3127" y="839"/>
                  <a:pt x="3160" y="848"/>
                  <a:pt x="3160" y="848"/>
                </a:cubicBezTo>
                <a:cubicBezTo>
                  <a:pt x="3187" y="841"/>
                  <a:pt x="3203" y="836"/>
                  <a:pt x="3224" y="816"/>
                </a:cubicBezTo>
              </a:path>
            </a:pathLst>
          </a:custGeom>
          <a:noFill/>
          <a:ln w="28575">
            <a:solidFill>
              <a:srgbClr val="1422D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0" name="Freeform 52"/>
          <p:cNvSpPr>
            <a:spLocks/>
          </p:cNvSpPr>
          <p:nvPr/>
        </p:nvSpPr>
        <p:spPr bwMode="auto">
          <a:xfrm>
            <a:off x="2425700" y="2946400"/>
            <a:ext cx="4597400" cy="1244600"/>
          </a:xfrm>
          <a:custGeom>
            <a:avLst/>
            <a:gdLst>
              <a:gd name="T0" fmla="*/ 0 w 2896"/>
              <a:gd name="T1" fmla="*/ 2147483646 h 784"/>
              <a:gd name="T2" fmla="*/ 2147483646 w 2896"/>
              <a:gd name="T3" fmla="*/ 2147483646 h 784"/>
              <a:gd name="T4" fmla="*/ 2147483646 w 2896"/>
              <a:gd name="T5" fmla="*/ 2147483646 h 784"/>
              <a:gd name="T6" fmla="*/ 2147483646 w 2896"/>
              <a:gd name="T7" fmla="*/ 0 h 784"/>
              <a:gd name="T8" fmla="*/ 2147483646 w 2896"/>
              <a:gd name="T9" fmla="*/ 2147483646 h 784"/>
              <a:gd name="T10" fmla="*/ 2147483646 w 2896"/>
              <a:gd name="T11" fmla="*/ 2147483646 h 784"/>
              <a:gd name="T12" fmla="*/ 2147483646 w 2896"/>
              <a:gd name="T13" fmla="*/ 2147483646 h 784"/>
              <a:gd name="T14" fmla="*/ 2147483646 w 2896"/>
              <a:gd name="T15" fmla="*/ 2147483646 h 784"/>
              <a:gd name="T16" fmla="*/ 2147483646 w 2896"/>
              <a:gd name="T17" fmla="*/ 2147483646 h 784"/>
              <a:gd name="T18" fmla="*/ 2147483646 w 2896"/>
              <a:gd name="T19" fmla="*/ 2147483646 h 784"/>
              <a:gd name="T20" fmla="*/ 2147483646 w 2896"/>
              <a:gd name="T21" fmla="*/ 2147483646 h 784"/>
              <a:gd name="T22" fmla="*/ 2147483646 w 2896"/>
              <a:gd name="T23" fmla="*/ 2147483646 h 784"/>
              <a:gd name="T24" fmla="*/ 2147483646 w 2896"/>
              <a:gd name="T25" fmla="*/ 2147483646 h 784"/>
              <a:gd name="T26" fmla="*/ 2147483646 w 2896"/>
              <a:gd name="T27" fmla="*/ 2147483646 h 784"/>
              <a:gd name="T28" fmla="*/ 2147483646 w 2896"/>
              <a:gd name="T29" fmla="*/ 2147483646 h 784"/>
              <a:gd name="T30" fmla="*/ 2147483646 w 2896"/>
              <a:gd name="T31" fmla="*/ 2147483646 h 784"/>
              <a:gd name="T32" fmla="*/ 2147483646 w 2896"/>
              <a:gd name="T33" fmla="*/ 2147483646 h 784"/>
              <a:gd name="T34" fmla="*/ 2147483646 w 2896"/>
              <a:gd name="T35" fmla="*/ 2147483646 h 784"/>
              <a:gd name="T36" fmla="*/ 2147483646 w 2896"/>
              <a:gd name="T37" fmla="*/ 2147483646 h 784"/>
              <a:gd name="T38" fmla="*/ 2147483646 w 2896"/>
              <a:gd name="T39" fmla="*/ 2147483646 h 784"/>
              <a:gd name="T40" fmla="*/ 2147483646 w 2896"/>
              <a:gd name="T41" fmla="*/ 2147483646 h 784"/>
              <a:gd name="T42" fmla="*/ 2147483646 w 2896"/>
              <a:gd name="T43" fmla="*/ 2147483646 h 784"/>
              <a:gd name="T44" fmla="*/ 2147483646 w 2896"/>
              <a:gd name="T45" fmla="*/ 2147483646 h 784"/>
              <a:gd name="T46" fmla="*/ 2147483646 w 2896"/>
              <a:gd name="T47" fmla="*/ 2147483646 h 7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96"/>
              <a:gd name="T73" fmla="*/ 0 h 784"/>
              <a:gd name="T74" fmla="*/ 2896 w 2896"/>
              <a:gd name="T75" fmla="*/ 784 h 7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96" h="784">
                <a:moveTo>
                  <a:pt x="0" y="32"/>
                </a:moveTo>
                <a:cubicBezTo>
                  <a:pt x="48" y="15"/>
                  <a:pt x="31" y="4"/>
                  <a:pt x="88" y="16"/>
                </a:cubicBezTo>
                <a:cubicBezTo>
                  <a:pt x="160" y="64"/>
                  <a:pt x="253" y="32"/>
                  <a:pt x="336" y="24"/>
                </a:cubicBezTo>
                <a:cubicBezTo>
                  <a:pt x="394" y="4"/>
                  <a:pt x="367" y="12"/>
                  <a:pt x="416" y="0"/>
                </a:cubicBezTo>
                <a:cubicBezTo>
                  <a:pt x="489" y="8"/>
                  <a:pt x="552" y="33"/>
                  <a:pt x="624" y="48"/>
                </a:cubicBezTo>
                <a:cubicBezTo>
                  <a:pt x="633" y="75"/>
                  <a:pt x="640" y="120"/>
                  <a:pt x="664" y="144"/>
                </a:cubicBezTo>
                <a:cubicBezTo>
                  <a:pt x="683" y="163"/>
                  <a:pt x="712" y="168"/>
                  <a:pt x="736" y="176"/>
                </a:cubicBezTo>
                <a:cubicBezTo>
                  <a:pt x="769" y="187"/>
                  <a:pt x="804" y="203"/>
                  <a:pt x="840" y="208"/>
                </a:cubicBezTo>
                <a:cubicBezTo>
                  <a:pt x="882" y="213"/>
                  <a:pt x="933" y="213"/>
                  <a:pt x="976" y="224"/>
                </a:cubicBezTo>
                <a:cubicBezTo>
                  <a:pt x="1008" y="232"/>
                  <a:pt x="1043" y="247"/>
                  <a:pt x="1072" y="264"/>
                </a:cubicBezTo>
                <a:cubicBezTo>
                  <a:pt x="1097" y="278"/>
                  <a:pt x="1115" y="308"/>
                  <a:pt x="1144" y="312"/>
                </a:cubicBezTo>
                <a:cubicBezTo>
                  <a:pt x="1165" y="314"/>
                  <a:pt x="1186" y="317"/>
                  <a:pt x="1208" y="320"/>
                </a:cubicBezTo>
                <a:cubicBezTo>
                  <a:pt x="1232" y="328"/>
                  <a:pt x="1256" y="336"/>
                  <a:pt x="1280" y="344"/>
                </a:cubicBezTo>
                <a:cubicBezTo>
                  <a:pt x="1296" y="349"/>
                  <a:pt x="1328" y="360"/>
                  <a:pt x="1328" y="360"/>
                </a:cubicBezTo>
                <a:cubicBezTo>
                  <a:pt x="1347" y="419"/>
                  <a:pt x="1354" y="427"/>
                  <a:pt x="1416" y="448"/>
                </a:cubicBezTo>
                <a:cubicBezTo>
                  <a:pt x="1445" y="438"/>
                  <a:pt x="1458" y="417"/>
                  <a:pt x="1488" y="408"/>
                </a:cubicBezTo>
                <a:cubicBezTo>
                  <a:pt x="1512" y="410"/>
                  <a:pt x="1538" y="404"/>
                  <a:pt x="1560" y="416"/>
                </a:cubicBezTo>
                <a:cubicBezTo>
                  <a:pt x="1619" y="448"/>
                  <a:pt x="1566" y="503"/>
                  <a:pt x="1648" y="520"/>
                </a:cubicBezTo>
                <a:cubicBezTo>
                  <a:pt x="1803" y="551"/>
                  <a:pt x="1884" y="547"/>
                  <a:pt x="2080" y="552"/>
                </a:cubicBezTo>
                <a:cubicBezTo>
                  <a:pt x="2192" y="627"/>
                  <a:pt x="2337" y="611"/>
                  <a:pt x="2464" y="616"/>
                </a:cubicBezTo>
                <a:cubicBezTo>
                  <a:pt x="2506" y="630"/>
                  <a:pt x="2548" y="637"/>
                  <a:pt x="2592" y="648"/>
                </a:cubicBezTo>
                <a:cubicBezTo>
                  <a:pt x="2602" y="664"/>
                  <a:pt x="2605" y="689"/>
                  <a:pt x="2624" y="696"/>
                </a:cubicBezTo>
                <a:cubicBezTo>
                  <a:pt x="2660" y="708"/>
                  <a:pt x="2685" y="740"/>
                  <a:pt x="2720" y="752"/>
                </a:cubicBezTo>
                <a:cubicBezTo>
                  <a:pt x="2781" y="772"/>
                  <a:pt x="2828" y="784"/>
                  <a:pt x="2896" y="784"/>
                </a:cubicBezTo>
              </a:path>
            </a:pathLst>
          </a:custGeom>
          <a:noFill/>
          <a:ln w="28575">
            <a:solidFill>
              <a:srgbClr val="0DDD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1" name="Freeform 53"/>
          <p:cNvSpPr>
            <a:spLocks/>
          </p:cNvSpPr>
          <p:nvPr/>
        </p:nvSpPr>
        <p:spPr bwMode="auto">
          <a:xfrm>
            <a:off x="2425700" y="3022600"/>
            <a:ext cx="4000500" cy="1139825"/>
          </a:xfrm>
          <a:custGeom>
            <a:avLst/>
            <a:gdLst>
              <a:gd name="T0" fmla="*/ 0 w 2520"/>
              <a:gd name="T1" fmla="*/ 2147483646 h 718"/>
              <a:gd name="T2" fmla="*/ 2147483646 w 2520"/>
              <a:gd name="T3" fmla="*/ 2147483646 h 718"/>
              <a:gd name="T4" fmla="*/ 2147483646 w 2520"/>
              <a:gd name="T5" fmla="*/ 2147483646 h 718"/>
              <a:gd name="T6" fmla="*/ 2147483646 w 2520"/>
              <a:gd name="T7" fmla="*/ 0 h 718"/>
              <a:gd name="T8" fmla="*/ 2147483646 w 2520"/>
              <a:gd name="T9" fmla="*/ 2147483646 h 718"/>
              <a:gd name="T10" fmla="*/ 2147483646 w 2520"/>
              <a:gd name="T11" fmla="*/ 2147483646 h 718"/>
              <a:gd name="T12" fmla="*/ 2147483646 w 2520"/>
              <a:gd name="T13" fmla="*/ 2147483646 h 718"/>
              <a:gd name="T14" fmla="*/ 2147483646 w 2520"/>
              <a:gd name="T15" fmla="*/ 2147483646 h 718"/>
              <a:gd name="T16" fmla="*/ 2147483646 w 2520"/>
              <a:gd name="T17" fmla="*/ 2147483646 h 718"/>
              <a:gd name="T18" fmla="*/ 2147483646 w 2520"/>
              <a:gd name="T19" fmla="*/ 2147483646 h 718"/>
              <a:gd name="T20" fmla="*/ 2147483646 w 2520"/>
              <a:gd name="T21" fmla="*/ 2147483646 h 718"/>
              <a:gd name="T22" fmla="*/ 2147483646 w 2520"/>
              <a:gd name="T23" fmla="*/ 2147483646 h 718"/>
              <a:gd name="T24" fmla="*/ 2147483646 w 2520"/>
              <a:gd name="T25" fmla="*/ 2147483646 h 718"/>
              <a:gd name="T26" fmla="*/ 2147483646 w 2520"/>
              <a:gd name="T27" fmla="*/ 2147483646 h 718"/>
              <a:gd name="T28" fmla="*/ 2147483646 w 2520"/>
              <a:gd name="T29" fmla="*/ 2147483646 h 718"/>
              <a:gd name="T30" fmla="*/ 2147483646 w 2520"/>
              <a:gd name="T31" fmla="*/ 2147483646 h 718"/>
              <a:gd name="T32" fmla="*/ 2147483646 w 2520"/>
              <a:gd name="T33" fmla="*/ 2147483646 h 718"/>
              <a:gd name="T34" fmla="*/ 2147483646 w 2520"/>
              <a:gd name="T35" fmla="*/ 2147483646 h 718"/>
              <a:gd name="T36" fmla="*/ 2147483646 w 2520"/>
              <a:gd name="T37" fmla="*/ 2147483646 h 718"/>
              <a:gd name="T38" fmla="*/ 2147483646 w 2520"/>
              <a:gd name="T39" fmla="*/ 2147483646 h 718"/>
              <a:gd name="T40" fmla="*/ 2147483646 w 2520"/>
              <a:gd name="T41" fmla="*/ 2147483646 h 718"/>
              <a:gd name="T42" fmla="*/ 2147483646 w 2520"/>
              <a:gd name="T43" fmla="*/ 2147483646 h 718"/>
              <a:gd name="T44" fmla="*/ 2147483646 w 2520"/>
              <a:gd name="T45" fmla="*/ 2147483646 h 718"/>
              <a:gd name="T46" fmla="*/ 2147483646 w 2520"/>
              <a:gd name="T47" fmla="*/ 2147483646 h 718"/>
              <a:gd name="T48" fmla="*/ 2147483646 w 2520"/>
              <a:gd name="T49" fmla="*/ 2147483646 h 718"/>
              <a:gd name="T50" fmla="*/ 2147483646 w 2520"/>
              <a:gd name="T51" fmla="*/ 2147483646 h 718"/>
              <a:gd name="T52" fmla="*/ 2147483646 w 2520"/>
              <a:gd name="T53" fmla="*/ 2147483646 h 718"/>
              <a:gd name="T54" fmla="*/ 2147483646 w 2520"/>
              <a:gd name="T55" fmla="*/ 2147483646 h 718"/>
              <a:gd name="T56" fmla="*/ 2147483646 w 2520"/>
              <a:gd name="T57" fmla="*/ 2147483646 h 7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0"/>
              <a:gd name="T88" fmla="*/ 0 h 718"/>
              <a:gd name="T89" fmla="*/ 2520 w 2520"/>
              <a:gd name="T90" fmla="*/ 718 h 7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0" h="718">
                <a:moveTo>
                  <a:pt x="0" y="16"/>
                </a:moveTo>
                <a:cubicBezTo>
                  <a:pt x="13" y="18"/>
                  <a:pt x="26" y="20"/>
                  <a:pt x="40" y="24"/>
                </a:cubicBezTo>
                <a:cubicBezTo>
                  <a:pt x="48" y="26"/>
                  <a:pt x="56" y="34"/>
                  <a:pt x="64" y="32"/>
                </a:cubicBezTo>
                <a:cubicBezTo>
                  <a:pt x="82" y="25"/>
                  <a:pt x="112" y="0"/>
                  <a:pt x="112" y="0"/>
                </a:cubicBezTo>
                <a:cubicBezTo>
                  <a:pt x="192" y="10"/>
                  <a:pt x="155" y="1"/>
                  <a:pt x="224" y="24"/>
                </a:cubicBezTo>
                <a:cubicBezTo>
                  <a:pt x="232" y="26"/>
                  <a:pt x="248" y="32"/>
                  <a:pt x="248" y="32"/>
                </a:cubicBezTo>
                <a:cubicBezTo>
                  <a:pt x="264" y="26"/>
                  <a:pt x="280" y="21"/>
                  <a:pt x="296" y="16"/>
                </a:cubicBezTo>
                <a:cubicBezTo>
                  <a:pt x="304" y="13"/>
                  <a:pt x="320" y="8"/>
                  <a:pt x="320" y="8"/>
                </a:cubicBezTo>
                <a:cubicBezTo>
                  <a:pt x="360" y="10"/>
                  <a:pt x="400" y="9"/>
                  <a:pt x="440" y="16"/>
                </a:cubicBezTo>
                <a:cubicBezTo>
                  <a:pt x="449" y="17"/>
                  <a:pt x="454" y="30"/>
                  <a:pt x="464" y="32"/>
                </a:cubicBezTo>
                <a:cubicBezTo>
                  <a:pt x="516" y="41"/>
                  <a:pt x="624" y="48"/>
                  <a:pt x="624" y="48"/>
                </a:cubicBezTo>
                <a:cubicBezTo>
                  <a:pt x="680" y="66"/>
                  <a:pt x="684" y="78"/>
                  <a:pt x="752" y="88"/>
                </a:cubicBezTo>
                <a:cubicBezTo>
                  <a:pt x="787" y="141"/>
                  <a:pt x="838" y="151"/>
                  <a:pt x="896" y="168"/>
                </a:cubicBezTo>
                <a:cubicBezTo>
                  <a:pt x="922" y="175"/>
                  <a:pt x="940" y="195"/>
                  <a:pt x="968" y="200"/>
                </a:cubicBezTo>
                <a:cubicBezTo>
                  <a:pt x="991" y="203"/>
                  <a:pt x="1016" y="205"/>
                  <a:pt x="1040" y="208"/>
                </a:cubicBezTo>
                <a:cubicBezTo>
                  <a:pt x="1120" y="234"/>
                  <a:pt x="1225" y="297"/>
                  <a:pt x="1312" y="304"/>
                </a:cubicBezTo>
                <a:cubicBezTo>
                  <a:pt x="1375" y="308"/>
                  <a:pt x="1440" y="309"/>
                  <a:pt x="1504" y="312"/>
                </a:cubicBezTo>
                <a:cubicBezTo>
                  <a:pt x="1538" y="323"/>
                  <a:pt x="1573" y="332"/>
                  <a:pt x="1608" y="344"/>
                </a:cubicBezTo>
                <a:cubicBezTo>
                  <a:pt x="1646" y="402"/>
                  <a:pt x="1754" y="402"/>
                  <a:pt x="1816" y="408"/>
                </a:cubicBezTo>
                <a:cubicBezTo>
                  <a:pt x="1854" y="417"/>
                  <a:pt x="1887" y="426"/>
                  <a:pt x="1920" y="448"/>
                </a:cubicBezTo>
                <a:cubicBezTo>
                  <a:pt x="1984" y="544"/>
                  <a:pt x="1885" y="402"/>
                  <a:pt x="1960" y="488"/>
                </a:cubicBezTo>
                <a:cubicBezTo>
                  <a:pt x="1978" y="509"/>
                  <a:pt x="1998" y="532"/>
                  <a:pt x="2008" y="560"/>
                </a:cubicBezTo>
                <a:cubicBezTo>
                  <a:pt x="2010" y="568"/>
                  <a:pt x="2010" y="577"/>
                  <a:pt x="2016" y="584"/>
                </a:cubicBezTo>
                <a:cubicBezTo>
                  <a:pt x="2042" y="616"/>
                  <a:pt x="2107" y="618"/>
                  <a:pt x="2144" y="624"/>
                </a:cubicBezTo>
                <a:cubicBezTo>
                  <a:pt x="2161" y="626"/>
                  <a:pt x="2196" y="630"/>
                  <a:pt x="2216" y="640"/>
                </a:cubicBezTo>
                <a:cubicBezTo>
                  <a:pt x="2237" y="650"/>
                  <a:pt x="2238" y="661"/>
                  <a:pt x="2264" y="664"/>
                </a:cubicBezTo>
                <a:cubicBezTo>
                  <a:pt x="2309" y="668"/>
                  <a:pt x="2354" y="669"/>
                  <a:pt x="2400" y="672"/>
                </a:cubicBezTo>
                <a:cubicBezTo>
                  <a:pt x="2415" y="718"/>
                  <a:pt x="2398" y="690"/>
                  <a:pt x="2472" y="704"/>
                </a:cubicBezTo>
                <a:cubicBezTo>
                  <a:pt x="2520" y="712"/>
                  <a:pt x="2480" y="712"/>
                  <a:pt x="2504" y="712"/>
                </a:cubicBezTo>
              </a:path>
            </a:pathLst>
          </a:custGeom>
          <a:noFill/>
          <a:ln w="28575">
            <a:solidFill>
              <a:srgbClr val="7405B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2" name="Freeform 54"/>
          <p:cNvSpPr>
            <a:spLocks/>
          </p:cNvSpPr>
          <p:nvPr/>
        </p:nvSpPr>
        <p:spPr bwMode="auto">
          <a:xfrm>
            <a:off x="2438400" y="3124200"/>
            <a:ext cx="3429000" cy="965200"/>
          </a:xfrm>
          <a:custGeom>
            <a:avLst/>
            <a:gdLst>
              <a:gd name="T0" fmla="*/ 0 w 2160"/>
              <a:gd name="T1" fmla="*/ 2147483646 h 608"/>
              <a:gd name="T2" fmla="*/ 2147483646 w 2160"/>
              <a:gd name="T3" fmla="*/ 2147483646 h 608"/>
              <a:gd name="T4" fmla="*/ 2147483646 w 2160"/>
              <a:gd name="T5" fmla="*/ 2147483646 h 608"/>
              <a:gd name="T6" fmla="*/ 2147483646 w 2160"/>
              <a:gd name="T7" fmla="*/ 2147483646 h 608"/>
              <a:gd name="T8" fmla="*/ 2147483646 w 2160"/>
              <a:gd name="T9" fmla="*/ 2147483646 h 608"/>
              <a:gd name="T10" fmla="*/ 2147483646 w 2160"/>
              <a:gd name="T11" fmla="*/ 0 h 608"/>
              <a:gd name="T12" fmla="*/ 2147483646 w 2160"/>
              <a:gd name="T13" fmla="*/ 2147483646 h 608"/>
              <a:gd name="T14" fmla="*/ 2147483646 w 2160"/>
              <a:gd name="T15" fmla="*/ 2147483646 h 608"/>
              <a:gd name="T16" fmla="*/ 2147483646 w 2160"/>
              <a:gd name="T17" fmla="*/ 2147483646 h 608"/>
              <a:gd name="T18" fmla="*/ 2147483646 w 2160"/>
              <a:gd name="T19" fmla="*/ 2147483646 h 608"/>
              <a:gd name="T20" fmla="*/ 2147483646 w 2160"/>
              <a:gd name="T21" fmla="*/ 2147483646 h 608"/>
              <a:gd name="T22" fmla="*/ 2147483646 w 2160"/>
              <a:gd name="T23" fmla="*/ 2147483646 h 608"/>
              <a:gd name="T24" fmla="*/ 2147483646 w 2160"/>
              <a:gd name="T25" fmla="*/ 2147483646 h 608"/>
              <a:gd name="T26" fmla="*/ 2147483646 w 2160"/>
              <a:gd name="T27" fmla="*/ 2147483646 h 608"/>
              <a:gd name="T28" fmla="*/ 2147483646 w 2160"/>
              <a:gd name="T29" fmla="*/ 2147483646 h 608"/>
              <a:gd name="T30" fmla="*/ 2147483646 w 2160"/>
              <a:gd name="T31" fmla="*/ 2147483646 h 608"/>
              <a:gd name="T32" fmla="*/ 2147483646 w 2160"/>
              <a:gd name="T33" fmla="*/ 2147483646 h 608"/>
              <a:gd name="T34" fmla="*/ 2147483646 w 2160"/>
              <a:gd name="T35" fmla="*/ 2147483646 h 608"/>
              <a:gd name="T36" fmla="*/ 2147483646 w 2160"/>
              <a:gd name="T37" fmla="*/ 2147483646 h 608"/>
              <a:gd name="T38" fmla="*/ 2147483646 w 2160"/>
              <a:gd name="T39" fmla="*/ 2147483646 h 608"/>
              <a:gd name="T40" fmla="*/ 2147483646 w 2160"/>
              <a:gd name="T41" fmla="*/ 2147483646 h 608"/>
              <a:gd name="T42" fmla="*/ 2147483646 w 2160"/>
              <a:gd name="T43" fmla="*/ 2147483646 h 608"/>
              <a:gd name="T44" fmla="*/ 2147483646 w 2160"/>
              <a:gd name="T45" fmla="*/ 2147483646 h 608"/>
              <a:gd name="T46" fmla="*/ 2147483646 w 2160"/>
              <a:gd name="T47" fmla="*/ 2147483646 h 608"/>
              <a:gd name="T48" fmla="*/ 2147483646 w 2160"/>
              <a:gd name="T49" fmla="*/ 2147483646 h 608"/>
              <a:gd name="T50" fmla="*/ 2147483646 w 2160"/>
              <a:gd name="T51" fmla="*/ 2147483646 h 608"/>
              <a:gd name="T52" fmla="*/ 2147483646 w 2160"/>
              <a:gd name="T53" fmla="*/ 2147483646 h 6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60"/>
              <a:gd name="T82" fmla="*/ 0 h 608"/>
              <a:gd name="T83" fmla="*/ 2160 w 2160"/>
              <a:gd name="T84" fmla="*/ 608 h 6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60" h="608">
                <a:moveTo>
                  <a:pt x="0" y="56"/>
                </a:moveTo>
                <a:cubicBezTo>
                  <a:pt x="4" y="43"/>
                  <a:pt x="6" y="15"/>
                  <a:pt x="32" y="24"/>
                </a:cubicBezTo>
                <a:cubicBezTo>
                  <a:pt x="50" y="30"/>
                  <a:pt x="80" y="56"/>
                  <a:pt x="80" y="56"/>
                </a:cubicBezTo>
                <a:cubicBezTo>
                  <a:pt x="88" y="50"/>
                  <a:pt x="97" y="46"/>
                  <a:pt x="104" y="40"/>
                </a:cubicBezTo>
                <a:cubicBezTo>
                  <a:pt x="110" y="33"/>
                  <a:pt x="112" y="22"/>
                  <a:pt x="120" y="16"/>
                </a:cubicBezTo>
                <a:cubicBezTo>
                  <a:pt x="125" y="11"/>
                  <a:pt x="173" y="0"/>
                  <a:pt x="176" y="0"/>
                </a:cubicBezTo>
                <a:cubicBezTo>
                  <a:pt x="194" y="2"/>
                  <a:pt x="214" y="1"/>
                  <a:pt x="232" y="8"/>
                </a:cubicBezTo>
                <a:cubicBezTo>
                  <a:pt x="258" y="18"/>
                  <a:pt x="276" y="46"/>
                  <a:pt x="304" y="56"/>
                </a:cubicBezTo>
                <a:cubicBezTo>
                  <a:pt x="320" y="61"/>
                  <a:pt x="352" y="72"/>
                  <a:pt x="352" y="72"/>
                </a:cubicBezTo>
                <a:cubicBezTo>
                  <a:pt x="359" y="82"/>
                  <a:pt x="374" y="112"/>
                  <a:pt x="392" y="112"/>
                </a:cubicBezTo>
                <a:cubicBezTo>
                  <a:pt x="408" y="112"/>
                  <a:pt x="440" y="96"/>
                  <a:pt x="440" y="96"/>
                </a:cubicBezTo>
                <a:cubicBezTo>
                  <a:pt x="453" y="98"/>
                  <a:pt x="467" y="98"/>
                  <a:pt x="480" y="104"/>
                </a:cubicBezTo>
                <a:cubicBezTo>
                  <a:pt x="497" y="111"/>
                  <a:pt x="528" y="136"/>
                  <a:pt x="528" y="136"/>
                </a:cubicBezTo>
                <a:cubicBezTo>
                  <a:pt x="577" y="103"/>
                  <a:pt x="586" y="113"/>
                  <a:pt x="656" y="120"/>
                </a:cubicBezTo>
                <a:cubicBezTo>
                  <a:pt x="680" y="128"/>
                  <a:pt x="704" y="136"/>
                  <a:pt x="728" y="144"/>
                </a:cubicBezTo>
                <a:cubicBezTo>
                  <a:pt x="744" y="149"/>
                  <a:pt x="776" y="160"/>
                  <a:pt x="776" y="160"/>
                </a:cubicBezTo>
                <a:cubicBezTo>
                  <a:pt x="823" y="152"/>
                  <a:pt x="841" y="142"/>
                  <a:pt x="888" y="152"/>
                </a:cubicBezTo>
                <a:cubicBezTo>
                  <a:pt x="943" y="188"/>
                  <a:pt x="1016" y="192"/>
                  <a:pt x="1080" y="208"/>
                </a:cubicBezTo>
                <a:cubicBezTo>
                  <a:pt x="1134" y="244"/>
                  <a:pt x="1174" y="242"/>
                  <a:pt x="1240" y="248"/>
                </a:cubicBezTo>
                <a:cubicBezTo>
                  <a:pt x="1276" y="272"/>
                  <a:pt x="1324" y="272"/>
                  <a:pt x="1360" y="296"/>
                </a:cubicBezTo>
                <a:cubicBezTo>
                  <a:pt x="1450" y="356"/>
                  <a:pt x="1547" y="381"/>
                  <a:pt x="1656" y="392"/>
                </a:cubicBezTo>
                <a:cubicBezTo>
                  <a:pt x="1658" y="405"/>
                  <a:pt x="1654" y="422"/>
                  <a:pt x="1664" y="432"/>
                </a:cubicBezTo>
                <a:cubicBezTo>
                  <a:pt x="1679" y="447"/>
                  <a:pt x="1708" y="437"/>
                  <a:pt x="1728" y="448"/>
                </a:cubicBezTo>
                <a:cubicBezTo>
                  <a:pt x="1744" y="457"/>
                  <a:pt x="1760" y="469"/>
                  <a:pt x="1776" y="480"/>
                </a:cubicBezTo>
                <a:cubicBezTo>
                  <a:pt x="1784" y="485"/>
                  <a:pt x="1800" y="496"/>
                  <a:pt x="1800" y="496"/>
                </a:cubicBezTo>
                <a:cubicBezTo>
                  <a:pt x="1832" y="592"/>
                  <a:pt x="2024" y="571"/>
                  <a:pt x="2096" y="576"/>
                </a:cubicBezTo>
                <a:cubicBezTo>
                  <a:pt x="2151" y="594"/>
                  <a:pt x="2132" y="580"/>
                  <a:pt x="2160" y="608"/>
                </a:cubicBezTo>
              </a:path>
            </a:pathLst>
          </a:custGeom>
          <a:noFill/>
          <a:ln w="28575">
            <a:solidFill>
              <a:srgbClr val="FF051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3" name="Freeform 55"/>
          <p:cNvSpPr>
            <a:spLocks/>
          </p:cNvSpPr>
          <p:nvPr/>
        </p:nvSpPr>
        <p:spPr bwMode="auto">
          <a:xfrm>
            <a:off x="2400300" y="3313113"/>
            <a:ext cx="2857500" cy="877887"/>
          </a:xfrm>
          <a:custGeom>
            <a:avLst/>
            <a:gdLst>
              <a:gd name="T0" fmla="*/ 0 w 1800"/>
              <a:gd name="T1" fmla="*/ 2147483646 h 553"/>
              <a:gd name="T2" fmla="*/ 2147483646 w 1800"/>
              <a:gd name="T3" fmla="*/ 2147483646 h 553"/>
              <a:gd name="T4" fmla="*/ 2147483646 w 1800"/>
              <a:gd name="T5" fmla="*/ 2147483646 h 553"/>
              <a:gd name="T6" fmla="*/ 2147483646 w 1800"/>
              <a:gd name="T7" fmla="*/ 2147483646 h 553"/>
              <a:gd name="T8" fmla="*/ 2147483646 w 1800"/>
              <a:gd name="T9" fmla="*/ 2147483646 h 553"/>
              <a:gd name="T10" fmla="*/ 2147483646 w 1800"/>
              <a:gd name="T11" fmla="*/ 2147483646 h 553"/>
              <a:gd name="T12" fmla="*/ 2147483646 w 1800"/>
              <a:gd name="T13" fmla="*/ 2147483646 h 553"/>
              <a:gd name="T14" fmla="*/ 2147483646 w 1800"/>
              <a:gd name="T15" fmla="*/ 2147483646 h 553"/>
              <a:gd name="T16" fmla="*/ 2147483646 w 1800"/>
              <a:gd name="T17" fmla="*/ 2147483646 h 553"/>
              <a:gd name="T18" fmla="*/ 2147483646 w 1800"/>
              <a:gd name="T19" fmla="*/ 2147483646 h 553"/>
              <a:gd name="T20" fmla="*/ 2147483646 w 1800"/>
              <a:gd name="T21" fmla="*/ 2147483646 h 553"/>
              <a:gd name="T22" fmla="*/ 2147483646 w 1800"/>
              <a:gd name="T23" fmla="*/ 2147483646 h 553"/>
              <a:gd name="T24" fmla="*/ 2147483646 w 1800"/>
              <a:gd name="T25" fmla="*/ 2147483646 h 553"/>
              <a:gd name="T26" fmla="*/ 2147483646 w 1800"/>
              <a:gd name="T27" fmla="*/ 2147483646 h 553"/>
              <a:gd name="T28" fmla="*/ 2147483646 w 1800"/>
              <a:gd name="T29" fmla="*/ 2147483646 h 553"/>
              <a:gd name="T30" fmla="*/ 2147483646 w 1800"/>
              <a:gd name="T31" fmla="*/ 2147483646 h 553"/>
              <a:gd name="T32" fmla="*/ 2147483646 w 1800"/>
              <a:gd name="T33" fmla="*/ 2147483646 h 553"/>
              <a:gd name="T34" fmla="*/ 2147483646 w 1800"/>
              <a:gd name="T35" fmla="*/ 2147483646 h 553"/>
              <a:gd name="T36" fmla="*/ 2147483646 w 1800"/>
              <a:gd name="T37" fmla="*/ 2147483646 h 553"/>
              <a:gd name="T38" fmla="*/ 2147483646 w 1800"/>
              <a:gd name="T39" fmla="*/ 2147483646 h 553"/>
              <a:gd name="T40" fmla="*/ 2147483646 w 1800"/>
              <a:gd name="T41" fmla="*/ 2147483646 h 553"/>
              <a:gd name="T42" fmla="*/ 2147483646 w 1800"/>
              <a:gd name="T43" fmla="*/ 2147483646 h 5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0"/>
              <a:gd name="T67" fmla="*/ 0 h 553"/>
              <a:gd name="T68" fmla="*/ 1800 w 1800"/>
              <a:gd name="T69" fmla="*/ 553 h 5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0" h="553">
                <a:moveTo>
                  <a:pt x="0" y="105"/>
                </a:moveTo>
                <a:cubicBezTo>
                  <a:pt x="24" y="80"/>
                  <a:pt x="27" y="60"/>
                  <a:pt x="56" y="41"/>
                </a:cubicBezTo>
                <a:cubicBezTo>
                  <a:pt x="62" y="31"/>
                  <a:pt x="75" y="0"/>
                  <a:pt x="96" y="9"/>
                </a:cubicBezTo>
                <a:cubicBezTo>
                  <a:pt x="104" y="12"/>
                  <a:pt x="104" y="26"/>
                  <a:pt x="112" y="33"/>
                </a:cubicBezTo>
                <a:cubicBezTo>
                  <a:pt x="118" y="38"/>
                  <a:pt x="128" y="38"/>
                  <a:pt x="136" y="41"/>
                </a:cubicBezTo>
                <a:cubicBezTo>
                  <a:pt x="146" y="38"/>
                  <a:pt x="158" y="39"/>
                  <a:pt x="168" y="33"/>
                </a:cubicBezTo>
                <a:cubicBezTo>
                  <a:pt x="176" y="27"/>
                  <a:pt x="174" y="10"/>
                  <a:pt x="184" y="9"/>
                </a:cubicBezTo>
                <a:cubicBezTo>
                  <a:pt x="200" y="6"/>
                  <a:pt x="215" y="22"/>
                  <a:pt x="232" y="25"/>
                </a:cubicBezTo>
                <a:cubicBezTo>
                  <a:pt x="253" y="27"/>
                  <a:pt x="274" y="30"/>
                  <a:pt x="296" y="33"/>
                </a:cubicBezTo>
                <a:cubicBezTo>
                  <a:pt x="330" y="136"/>
                  <a:pt x="364" y="90"/>
                  <a:pt x="512" y="97"/>
                </a:cubicBezTo>
                <a:cubicBezTo>
                  <a:pt x="554" y="111"/>
                  <a:pt x="594" y="94"/>
                  <a:pt x="640" y="105"/>
                </a:cubicBezTo>
                <a:cubicBezTo>
                  <a:pt x="684" y="114"/>
                  <a:pt x="762" y="150"/>
                  <a:pt x="808" y="153"/>
                </a:cubicBezTo>
                <a:cubicBezTo>
                  <a:pt x="850" y="155"/>
                  <a:pt x="893" y="158"/>
                  <a:pt x="936" y="161"/>
                </a:cubicBezTo>
                <a:cubicBezTo>
                  <a:pt x="989" y="178"/>
                  <a:pt x="1015" y="185"/>
                  <a:pt x="1072" y="193"/>
                </a:cubicBezTo>
                <a:cubicBezTo>
                  <a:pt x="1098" y="201"/>
                  <a:pt x="1117" y="216"/>
                  <a:pt x="1144" y="225"/>
                </a:cubicBezTo>
                <a:cubicBezTo>
                  <a:pt x="1160" y="241"/>
                  <a:pt x="1179" y="254"/>
                  <a:pt x="1192" y="273"/>
                </a:cubicBezTo>
                <a:cubicBezTo>
                  <a:pt x="1197" y="281"/>
                  <a:pt x="1200" y="291"/>
                  <a:pt x="1208" y="297"/>
                </a:cubicBezTo>
                <a:cubicBezTo>
                  <a:pt x="1233" y="314"/>
                  <a:pt x="1282" y="312"/>
                  <a:pt x="1312" y="321"/>
                </a:cubicBezTo>
                <a:cubicBezTo>
                  <a:pt x="1336" y="328"/>
                  <a:pt x="1358" y="342"/>
                  <a:pt x="1384" y="345"/>
                </a:cubicBezTo>
                <a:cubicBezTo>
                  <a:pt x="1500" y="354"/>
                  <a:pt x="1613" y="359"/>
                  <a:pt x="1712" y="425"/>
                </a:cubicBezTo>
                <a:cubicBezTo>
                  <a:pt x="1726" y="468"/>
                  <a:pt x="1736" y="513"/>
                  <a:pt x="1784" y="529"/>
                </a:cubicBezTo>
                <a:cubicBezTo>
                  <a:pt x="1789" y="537"/>
                  <a:pt x="1800" y="553"/>
                  <a:pt x="1800" y="5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4" name="Freeform 56"/>
          <p:cNvSpPr>
            <a:spLocks/>
          </p:cNvSpPr>
          <p:nvPr/>
        </p:nvSpPr>
        <p:spPr bwMode="auto">
          <a:xfrm>
            <a:off x="2349500" y="3644900"/>
            <a:ext cx="3213100" cy="533400"/>
          </a:xfrm>
          <a:custGeom>
            <a:avLst/>
            <a:gdLst>
              <a:gd name="T0" fmla="*/ 0 w 2024"/>
              <a:gd name="T1" fmla="*/ 2147483646 h 336"/>
              <a:gd name="T2" fmla="*/ 2147483646 w 2024"/>
              <a:gd name="T3" fmla="*/ 2147483646 h 336"/>
              <a:gd name="T4" fmla="*/ 2147483646 w 2024"/>
              <a:gd name="T5" fmla="*/ 0 h 336"/>
              <a:gd name="T6" fmla="*/ 2147483646 w 2024"/>
              <a:gd name="T7" fmla="*/ 2147483646 h 336"/>
              <a:gd name="T8" fmla="*/ 2147483646 w 2024"/>
              <a:gd name="T9" fmla="*/ 2147483646 h 336"/>
              <a:gd name="T10" fmla="*/ 2147483646 w 2024"/>
              <a:gd name="T11" fmla="*/ 2147483646 h 336"/>
              <a:gd name="T12" fmla="*/ 2147483646 w 2024"/>
              <a:gd name="T13" fmla="*/ 2147483646 h 336"/>
              <a:gd name="T14" fmla="*/ 2147483646 w 2024"/>
              <a:gd name="T15" fmla="*/ 2147483646 h 336"/>
              <a:gd name="T16" fmla="*/ 2147483646 w 2024"/>
              <a:gd name="T17" fmla="*/ 2147483646 h 336"/>
              <a:gd name="T18" fmla="*/ 2147483646 w 2024"/>
              <a:gd name="T19" fmla="*/ 2147483646 h 336"/>
              <a:gd name="T20" fmla="*/ 2147483646 w 2024"/>
              <a:gd name="T21" fmla="*/ 2147483646 h 336"/>
              <a:gd name="T22" fmla="*/ 2147483646 w 2024"/>
              <a:gd name="T23" fmla="*/ 2147483646 h 336"/>
              <a:gd name="T24" fmla="*/ 2147483646 w 2024"/>
              <a:gd name="T25" fmla="*/ 2147483646 h 336"/>
              <a:gd name="T26" fmla="*/ 2147483646 w 2024"/>
              <a:gd name="T27" fmla="*/ 2147483646 h 336"/>
              <a:gd name="T28" fmla="*/ 2147483646 w 2024"/>
              <a:gd name="T29" fmla="*/ 2147483646 h 336"/>
              <a:gd name="T30" fmla="*/ 2147483646 w 2024"/>
              <a:gd name="T31" fmla="*/ 2147483646 h 336"/>
              <a:gd name="T32" fmla="*/ 2147483646 w 2024"/>
              <a:gd name="T33" fmla="*/ 2147483646 h 336"/>
              <a:gd name="T34" fmla="*/ 2147483646 w 2024"/>
              <a:gd name="T35" fmla="*/ 2147483646 h 336"/>
              <a:gd name="T36" fmla="*/ 2147483646 w 2024"/>
              <a:gd name="T37" fmla="*/ 2147483646 h 336"/>
              <a:gd name="T38" fmla="*/ 2147483646 w 2024"/>
              <a:gd name="T39" fmla="*/ 2147483646 h 336"/>
              <a:gd name="T40" fmla="*/ 2147483646 w 2024"/>
              <a:gd name="T41" fmla="*/ 2147483646 h 336"/>
              <a:gd name="T42" fmla="*/ 2147483646 w 2024"/>
              <a:gd name="T43" fmla="*/ 2147483646 h 336"/>
              <a:gd name="T44" fmla="*/ 2147483646 w 2024"/>
              <a:gd name="T45" fmla="*/ 2147483646 h 336"/>
              <a:gd name="T46" fmla="*/ 2147483646 w 2024"/>
              <a:gd name="T47" fmla="*/ 2147483646 h 336"/>
              <a:gd name="T48" fmla="*/ 2147483646 w 2024"/>
              <a:gd name="T49" fmla="*/ 2147483646 h 336"/>
              <a:gd name="T50" fmla="*/ 2147483646 w 2024"/>
              <a:gd name="T51" fmla="*/ 2147483646 h 336"/>
              <a:gd name="T52" fmla="*/ 2147483646 w 2024"/>
              <a:gd name="T53" fmla="*/ 2147483646 h 336"/>
              <a:gd name="T54" fmla="*/ 2147483646 w 2024"/>
              <a:gd name="T55" fmla="*/ 2147483646 h 3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4"/>
              <a:gd name="T85" fmla="*/ 0 h 336"/>
              <a:gd name="T86" fmla="*/ 2024 w 2024"/>
              <a:gd name="T87" fmla="*/ 336 h 3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24" h="336">
                <a:moveTo>
                  <a:pt x="0" y="80"/>
                </a:moveTo>
                <a:cubicBezTo>
                  <a:pt x="42" y="65"/>
                  <a:pt x="19" y="79"/>
                  <a:pt x="56" y="24"/>
                </a:cubicBezTo>
                <a:cubicBezTo>
                  <a:pt x="61" y="16"/>
                  <a:pt x="72" y="0"/>
                  <a:pt x="72" y="0"/>
                </a:cubicBezTo>
                <a:cubicBezTo>
                  <a:pt x="140" y="8"/>
                  <a:pt x="131" y="14"/>
                  <a:pt x="184" y="32"/>
                </a:cubicBezTo>
                <a:cubicBezTo>
                  <a:pt x="210" y="28"/>
                  <a:pt x="236" y="16"/>
                  <a:pt x="264" y="16"/>
                </a:cubicBezTo>
                <a:cubicBezTo>
                  <a:pt x="272" y="16"/>
                  <a:pt x="279" y="21"/>
                  <a:pt x="288" y="24"/>
                </a:cubicBezTo>
                <a:cubicBezTo>
                  <a:pt x="345" y="39"/>
                  <a:pt x="388" y="44"/>
                  <a:pt x="432" y="88"/>
                </a:cubicBezTo>
                <a:cubicBezTo>
                  <a:pt x="450" y="83"/>
                  <a:pt x="469" y="65"/>
                  <a:pt x="488" y="72"/>
                </a:cubicBezTo>
                <a:cubicBezTo>
                  <a:pt x="498" y="75"/>
                  <a:pt x="502" y="90"/>
                  <a:pt x="512" y="96"/>
                </a:cubicBezTo>
                <a:cubicBezTo>
                  <a:pt x="542" y="112"/>
                  <a:pt x="582" y="115"/>
                  <a:pt x="616" y="120"/>
                </a:cubicBezTo>
                <a:cubicBezTo>
                  <a:pt x="624" y="125"/>
                  <a:pt x="631" y="132"/>
                  <a:pt x="640" y="136"/>
                </a:cubicBezTo>
                <a:cubicBezTo>
                  <a:pt x="655" y="142"/>
                  <a:pt x="688" y="152"/>
                  <a:pt x="688" y="152"/>
                </a:cubicBezTo>
                <a:cubicBezTo>
                  <a:pt x="696" y="149"/>
                  <a:pt x="705" y="149"/>
                  <a:pt x="712" y="144"/>
                </a:cubicBezTo>
                <a:cubicBezTo>
                  <a:pt x="719" y="137"/>
                  <a:pt x="718" y="123"/>
                  <a:pt x="728" y="120"/>
                </a:cubicBezTo>
                <a:cubicBezTo>
                  <a:pt x="750" y="111"/>
                  <a:pt x="776" y="114"/>
                  <a:pt x="800" y="112"/>
                </a:cubicBezTo>
                <a:cubicBezTo>
                  <a:pt x="880" y="85"/>
                  <a:pt x="831" y="94"/>
                  <a:pt x="952" y="104"/>
                </a:cubicBezTo>
                <a:cubicBezTo>
                  <a:pt x="989" y="116"/>
                  <a:pt x="1026" y="123"/>
                  <a:pt x="1064" y="136"/>
                </a:cubicBezTo>
                <a:cubicBezTo>
                  <a:pt x="1072" y="138"/>
                  <a:pt x="1088" y="144"/>
                  <a:pt x="1088" y="144"/>
                </a:cubicBezTo>
                <a:cubicBezTo>
                  <a:pt x="1120" y="140"/>
                  <a:pt x="1151" y="128"/>
                  <a:pt x="1184" y="128"/>
                </a:cubicBezTo>
                <a:cubicBezTo>
                  <a:pt x="1225" y="128"/>
                  <a:pt x="1250" y="164"/>
                  <a:pt x="1288" y="168"/>
                </a:cubicBezTo>
                <a:cubicBezTo>
                  <a:pt x="1335" y="172"/>
                  <a:pt x="1384" y="173"/>
                  <a:pt x="1432" y="176"/>
                </a:cubicBezTo>
                <a:cubicBezTo>
                  <a:pt x="1448" y="186"/>
                  <a:pt x="1469" y="192"/>
                  <a:pt x="1480" y="208"/>
                </a:cubicBezTo>
                <a:cubicBezTo>
                  <a:pt x="1491" y="224"/>
                  <a:pt x="1498" y="242"/>
                  <a:pt x="1520" y="248"/>
                </a:cubicBezTo>
                <a:cubicBezTo>
                  <a:pt x="1540" y="253"/>
                  <a:pt x="1562" y="252"/>
                  <a:pt x="1584" y="256"/>
                </a:cubicBezTo>
                <a:cubicBezTo>
                  <a:pt x="1616" y="261"/>
                  <a:pt x="1647" y="273"/>
                  <a:pt x="1680" y="280"/>
                </a:cubicBezTo>
                <a:cubicBezTo>
                  <a:pt x="1740" y="274"/>
                  <a:pt x="1776" y="267"/>
                  <a:pt x="1832" y="256"/>
                </a:cubicBezTo>
                <a:cubicBezTo>
                  <a:pt x="1884" y="273"/>
                  <a:pt x="1923" y="302"/>
                  <a:pt x="1976" y="320"/>
                </a:cubicBezTo>
                <a:cubicBezTo>
                  <a:pt x="1992" y="325"/>
                  <a:pt x="2024" y="336"/>
                  <a:pt x="2024" y="336"/>
                </a:cubicBezTo>
              </a:path>
            </a:pathLst>
          </a:custGeom>
          <a:noFill/>
          <a:ln w="28575">
            <a:solidFill>
              <a:srgbClr val="1422D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5" name="Freeform 57"/>
          <p:cNvSpPr>
            <a:spLocks/>
          </p:cNvSpPr>
          <p:nvPr/>
        </p:nvSpPr>
        <p:spPr bwMode="auto">
          <a:xfrm>
            <a:off x="2374900" y="3492500"/>
            <a:ext cx="3683000" cy="711200"/>
          </a:xfrm>
          <a:custGeom>
            <a:avLst/>
            <a:gdLst>
              <a:gd name="T0" fmla="*/ 0 w 2320"/>
              <a:gd name="T1" fmla="*/ 0 h 448"/>
              <a:gd name="T2" fmla="*/ 2147483646 w 2320"/>
              <a:gd name="T3" fmla="*/ 2147483646 h 448"/>
              <a:gd name="T4" fmla="*/ 2147483646 w 2320"/>
              <a:gd name="T5" fmla="*/ 2147483646 h 448"/>
              <a:gd name="T6" fmla="*/ 2147483646 w 2320"/>
              <a:gd name="T7" fmla="*/ 2147483646 h 448"/>
              <a:gd name="T8" fmla="*/ 2147483646 w 2320"/>
              <a:gd name="T9" fmla="*/ 2147483646 h 448"/>
              <a:gd name="T10" fmla="*/ 2147483646 w 2320"/>
              <a:gd name="T11" fmla="*/ 2147483646 h 448"/>
              <a:gd name="T12" fmla="*/ 2147483646 w 2320"/>
              <a:gd name="T13" fmla="*/ 2147483646 h 448"/>
              <a:gd name="T14" fmla="*/ 2147483646 w 2320"/>
              <a:gd name="T15" fmla="*/ 2147483646 h 448"/>
              <a:gd name="T16" fmla="*/ 2147483646 w 2320"/>
              <a:gd name="T17" fmla="*/ 2147483646 h 448"/>
              <a:gd name="T18" fmla="*/ 2147483646 w 2320"/>
              <a:gd name="T19" fmla="*/ 2147483646 h 448"/>
              <a:gd name="T20" fmla="*/ 2147483646 w 2320"/>
              <a:gd name="T21" fmla="*/ 2147483646 h 448"/>
              <a:gd name="T22" fmla="*/ 2147483646 w 2320"/>
              <a:gd name="T23" fmla="*/ 2147483646 h 448"/>
              <a:gd name="T24" fmla="*/ 2147483646 w 2320"/>
              <a:gd name="T25" fmla="*/ 2147483646 h 448"/>
              <a:gd name="T26" fmla="*/ 2147483646 w 2320"/>
              <a:gd name="T27" fmla="*/ 2147483646 h 448"/>
              <a:gd name="T28" fmla="*/ 2147483646 w 2320"/>
              <a:gd name="T29" fmla="*/ 2147483646 h 448"/>
              <a:gd name="T30" fmla="*/ 2147483646 w 2320"/>
              <a:gd name="T31" fmla="*/ 2147483646 h 448"/>
              <a:gd name="T32" fmla="*/ 2147483646 w 2320"/>
              <a:gd name="T33" fmla="*/ 2147483646 h 448"/>
              <a:gd name="T34" fmla="*/ 2147483646 w 2320"/>
              <a:gd name="T35" fmla="*/ 2147483646 h 448"/>
              <a:gd name="T36" fmla="*/ 2147483646 w 2320"/>
              <a:gd name="T37" fmla="*/ 2147483646 h 448"/>
              <a:gd name="T38" fmla="*/ 2147483646 w 2320"/>
              <a:gd name="T39" fmla="*/ 2147483646 h 448"/>
              <a:gd name="T40" fmla="*/ 2147483646 w 2320"/>
              <a:gd name="T41" fmla="*/ 2147483646 h 448"/>
              <a:gd name="T42" fmla="*/ 2147483646 w 2320"/>
              <a:gd name="T43" fmla="*/ 2147483646 h 448"/>
              <a:gd name="T44" fmla="*/ 2147483646 w 2320"/>
              <a:gd name="T45" fmla="*/ 2147483646 h 448"/>
              <a:gd name="T46" fmla="*/ 2147483646 w 2320"/>
              <a:gd name="T47" fmla="*/ 2147483646 h 448"/>
              <a:gd name="T48" fmla="*/ 2147483646 w 2320"/>
              <a:gd name="T49" fmla="*/ 2147483646 h 448"/>
              <a:gd name="T50" fmla="*/ 2147483646 w 2320"/>
              <a:gd name="T51" fmla="*/ 2147483646 h 4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0"/>
              <a:gd name="T79" fmla="*/ 0 h 448"/>
              <a:gd name="T80" fmla="*/ 2320 w 2320"/>
              <a:gd name="T81" fmla="*/ 448 h 4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0" h="448">
                <a:moveTo>
                  <a:pt x="0" y="0"/>
                </a:moveTo>
                <a:cubicBezTo>
                  <a:pt x="5" y="8"/>
                  <a:pt x="7" y="18"/>
                  <a:pt x="16" y="24"/>
                </a:cubicBezTo>
                <a:cubicBezTo>
                  <a:pt x="30" y="32"/>
                  <a:pt x="64" y="40"/>
                  <a:pt x="64" y="40"/>
                </a:cubicBezTo>
                <a:cubicBezTo>
                  <a:pt x="103" y="99"/>
                  <a:pt x="195" y="84"/>
                  <a:pt x="256" y="88"/>
                </a:cubicBezTo>
                <a:cubicBezTo>
                  <a:pt x="275" y="83"/>
                  <a:pt x="291" y="66"/>
                  <a:pt x="312" y="64"/>
                </a:cubicBezTo>
                <a:cubicBezTo>
                  <a:pt x="325" y="62"/>
                  <a:pt x="338" y="70"/>
                  <a:pt x="352" y="72"/>
                </a:cubicBezTo>
                <a:cubicBezTo>
                  <a:pt x="391" y="75"/>
                  <a:pt x="432" y="77"/>
                  <a:pt x="472" y="80"/>
                </a:cubicBezTo>
                <a:cubicBezTo>
                  <a:pt x="488" y="90"/>
                  <a:pt x="509" y="96"/>
                  <a:pt x="520" y="112"/>
                </a:cubicBezTo>
                <a:cubicBezTo>
                  <a:pt x="525" y="120"/>
                  <a:pt x="528" y="129"/>
                  <a:pt x="536" y="136"/>
                </a:cubicBezTo>
                <a:cubicBezTo>
                  <a:pt x="549" y="147"/>
                  <a:pt x="569" y="150"/>
                  <a:pt x="584" y="160"/>
                </a:cubicBezTo>
                <a:cubicBezTo>
                  <a:pt x="594" y="191"/>
                  <a:pt x="608" y="208"/>
                  <a:pt x="632" y="232"/>
                </a:cubicBezTo>
                <a:cubicBezTo>
                  <a:pt x="642" y="229"/>
                  <a:pt x="653" y="227"/>
                  <a:pt x="664" y="224"/>
                </a:cubicBezTo>
                <a:cubicBezTo>
                  <a:pt x="680" y="219"/>
                  <a:pt x="712" y="208"/>
                  <a:pt x="712" y="208"/>
                </a:cubicBezTo>
                <a:cubicBezTo>
                  <a:pt x="733" y="209"/>
                  <a:pt x="799" y="207"/>
                  <a:pt x="832" y="224"/>
                </a:cubicBezTo>
                <a:cubicBezTo>
                  <a:pt x="853" y="234"/>
                  <a:pt x="905" y="267"/>
                  <a:pt x="928" y="272"/>
                </a:cubicBezTo>
                <a:cubicBezTo>
                  <a:pt x="985" y="283"/>
                  <a:pt x="1045" y="282"/>
                  <a:pt x="1104" y="288"/>
                </a:cubicBezTo>
                <a:cubicBezTo>
                  <a:pt x="1162" y="307"/>
                  <a:pt x="1234" y="284"/>
                  <a:pt x="1288" y="320"/>
                </a:cubicBezTo>
                <a:cubicBezTo>
                  <a:pt x="1304" y="330"/>
                  <a:pt x="1320" y="341"/>
                  <a:pt x="1336" y="352"/>
                </a:cubicBezTo>
                <a:cubicBezTo>
                  <a:pt x="1344" y="357"/>
                  <a:pt x="1360" y="368"/>
                  <a:pt x="1360" y="368"/>
                </a:cubicBezTo>
                <a:cubicBezTo>
                  <a:pt x="1395" y="360"/>
                  <a:pt x="1436" y="337"/>
                  <a:pt x="1472" y="336"/>
                </a:cubicBezTo>
                <a:cubicBezTo>
                  <a:pt x="1522" y="333"/>
                  <a:pt x="1573" y="330"/>
                  <a:pt x="1624" y="328"/>
                </a:cubicBezTo>
                <a:cubicBezTo>
                  <a:pt x="1665" y="317"/>
                  <a:pt x="1671" y="331"/>
                  <a:pt x="1712" y="336"/>
                </a:cubicBezTo>
                <a:cubicBezTo>
                  <a:pt x="1754" y="340"/>
                  <a:pt x="1797" y="341"/>
                  <a:pt x="1840" y="344"/>
                </a:cubicBezTo>
                <a:cubicBezTo>
                  <a:pt x="2047" y="395"/>
                  <a:pt x="1926" y="382"/>
                  <a:pt x="2256" y="392"/>
                </a:cubicBezTo>
                <a:cubicBezTo>
                  <a:pt x="2258" y="400"/>
                  <a:pt x="2258" y="410"/>
                  <a:pt x="2264" y="416"/>
                </a:cubicBezTo>
                <a:cubicBezTo>
                  <a:pt x="2285" y="437"/>
                  <a:pt x="2320" y="404"/>
                  <a:pt x="2320" y="448"/>
                </a:cubicBezTo>
              </a:path>
            </a:pathLst>
          </a:custGeom>
          <a:noFill/>
          <a:ln w="28575">
            <a:solidFill>
              <a:srgbClr val="F68E0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6" name="Freeform 58"/>
          <p:cNvSpPr>
            <a:spLocks/>
          </p:cNvSpPr>
          <p:nvPr/>
        </p:nvSpPr>
        <p:spPr bwMode="auto">
          <a:xfrm>
            <a:off x="2400300" y="3657600"/>
            <a:ext cx="2527300" cy="571500"/>
          </a:xfrm>
          <a:custGeom>
            <a:avLst/>
            <a:gdLst>
              <a:gd name="T0" fmla="*/ 0 w 1592"/>
              <a:gd name="T1" fmla="*/ 0 h 360"/>
              <a:gd name="T2" fmla="*/ 2147483646 w 1592"/>
              <a:gd name="T3" fmla="*/ 2147483646 h 360"/>
              <a:gd name="T4" fmla="*/ 2147483646 w 1592"/>
              <a:gd name="T5" fmla="*/ 2147483646 h 360"/>
              <a:gd name="T6" fmla="*/ 2147483646 w 1592"/>
              <a:gd name="T7" fmla="*/ 2147483646 h 360"/>
              <a:gd name="T8" fmla="*/ 2147483646 w 1592"/>
              <a:gd name="T9" fmla="*/ 2147483646 h 360"/>
              <a:gd name="T10" fmla="*/ 2147483646 w 1592"/>
              <a:gd name="T11" fmla="*/ 2147483646 h 360"/>
              <a:gd name="T12" fmla="*/ 2147483646 w 1592"/>
              <a:gd name="T13" fmla="*/ 2147483646 h 360"/>
              <a:gd name="T14" fmla="*/ 2147483646 w 1592"/>
              <a:gd name="T15" fmla="*/ 2147483646 h 360"/>
              <a:gd name="T16" fmla="*/ 2147483646 w 1592"/>
              <a:gd name="T17" fmla="*/ 2147483646 h 360"/>
              <a:gd name="T18" fmla="*/ 2147483646 w 1592"/>
              <a:gd name="T19" fmla="*/ 2147483646 h 360"/>
              <a:gd name="T20" fmla="*/ 2147483646 w 1592"/>
              <a:gd name="T21" fmla="*/ 2147483646 h 360"/>
              <a:gd name="T22" fmla="*/ 2147483646 w 1592"/>
              <a:gd name="T23" fmla="*/ 2147483646 h 360"/>
              <a:gd name="T24" fmla="*/ 2147483646 w 1592"/>
              <a:gd name="T25" fmla="*/ 2147483646 h 360"/>
              <a:gd name="T26" fmla="*/ 2147483646 w 1592"/>
              <a:gd name="T27" fmla="*/ 2147483646 h 360"/>
              <a:gd name="T28" fmla="*/ 2147483646 w 1592"/>
              <a:gd name="T29" fmla="*/ 2147483646 h 360"/>
              <a:gd name="T30" fmla="*/ 2147483646 w 1592"/>
              <a:gd name="T31" fmla="*/ 2147483646 h 360"/>
              <a:gd name="T32" fmla="*/ 2147483646 w 1592"/>
              <a:gd name="T33" fmla="*/ 2147483646 h 360"/>
              <a:gd name="T34" fmla="*/ 2147483646 w 1592"/>
              <a:gd name="T35" fmla="*/ 2147483646 h 360"/>
              <a:gd name="T36" fmla="*/ 2147483646 w 1592"/>
              <a:gd name="T37" fmla="*/ 2147483646 h 360"/>
              <a:gd name="T38" fmla="*/ 2147483646 w 1592"/>
              <a:gd name="T39" fmla="*/ 2147483646 h 360"/>
              <a:gd name="T40" fmla="*/ 2147483646 w 1592"/>
              <a:gd name="T41" fmla="*/ 2147483646 h 360"/>
              <a:gd name="T42" fmla="*/ 2147483646 w 1592"/>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2"/>
              <a:gd name="T67" fmla="*/ 0 h 360"/>
              <a:gd name="T68" fmla="*/ 1592 w 1592"/>
              <a:gd name="T69" fmla="*/ 360 h 3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2" h="360">
                <a:moveTo>
                  <a:pt x="0" y="0"/>
                </a:moveTo>
                <a:cubicBezTo>
                  <a:pt x="16" y="2"/>
                  <a:pt x="32" y="2"/>
                  <a:pt x="48" y="8"/>
                </a:cubicBezTo>
                <a:cubicBezTo>
                  <a:pt x="75" y="17"/>
                  <a:pt x="88" y="48"/>
                  <a:pt x="112" y="64"/>
                </a:cubicBezTo>
                <a:cubicBezTo>
                  <a:pt x="125" y="61"/>
                  <a:pt x="138" y="59"/>
                  <a:pt x="152" y="56"/>
                </a:cubicBezTo>
                <a:cubicBezTo>
                  <a:pt x="168" y="51"/>
                  <a:pt x="200" y="40"/>
                  <a:pt x="200" y="40"/>
                </a:cubicBezTo>
                <a:cubicBezTo>
                  <a:pt x="216" y="42"/>
                  <a:pt x="233" y="41"/>
                  <a:pt x="248" y="48"/>
                </a:cubicBezTo>
                <a:cubicBezTo>
                  <a:pt x="283" y="62"/>
                  <a:pt x="286" y="83"/>
                  <a:pt x="320" y="88"/>
                </a:cubicBezTo>
                <a:cubicBezTo>
                  <a:pt x="351" y="92"/>
                  <a:pt x="384" y="93"/>
                  <a:pt x="416" y="96"/>
                </a:cubicBezTo>
                <a:cubicBezTo>
                  <a:pt x="437" y="103"/>
                  <a:pt x="490" y="113"/>
                  <a:pt x="512" y="128"/>
                </a:cubicBezTo>
                <a:cubicBezTo>
                  <a:pt x="520" y="133"/>
                  <a:pt x="526" y="140"/>
                  <a:pt x="536" y="144"/>
                </a:cubicBezTo>
                <a:cubicBezTo>
                  <a:pt x="561" y="152"/>
                  <a:pt x="589" y="153"/>
                  <a:pt x="616" y="160"/>
                </a:cubicBezTo>
                <a:cubicBezTo>
                  <a:pt x="660" y="145"/>
                  <a:pt x="700" y="143"/>
                  <a:pt x="728" y="184"/>
                </a:cubicBezTo>
                <a:cubicBezTo>
                  <a:pt x="730" y="197"/>
                  <a:pt x="726" y="214"/>
                  <a:pt x="736" y="224"/>
                </a:cubicBezTo>
                <a:cubicBezTo>
                  <a:pt x="747" y="235"/>
                  <a:pt x="784" y="240"/>
                  <a:pt x="784" y="240"/>
                </a:cubicBezTo>
                <a:cubicBezTo>
                  <a:pt x="810" y="231"/>
                  <a:pt x="829" y="216"/>
                  <a:pt x="856" y="208"/>
                </a:cubicBezTo>
                <a:cubicBezTo>
                  <a:pt x="913" y="227"/>
                  <a:pt x="956" y="240"/>
                  <a:pt x="1016" y="248"/>
                </a:cubicBezTo>
                <a:cubicBezTo>
                  <a:pt x="1071" y="284"/>
                  <a:pt x="1045" y="273"/>
                  <a:pt x="1088" y="288"/>
                </a:cubicBezTo>
                <a:cubicBezTo>
                  <a:pt x="1120" y="284"/>
                  <a:pt x="1151" y="272"/>
                  <a:pt x="1184" y="272"/>
                </a:cubicBezTo>
                <a:cubicBezTo>
                  <a:pt x="1238" y="272"/>
                  <a:pt x="1306" y="290"/>
                  <a:pt x="1360" y="296"/>
                </a:cubicBezTo>
                <a:cubicBezTo>
                  <a:pt x="1413" y="313"/>
                  <a:pt x="1472" y="314"/>
                  <a:pt x="1528" y="320"/>
                </a:cubicBezTo>
                <a:cubicBezTo>
                  <a:pt x="1544" y="325"/>
                  <a:pt x="1566" y="321"/>
                  <a:pt x="1576" y="336"/>
                </a:cubicBezTo>
                <a:cubicBezTo>
                  <a:pt x="1581" y="344"/>
                  <a:pt x="1592" y="360"/>
                  <a:pt x="1592" y="360"/>
                </a:cubicBezTo>
              </a:path>
            </a:pathLst>
          </a:custGeom>
          <a:noFill/>
          <a:ln w="28575">
            <a:solidFill>
              <a:srgbClr val="0DDD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7" name="Freeform 59"/>
          <p:cNvSpPr>
            <a:spLocks/>
          </p:cNvSpPr>
          <p:nvPr/>
        </p:nvSpPr>
        <p:spPr bwMode="auto">
          <a:xfrm>
            <a:off x="2425700" y="3924300"/>
            <a:ext cx="2019300" cy="261938"/>
          </a:xfrm>
          <a:custGeom>
            <a:avLst/>
            <a:gdLst>
              <a:gd name="T0" fmla="*/ 0 w 1272"/>
              <a:gd name="T1" fmla="*/ 0 h 165"/>
              <a:gd name="T2" fmla="*/ 2147483646 w 1272"/>
              <a:gd name="T3" fmla="*/ 2147483646 h 165"/>
              <a:gd name="T4" fmla="*/ 2147483646 w 1272"/>
              <a:gd name="T5" fmla="*/ 2147483646 h 165"/>
              <a:gd name="T6" fmla="*/ 2147483646 w 1272"/>
              <a:gd name="T7" fmla="*/ 2147483646 h 165"/>
              <a:gd name="T8" fmla="*/ 2147483646 w 1272"/>
              <a:gd name="T9" fmla="*/ 2147483646 h 165"/>
              <a:gd name="T10" fmla="*/ 2147483646 w 1272"/>
              <a:gd name="T11" fmla="*/ 2147483646 h 165"/>
              <a:gd name="T12" fmla="*/ 2147483646 w 1272"/>
              <a:gd name="T13" fmla="*/ 2147483646 h 165"/>
              <a:gd name="T14" fmla="*/ 2147483646 w 1272"/>
              <a:gd name="T15" fmla="*/ 2147483646 h 165"/>
              <a:gd name="T16" fmla="*/ 2147483646 w 1272"/>
              <a:gd name="T17" fmla="*/ 2147483646 h 165"/>
              <a:gd name="T18" fmla="*/ 2147483646 w 1272"/>
              <a:gd name="T19" fmla="*/ 2147483646 h 165"/>
              <a:gd name="T20" fmla="*/ 2147483646 w 1272"/>
              <a:gd name="T21" fmla="*/ 2147483646 h 165"/>
              <a:gd name="T22" fmla="*/ 2147483646 w 1272"/>
              <a:gd name="T23" fmla="*/ 2147483646 h 165"/>
              <a:gd name="T24" fmla="*/ 2147483646 w 1272"/>
              <a:gd name="T25" fmla="*/ 2147483646 h 165"/>
              <a:gd name="T26" fmla="*/ 2147483646 w 1272"/>
              <a:gd name="T27" fmla="*/ 2147483646 h 165"/>
              <a:gd name="T28" fmla="*/ 2147483646 w 1272"/>
              <a:gd name="T29" fmla="*/ 2147483646 h 165"/>
              <a:gd name="T30" fmla="*/ 2147483646 w 1272"/>
              <a:gd name="T31" fmla="*/ 2147483646 h 165"/>
              <a:gd name="T32" fmla="*/ 2147483646 w 1272"/>
              <a:gd name="T33" fmla="*/ 2147483646 h 165"/>
              <a:gd name="T34" fmla="*/ 2147483646 w 1272"/>
              <a:gd name="T35" fmla="*/ 2147483646 h 165"/>
              <a:gd name="T36" fmla="*/ 2147483646 w 1272"/>
              <a:gd name="T37" fmla="*/ 2147483646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2"/>
              <a:gd name="T58" fmla="*/ 0 h 165"/>
              <a:gd name="T59" fmla="*/ 1272 w 1272"/>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2" h="165">
                <a:moveTo>
                  <a:pt x="0" y="0"/>
                </a:moveTo>
                <a:cubicBezTo>
                  <a:pt x="3" y="16"/>
                  <a:pt x="1" y="56"/>
                  <a:pt x="32" y="56"/>
                </a:cubicBezTo>
                <a:cubicBezTo>
                  <a:pt x="48" y="56"/>
                  <a:pt x="80" y="40"/>
                  <a:pt x="80" y="40"/>
                </a:cubicBezTo>
                <a:cubicBezTo>
                  <a:pt x="90" y="42"/>
                  <a:pt x="101" y="44"/>
                  <a:pt x="112" y="48"/>
                </a:cubicBezTo>
                <a:cubicBezTo>
                  <a:pt x="128" y="52"/>
                  <a:pt x="160" y="64"/>
                  <a:pt x="160" y="64"/>
                </a:cubicBezTo>
                <a:cubicBezTo>
                  <a:pt x="217" y="44"/>
                  <a:pt x="145" y="64"/>
                  <a:pt x="216" y="64"/>
                </a:cubicBezTo>
                <a:cubicBezTo>
                  <a:pt x="234" y="64"/>
                  <a:pt x="253" y="58"/>
                  <a:pt x="272" y="56"/>
                </a:cubicBezTo>
                <a:cubicBezTo>
                  <a:pt x="307" y="32"/>
                  <a:pt x="336" y="42"/>
                  <a:pt x="376" y="56"/>
                </a:cubicBezTo>
                <a:cubicBezTo>
                  <a:pt x="384" y="53"/>
                  <a:pt x="391" y="46"/>
                  <a:pt x="400" y="48"/>
                </a:cubicBezTo>
                <a:cubicBezTo>
                  <a:pt x="409" y="49"/>
                  <a:pt x="414" y="66"/>
                  <a:pt x="424" y="64"/>
                </a:cubicBezTo>
                <a:cubicBezTo>
                  <a:pt x="442" y="59"/>
                  <a:pt x="472" y="32"/>
                  <a:pt x="472" y="32"/>
                </a:cubicBezTo>
                <a:cubicBezTo>
                  <a:pt x="506" y="54"/>
                  <a:pt x="552" y="62"/>
                  <a:pt x="592" y="72"/>
                </a:cubicBezTo>
                <a:cubicBezTo>
                  <a:pt x="613" y="77"/>
                  <a:pt x="656" y="88"/>
                  <a:pt x="656" y="88"/>
                </a:cubicBezTo>
                <a:cubicBezTo>
                  <a:pt x="692" y="81"/>
                  <a:pt x="715" y="72"/>
                  <a:pt x="752" y="88"/>
                </a:cubicBezTo>
                <a:cubicBezTo>
                  <a:pt x="769" y="95"/>
                  <a:pt x="781" y="113"/>
                  <a:pt x="800" y="120"/>
                </a:cubicBezTo>
                <a:cubicBezTo>
                  <a:pt x="808" y="122"/>
                  <a:pt x="816" y="125"/>
                  <a:pt x="824" y="128"/>
                </a:cubicBezTo>
                <a:cubicBezTo>
                  <a:pt x="869" y="97"/>
                  <a:pt x="876" y="133"/>
                  <a:pt x="928" y="136"/>
                </a:cubicBezTo>
                <a:cubicBezTo>
                  <a:pt x="992" y="138"/>
                  <a:pt x="1056" y="141"/>
                  <a:pt x="1120" y="144"/>
                </a:cubicBezTo>
                <a:cubicBezTo>
                  <a:pt x="1184" y="165"/>
                  <a:pt x="1135" y="152"/>
                  <a:pt x="1272" y="1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15228" name="Freeform 60"/>
          <p:cNvSpPr>
            <a:spLocks/>
          </p:cNvSpPr>
          <p:nvPr/>
        </p:nvSpPr>
        <p:spPr bwMode="auto">
          <a:xfrm>
            <a:off x="2425700" y="3302000"/>
            <a:ext cx="2667000" cy="903288"/>
          </a:xfrm>
          <a:custGeom>
            <a:avLst/>
            <a:gdLst>
              <a:gd name="T0" fmla="*/ 2147483646 w 1680"/>
              <a:gd name="T1" fmla="*/ 2147483646 h 569"/>
              <a:gd name="T2" fmla="*/ 2147483646 w 1680"/>
              <a:gd name="T3" fmla="*/ 2147483646 h 569"/>
              <a:gd name="T4" fmla="*/ 2147483646 w 1680"/>
              <a:gd name="T5" fmla="*/ 2147483646 h 569"/>
              <a:gd name="T6" fmla="*/ 2147483646 w 1680"/>
              <a:gd name="T7" fmla="*/ 2147483646 h 569"/>
              <a:gd name="T8" fmla="*/ 2147483646 w 1680"/>
              <a:gd name="T9" fmla="*/ 2147483646 h 569"/>
              <a:gd name="T10" fmla="*/ 2147483646 w 1680"/>
              <a:gd name="T11" fmla="*/ 2147483646 h 569"/>
              <a:gd name="T12" fmla="*/ 2147483646 w 1680"/>
              <a:gd name="T13" fmla="*/ 2147483646 h 569"/>
              <a:gd name="T14" fmla="*/ 2147483646 w 1680"/>
              <a:gd name="T15" fmla="*/ 2147483646 h 569"/>
              <a:gd name="T16" fmla="*/ 2147483646 w 1680"/>
              <a:gd name="T17" fmla="*/ 2147483646 h 569"/>
              <a:gd name="T18" fmla="*/ 2147483646 w 1680"/>
              <a:gd name="T19" fmla="*/ 2147483646 h 569"/>
              <a:gd name="T20" fmla="*/ 2147483646 w 1680"/>
              <a:gd name="T21" fmla="*/ 2147483646 h 569"/>
              <a:gd name="T22" fmla="*/ 2147483646 w 1680"/>
              <a:gd name="T23" fmla="*/ 2147483646 h 569"/>
              <a:gd name="T24" fmla="*/ 2147483646 w 1680"/>
              <a:gd name="T25" fmla="*/ 2147483646 h 569"/>
              <a:gd name="T26" fmla="*/ 2147483646 w 1680"/>
              <a:gd name="T27" fmla="*/ 2147483646 h 569"/>
              <a:gd name="T28" fmla="*/ 2147483646 w 1680"/>
              <a:gd name="T29" fmla="*/ 2147483646 h 569"/>
              <a:gd name="T30" fmla="*/ 2147483646 w 1680"/>
              <a:gd name="T31" fmla="*/ 2147483646 h 569"/>
              <a:gd name="T32" fmla="*/ 2147483646 w 1680"/>
              <a:gd name="T33" fmla="*/ 2147483646 h 569"/>
              <a:gd name="T34" fmla="*/ 2147483646 w 1680"/>
              <a:gd name="T35" fmla="*/ 2147483646 h 569"/>
              <a:gd name="T36" fmla="*/ 2147483646 w 1680"/>
              <a:gd name="T37" fmla="*/ 2147483646 h 569"/>
              <a:gd name="T38" fmla="*/ 2147483646 w 1680"/>
              <a:gd name="T39" fmla="*/ 2147483646 h 569"/>
              <a:gd name="T40" fmla="*/ 2147483646 w 1680"/>
              <a:gd name="T41" fmla="*/ 2147483646 h 569"/>
              <a:gd name="T42" fmla="*/ 2147483646 w 1680"/>
              <a:gd name="T43" fmla="*/ 2147483646 h 569"/>
              <a:gd name="T44" fmla="*/ 2147483646 w 1680"/>
              <a:gd name="T45" fmla="*/ 2147483646 h 569"/>
              <a:gd name="T46" fmla="*/ 0 w 1680"/>
              <a:gd name="T47" fmla="*/ 0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80"/>
              <a:gd name="T73" fmla="*/ 0 h 569"/>
              <a:gd name="T74" fmla="*/ 1680 w 1680"/>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80" h="569">
                <a:moveTo>
                  <a:pt x="1680" y="568"/>
                </a:moveTo>
                <a:cubicBezTo>
                  <a:pt x="1609" y="562"/>
                  <a:pt x="1586" y="569"/>
                  <a:pt x="1536" y="536"/>
                </a:cubicBezTo>
                <a:cubicBezTo>
                  <a:pt x="1526" y="521"/>
                  <a:pt x="1524" y="500"/>
                  <a:pt x="1512" y="488"/>
                </a:cubicBezTo>
                <a:cubicBezTo>
                  <a:pt x="1459" y="435"/>
                  <a:pt x="1388" y="437"/>
                  <a:pt x="1320" y="432"/>
                </a:cubicBezTo>
                <a:cubicBezTo>
                  <a:pt x="1262" y="412"/>
                  <a:pt x="1286" y="425"/>
                  <a:pt x="1248" y="400"/>
                </a:cubicBezTo>
                <a:cubicBezTo>
                  <a:pt x="1224" y="364"/>
                  <a:pt x="1243" y="380"/>
                  <a:pt x="1200" y="368"/>
                </a:cubicBezTo>
                <a:cubicBezTo>
                  <a:pt x="1183" y="363"/>
                  <a:pt x="1152" y="352"/>
                  <a:pt x="1152" y="352"/>
                </a:cubicBezTo>
                <a:cubicBezTo>
                  <a:pt x="1144" y="357"/>
                  <a:pt x="1136" y="364"/>
                  <a:pt x="1128" y="368"/>
                </a:cubicBezTo>
                <a:cubicBezTo>
                  <a:pt x="1112" y="374"/>
                  <a:pt x="1080" y="384"/>
                  <a:pt x="1080" y="384"/>
                </a:cubicBezTo>
                <a:cubicBezTo>
                  <a:pt x="1072" y="381"/>
                  <a:pt x="1060" y="382"/>
                  <a:pt x="1056" y="376"/>
                </a:cubicBezTo>
                <a:cubicBezTo>
                  <a:pt x="1046" y="362"/>
                  <a:pt x="1056" y="333"/>
                  <a:pt x="1040" y="328"/>
                </a:cubicBezTo>
                <a:cubicBezTo>
                  <a:pt x="973" y="305"/>
                  <a:pt x="1006" y="321"/>
                  <a:pt x="944" y="280"/>
                </a:cubicBezTo>
                <a:cubicBezTo>
                  <a:pt x="928" y="269"/>
                  <a:pt x="914" y="254"/>
                  <a:pt x="896" y="248"/>
                </a:cubicBezTo>
                <a:cubicBezTo>
                  <a:pt x="880" y="242"/>
                  <a:pt x="848" y="232"/>
                  <a:pt x="848" y="232"/>
                </a:cubicBezTo>
                <a:cubicBezTo>
                  <a:pt x="842" y="224"/>
                  <a:pt x="835" y="216"/>
                  <a:pt x="832" y="208"/>
                </a:cubicBezTo>
                <a:cubicBezTo>
                  <a:pt x="825" y="192"/>
                  <a:pt x="832" y="165"/>
                  <a:pt x="816" y="160"/>
                </a:cubicBezTo>
                <a:cubicBezTo>
                  <a:pt x="800" y="154"/>
                  <a:pt x="768" y="144"/>
                  <a:pt x="768" y="144"/>
                </a:cubicBezTo>
                <a:cubicBezTo>
                  <a:pt x="700" y="150"/>
                  <a:pt x="671" y="161"/>
                  <a:pt x="608" y="152"/>
                </a:cubicBezTo>
                <a:cubicBezTo>
                  <a:pt x="581" y="134"/>
                  <a:pt x="566" y="114"/>
                  <a:pt x="536" y="104"/>
                </a:cubicBezTo>
                <a:cubicBezTo>
                  <a:pt x="485" y="114"/>
                  <a:pt x="442" y="106"/>
                  <a:pt x="392" y="96"/>
                </a:cubicBezTo>
                <a:cubicBezTo>
                  <a:pt x="336" y="59"/>
                  <a:pt x="362" y="70"/>
                  <a:pt x="320" y="56"/>
                </a:cubicBezTo>
                <a:cubicBezTo>
                  <a:pt x="243" y="65"/>
                  <a:pt x="179" y="65"/>
                  <a:pt x="112" y="32"/>
                </a:cubicBezTo>
                <a:cubicBezTo>
                  <a:pt x="92" y="22"/>
                  <a:pt x="68" y="21"/>
                  <a:pt x="48" y="16"/>
                </a:cubicBezTo>
                <a:cubicBezTo>
                  <a:pt x="31" y="11"/>
                  <a:pt x="0" y="0"/>
                  <a:pt x="0" y="0"/>
                </a:cubicBezTo>
              </a:path>
            </a:pathLst>
          </a:custGeom>
          <a:noFill/>
          <a:ln w="28575">
            <a:solidFill>
              <a:srgbClr val="1422D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90" name="Text Box 62"/>
          <p:cNvSpPr txBox="1">
            <a:spLocks noChangeArrowheads="1"/>
          </p:cNvSpPr>
          <p:nvPr/>
        </p:nvSpPr>
        <p:spPr bwMode="auto">
          <a:xfrm>
            <a:off x="912813" y="277813"/>
            <a:ext cx="7169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900">
                <a:solidFill>
                  <a:srgbClr val="FF080B"/>
                </a:solidFill>
                <a:latin typeface="Arial" charset="0"/>
              </a:rPr>
              <a:t>Dark halos of progressively smaller mass</a:t>
            </a:r>
          </a:p>
        </p:txBody>
      </p:sp>
      <p:sp>
        <p:nvSpPr>
          <p:cNvPr id="31791" name="Text Box 63"/>
          <p:cNvSpPr txBox="1">
            <a:spLocks noChangeArrowheads="1"/>
          </p:cNvSpPr>
          <p:nvPr/>
        </p:nvSpPr>
        <p:spPr bwMode="auto">
          <a:xfrm>
            <a:off x="4970463" y="5311775"/>
            <a:ext cx="24336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1900" i="1">
                <a:solidFill>
                  <a:schemeClr val="tx1"/>
                </a:solidFill>
              </a:rPr>
              <a:t>Cattaneo et al. 2006</a:t>
            </a:r>
          </a:p>
        </p:txBody>
      </p:sp>
    </p:spTree>
    <p:extLst>
      <p:ext uri="{BB962C8B-B14F-4D97-AF65-F5344CB8AC3E}">
        <p14:creationId xmlns:p14="http://schemas.microsoft.com/office/powerpoint/2010/main" val="13344082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520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41521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415220"/>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415221"/>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415222"/>
                                        </p:tgtEl>
                                        <p:attrNameLst>
                                          <p:attrName>style.visibility</p:attrName>
                                        </p:attrNameLst>
                                      </p:cBhvr>
                                      <p:to>
                                        <p:strVal val="visible"/>
                                      </p:to>
                                    </p:set>
                                  </p:childTnLst>
                                </p:cTn>
                              </p:par>
                            </p:childTnLst>
                          </p:cTn>
                        </p:par>
                        <p:par>
                          <p:cTn id="19" fill="hold" nodeType="afterGroup">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415223"/>
                                        </p:tgtEl>
                                        <p:attrNameLst>
                                          <p:attrName>style.visibility</p:attrName>
                                        </p:attrNameLst>
                                      </p:cBhvr>
                                      <p:to>
                                        <p:strVal val="visible"/>
                                      </p:to>
                                    </p:set>
                                  </p:childTnLst>
                                </p:cTn>
                              </p:par>
                            </p:childTnLst>
                          </p:cTn>
                        </p:par>
                        <p:par>
                          <p:cTn id="22" fill="hold" nodeType="afterGroup">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415228"/>
                                        </p:tgtEl>
                                        <p:attrNameLst>
                                          <p:attrName>style.visibility</p:attrName>
                                        </p:attrNameLst>
                                      </p:cBhvr>
                                      <p:to>
                                        <p:strVal val="visible"/>
                                      </p:to>
                                    </p:set>
                                  </p:childTnLst>
                                </p:cTn>
                              </p:par>
                            </p:childTnLst>
                          </p:cTn>
                        </p:par>
                        <p:par>
                          <p:cTn id="25" fill="hold" nodeType="afterGroup">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1415224"/>
                                        </p:tgtEl>
                                        <p:attrNameLst>
                                          <p:attrName>style.visibility</p:attrName>
                                        </p:attrNameLst>
                                      </p:cBhvr>
                                      <p:to>
                                        <p:strVal val="visible"/>
                                      </p:to>
                                    </p:set>
                                  </p:childTnLst>
                                </p:cTn>
                              </p:par>
                            </p:childTnLst>
                          </p:cTn>
                        </p:par>
                        <p:par>
                          <p:cTn id="28" fill="hold" nodeType="afterGroup">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1415225"/>
                                        </p:tgtEl>
                                        <p:attrNameLst>
                                          <p:attrName>style.visibility</p:attrName>
                                        </p:attrNameLst>
                                      </p:cBhvr>
                                      <p:to>
                                        <p:strVal val="visible"/>
                                      </p:to>
                                    </p:set>
                                  </p:childTnLst>
                                </p:cTn>
                              </p:par>
                            </p:childTnLst>
                          </p:cTn>
                        </p:par>
                        <p:par>
                          <p:cTn id="31" fill="hold" nodeType="afterGroup">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1415226"/>
                                        </p:tgtEl>
                                        <p:attrNameLst>
                                          <p:attrName>style.visibility</p:attrName>
                                        </p:attrNameLst>
                                      </p:cBhvr>
                                      <p:to>
                                        <p:strVal val="visible"/>
                                      </p:to>
                                    </p:set>
                                  </p:childTnLst>
                                </p:cTn>
                              </p:par>
                            </p:childTnLst>
                          </p:cTn>
                        </p:par>
                        <p:par>
                          <p:cTn id="34" fill="hold" nodeType="afterGroup">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1415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5207" grpId="0" animBg="1"/>
      <p:bldP spid="1415219" grpId="0" animBg="1"/>
      <p:bldP spid="1415220" grpId="0" animBg="1"/>
      <p:bldP spid="1415221" grpId="0" animBg="1"/>
      <p:bldP spid="1415222" grpId="0" animBg="1"/>
      <p:bldP spid="1415223" grpId="0" animBg="1"/>
      <p:bldP spid="1415224" grpId="0" animBg="1"/>
      <p:bldP spid="1415225" grpId="0" animBg="1"/>
      <p:bldP spid="1415226" grpId="0" animBg="1"/>
      <p:bldP spid="1415227" grpId="0" animBg="1"/>
      <p:bldP spid="14152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55"/>
          <p:cNvSpPr>
            <a:spLocks noChangeArrowheads="1"/>
          </p:cNvSpPr>
          <p:nvPr/>
        </p:nvSpPr>
        <p:spPr bwMode="auto">
          <a:xfrm>
            <a:off x="1130300" y="1041400"/>
            <a:ext cx="6756400" cy="563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33794" name="Rectangle 4"/>
          <p:cNvSpPr>
            <a:spLocks noChangeArrowheads="1"/>
          </p:cNvSpPr>
          <p:nvPr/>
        </p:nvSpPr>
        <p:spPr bwMode="auto">
          <a:xfrm>
            <a:off x="2336800" y="1206500"/>
            <a:ext cx="5334000" cy="4800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0"/>
              </a:spcBef>
              <a:buFontTx/>
              <a:buNone/>
            </a:pPr>
            <a:endParaRPr lang="en-US" altLang="en-US" sz="1700">
              <a:solidFill>
                <a:srgbClr val="DDDDDD"/>
              </a:solidFill>
              <a:latin typeface="Arial" charset="0"/>
            </a:endParaRPr>
          </a:p>
        </p:txBody>
      </p:sp>
      <p:sp>
        <p:nvSpPr>
          <p:cNvPr id="33795" name="Line 5"/>
          <p:cNvSpPr>
            <a:spLocks noChangeShapeType="1"/>
          </p:cNvSpPr>
          <p:nvPr/>
        </p:nvSpPr>
        <p:spPr bwMode="auto">
          <a:xfrm rot="-5400000">
            <a:off x="2413000" y="35306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6" name="Line 6"/>
          <p:cNvSpPr>
            <a:spLocks noChangeShapeType="1"/>
          </p:cNvSpPr>
          <p:nvPr/>
        </p:nvSpPr>
        <p:spPr bwMode="auto">
          <a:xfrm>
            <a:off x="5003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7" name="Line 7"/>
          <p:cNvSpPr>
            <a:spLocks noChangeShapeType="1"/>
          </p:cNvSpPr>
          <p:nvPr/>
        </p:nvSpPr>
        <p:spPr bwMode="auto">
          <a:xfrm>
            <a:off x="63754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Line 8"/>
          <p:cNvSpPr>
            <a:spLocks noChangeShapeType="1"/>
          </p:cNvSpPr>
          <p:nvPr/>
        </p:nvSpPr>
        <p:spPr bwMode="auto">
          <a:xfrm>
            <a:off x="7035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9" name="Line 9"/>
          <p:cNvSpPr>
            <a:spLocks noChangeShapeType="1"/>
          </p:cNvSpPr>
          <p:nvPr/>
        </p:nvSpPr>
        <p:spPr bwMode="auto">
          <a:xfrm>
            <a:off x="57150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0" name="Line 10"/>
          <p:cNvSpPr>
            <a:spLocks noChangeShapeType="1"/>
          </p:cNvSpPr>
          <p:nvPr/>
        </p:nvSpPr>
        <p:spPr bwMode="auto">
          <a:xfrm>
            <a:off x="3733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1" name="Line 11"/>
          <p:cNvSpPr>
            <a:spLocks noChangeShapeType="1"/>
          </p:cNvSpPr>
          <p:nvPr/>
        </p:nvSpPr>
        <p:spPr bwMode="auto">
          <a:xfrm>
            <a:off x="43688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Line 12"/>
          <p:cNvSpPr>
            <a:spLocks noChangeShapeType="1"/>
          </p:cNvSpPr>
          <p:nvPr/>
        </p:nvSpPr>
        <p:spPr bwMode="auto">
          <a:xfrm>
            <a:off x="3035300" y="58547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3" name="Line 13"/>
          <p:cNvSpPr>
            <a:spLocks noChangeShapeType="1"/>
          </p:cNvSpPr>
          <p:nvPr/>
        </p:nvSpPr>
        <p:spPr bwMode="auto">
          <a:xfrm rot="-5400000">
            <a:off x="2400300" y="43053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4" name="Line 14"/>
          <p:cNvSpPr>
            <a:spLocks noChangeShapeType="1"/>
          </p:cNvSpPr>
          <p:nvPr/>
        </p:nvSpPr>
        <p:spPr bwMode="auto">
          <a:xfrm rot="-5400000">
            <a:off x="2400300" y="51054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5" name="Line 15"/>
          <p:cNvSpPr>
            <a:spLocks noChangeShapeType="1"/>
          </p:cNvSpPr>
          <p:nvPr/>
        </p:nvSpPr>
        <p:spPr bwMode="auto">
          <a:xfrm rot="-5400000">
            <a:off x="2425700" y="19431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6" name="Line 16"/>
          <p:cNvSpPr>
            <a:spLocks noChangeShapeType="1"/>
          </p:cNvSpPr>
          <p:nvPr/>
        </p:nvSpPr>
        <p:spPr bwMode="auto">
          <a:xfrm rot="-5400000">
            <a:off x="2413000" y="2717800"/>
            <a:ext cx="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Text Box 17"/>
          <p:cNvSpPr txBox="1">
            <a:spLocks noChangeArrowheads="1"/>
          </p:cNvSpPr>
          <p:nvPr/>
        </p:nvSpPr>
        <p:spPr bwMode="auto">
          <a:xfrm>
            <a:off x="22098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0</a:t>
            </a:r>
          </a:p>
        </p:txBody>
      </p:sp>
      <p:sp>
        <p:nvSpPr>
          <p:cNvPr id="33808" name="Text Box 18"/>
          <p:cNvSpPr txBox="1">
            <a:spLocks noChangeArrowheads="1"/>
          </p:cNvSpPr>
          <p:nvPr/>
        </p:nvSpPr>
        <p:spPr bwMode="auto">
          <a:xfrm>
            <a:off x="35814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2</a:t>
            </a:r>
          </a:p>
        </p:txBody>
      </p:sp>
      <p:sp>
        <p:nvSpPr>
          <p:cNvPr id="33809" name="Text Box 19"/>
          <p:cNvSpPr txBox="1">
            <a:spLocks noChangeArrowheads="1"/>
          </p:cNvSpPr>
          <p:nvPr/>
        </p:nvSpPr>
        <p:spPr bwMode="auto">
          <a:xfrm>
            <a:off x="48387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4</a:t>
            </a:r>
          </a:p>
        </p:txBody>
      </p:sp>
      <p:sp>
        <p:nvSpPr>
          <p:cNvPr id="33810" name="Text Box 20"/>
          <p:cNvSpPr txBox="1">
            <a:spLocks noChangeArrowheads="1"/>
          </p:cNvSpPr>
          <p:nvPr/>
        </p:nvSpPr>
        <p:spPr bwMode="auto">
          <a:xfrm>
            <a:off x="62103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6</a:t>
            </a:r>
          </a:p>
        </p:txBody>
      </p:sp>
      <p:sp>
        <p:nvSpPr>
          <p:cNvPr id="33811" name="Text Box 21"/>
          <p:cNvSpPr txBox="1">
            <a:spLocks noChangeArrowheads="1"/>
          </p:cNvSpPr>
          <p:nvPr/>
        </p:nvSpPr>
        <p:spPr bwMode="auto">
          <a:xfrm>
            <a:off x="7505700" y="5994400"/>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8</a:t>
            </a:r>
          </a:p>
        </p:txBody>
      </p:sp>
      <p:sp>
        <p:nvSpPr>
          <p:cNvPr id="33812" name="Text Box 22"/>
          <p:cNvSpPr txBox="1">
            <a:spLocks noChangeArrowheads="1"/>
          </p:cNvSpPr>
          <p:nvPr/>
        </p:nvSpPr>
        <p:spPr bwMode="auto">
          <a:xfrm>
            <a:off x="4051300" y="62357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000">
                <a:solidFill>
                  <a:schemeClr val="tx1"/>
                </a:solidFill>
                <a:latin typeface="Arial" charset="0"/>
              </a:rPr>
              <a:t>Redshift, z</a:t>
            </a:r>
          </a:p>
        </p:txBody>
      </p:sp>
      <p:sp>
        <p:nvSpPr>
          <p:cNvPr id="33813" name="Text Box 23"/>
          <p:cNvSpPr txBox="1">
            <a:spLocks noChangeArrowheads="1"/>
          </p:cNvSpPr>
          <p:nvPr/>
        </p:nvSpPr>
        <p:spPr bwMode="auto">
          <a:xfrm>
            <a:off x="1485900" y="622300"/>
            <a:ext cx="2578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endParaRPr lang="en-US" altLang="en-US" sz="1800" i="1">
              <a:solidFill>
                <a:srgbClr val="DDDDDD"/>
              </a:solidFill>
              <a:latin typeface="Verdana" charset="0"/>
            </a:endParaRPr>
          </a:p>
        </p:txBody>
      </p:sp>
      <p:sp>
        <p:nvSpPr>
          <p:cNvPr id="33814" name="Text Box 24"/>
          <p:cNvSpPr txBox="1">
            <a:spLocks noChangeArrowheads="1"/>
          </p:cNvSpPr>
          <p:nvPr/>
        </p:nvSpPr>
        <p:spPr bwMode="auto">
          <a:xfrm rot="-5400000">
            <a:off x="419101" y="3427412"/>
            <a:ext cx="210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2000">
                <a:solidFill>
                  <a:schemeClr val="tx1"/>
                </a:solidFill>
                <a:latin typeface="Arial" charset="0"/>
              </a:rPr>
              <a:t>Log (M</a:t>
            </a:r>
            <a:r>
              <a:rPr lang="en-US" altLang="en-US" sz="2000" baseline="-25000">
                <a:solidFill>
                  <a:schemeClr val="tx1"/>
                </a:solidFill>
                <a:latin typeface="Arial" charset="0"/>
              </a:rPr>
              <a:t>halo</a:t>
            </a:r>
            <a:r>
              <a:rPr lang="en-US" altLang="en-US" sz="2000">
                <a:solidFill>
                  <a:schemeClr val="tx1"/>
                </a:solidFill>
                <a:latin typeface="Arial" charset="0"/>
              </a:rPr>
              <a:t>/M</a:t>
            </a:r>
            <a:r>
              <a:rPr lang="en-US" altLang="en-US" sz="2000" baseline="-25000">
                <a:solidFill>
                  <a:schemeClr val="tx1"/>
                </a:solidFill>
                <a:latin typeface="Arial" charset="0"/>
                <a:sym typeface="Wingdings" charset="2"/>
              </a:rPr>
              <a:t></a:t>
            </a:r>
            <a:r>
              <a:rPr lang="en-US" altLang="en-US" sz="2000">
                <a:solidFill>
                  <a:schemeClr val="tx1"/>
                </a:solidFill>
                <a:latin typeface="Arial" charset="0"/>
                <a:sym typeface="Wingdings" charset="2"/>
              </a:rPr>
              <a:t>)</a:t>
            </a:r>
            <a:endParaRPr lang="en-US" altLang="en-US" sz="2000">
              <a:solidFill>
                <a:schemeClr val="tx1"/>
              </a:solidFill>
              <a:latin typeface="Arial" charset="0"/>
            </a:endParaRPr>
          </a:p>
        </p:txBody>
      </p:sp>
      <p:sp>
        <p:nvSpPr>
          <p:cNvPr id="33815" name="Text Box 25"/>
          <p:cNvSpPr txBox="1">
            <a:spLocks noChangeArrowheads="1"/>
          </p:cNvSpPr>
          <p:nvPr/>
        </p:nvSpPr>
        <p:spPr bwMode="auto">
          <a:xfrm>
            <a:off x="1930400" y="10414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15</a:t>
            </a:r>
          </a:p>
        </p:txBody>
      </p:sp>
      <p:sp>
        <p:nvSpPr>
          <p:cNvPr id="33816" name="Text Box 26"/>
          <p:cNvSpPr txBox="1">
            <a:spLocks noChangeArrowheads="1"/>
          </p:cNvSpPr>
          <p:nvPr/>
        </p:nvSpPr>
        <p:spPr bwMode="auto">
          <a:xfrm>
            <a:off x="1917700" y="18161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14</a:t>
            </a:r>
          </a:p>
        </p:txBody>
      </p:sp>
      <p:sp>
        <p:nvSpPr>
          <p:cNvPr id="33817" name="Text Box 27"/>
          <p:cNvSpPr txBox="1">
            <a:spLocks noChangeArrowheads="1"/>
          </p:cNvSpPr>
          <p:nvPr/>
        </p:nvSpPr>
        <p:spPr bwMode="auto">
          <a:xfrm>
            <a:off x="1917700" y="25781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13</a:t>
            </a:r>
          </a:p>
        </p:txBody>
      </p:sp>
      <p:grpSp>
        <p:nvGrpSpPr>
          <p:cNvPr id="2" name="Group 58"/>
          <p:cNvGrpSpPr>
            <a:grpSpLocks/>
          </p:cNvGrpSpPr>
          <p:nvPr/>
        </p:nvGrpSpPr>
        <p:grpSpPr bwMode="auto">
          <a:xfrm>
            <a:off x="2349500" y="3594100"/>
            <a:ext cx="5308600" cy="1574800"/>
            <a:chOff x="1480" y="2264"/>
            <a:chExt cx="3344" cy="992"/>
          </a:xfrm>
        </p:grpSpPr>
        <p:sp>
          <p:nvSpPr>
            <p:cNvPr id="1417272" name="Rectangle 56"/>
            <p:cNvSpPr>
              <a:spLocks noChangeArrowheads="1"/>
            </p:cNvSpPr>
            <p:nvPr/>
          </p:nvSpPr>
          <p:spPr bwMode="auto">
            <a:xfrm>
              <a:off x="1480" y="2264"/>
              <a:ext cx="3344" cy="992"/>
            </a:xfrm>
            <a:prstGeom prst="rect">
              <a:avLst/>
            </a:prstGeom>
            <a:gradFill rotWithShape="0">
              <a:gsLst>
                <a:gs pos="0">
                  <a:srgbClr val="F6EF7D">
                    <a:alpha val="44000"/>
                  </a:srgbClr>
                </a:gs>
                <a:gs pos="50000">
                  <a:srgbClr val="FF0510"/>
                </a:gs>
                <a:gs pos="100000">
                  <a:srgbClr val="F6EF7D">
                    <a:alpha val="44000"/>
                  </a:srgbClr>
                </a:gs>
              </a:gsLst>
              <a:lin ang="5400000" scaled="1"/>
            </a:gradFill>
            <a:ln w="9525">
              <a:noFill/>
              <a:miter lim="800000"/>
              <a:headEnd/>
              <a:tailEnd/>
            </a:ln>
            <a:effectLst/>
          </p:spPr>
          <p:txBody>
            <a:bodyPr wrap="none" anchor="ctr"/>
            <a:lstStyle/>
            <a:p>
              <a:pPr eaLnBrk="1" hangingPunct="1">
                <a:defRPr/>
              </a:pPr>
              <a:endParaRPr lang="en-US">
                <a:ea typeface="+mn-ea"/>
              </a:endParaRPr>
            </a:p>
          </p:txBody>
        </p:sp>
        <p:sp>
          <p:nvSpPr>
            <p:cNvPr id="33833" name="Text Box 57"/>
            <p:cNvSpPr txBox="1">
              <a:spLocks noChangeArrowheads="1"/>
            </p:cNvSpPr>
            <p:nvPr/>
          </p:nvSpPr>
          <p:spPr bwMode="auto">
            <a:xfrm>
              <a:off x="1656" y="2600"/>
              <a:ext cx="1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1800" i="1">
                  <a:solidFill>
                    <a:schemeClr val="tx1"/>
                  </a:solidFill>
                  <a:latin typeface="Arial" charset="0"/>
                </a:rPr>
                <a:t>Star-forming</a:t>
              </a:r>
              <a:r>
                <a:rPr lang="en-US" altLang="en-US" sz="1800">
                  <a:solidFill>
                    <a:schemeClr val="tx1"/>
                  </a:solidFill>
                  <a:latin typeface="Arial" charset="0"/>
                </a:rPr>
                <a:t> </a:t>
              </a:r>
              <a:r>
                <a:rPr lang="en-US" altLang="en-US" sz="1800" i="1">
                  <a:solidFill>
                    <a:schemeClr val="tx1"/>
                  </a:solidFill>
                  <a:latin typeface="Arial" charset="0"/>
                </a:rPr>
                <a:t>band</a:t>
              </a:r>
              <a:endParaRPr lang="en-US" altLang="en-US" sz="1800">
                <a:solidFill>
                  <a:schemeClr val="tx1"/>
                </a:solidFill>
                <a:latin typeface="Arial" charset="0"/>
              </a:endParaRPr>
            </a:p>
          </p:txBody>
        </p:sp>
      </p:grpSp>
      <p:sp>
        <p:nvSpPr>
          <p:cNvPr id="33819" name="Text Box 28"/>
          <p:cNvSpPr txBox="1">
            <a:spLocks noChangeArrowheads="1"/>
          </p:cNvSpPr>
          <p:nvPr/>
        </p:nvSpPr>
        <p:spPr bwMode="auto">
          <a:xfrm>
            <a:off x="1917700" y="34036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12</a:t>
            </a:r>
          </a:p>
        </p:txBody>
      </p:sp>
      <p:sp>
        <p:nvSpPr>
          <p:cNvPr id="33820" name="Text Box 29"/>
          <p:cNvSpPr txBox="1">
            <a:spLocks noChangeArrowheads="1"/>
          </p:cNvSpPr>
          <p:nvPr/>
        </p:nvSpPr>
        <p:spPr bwMode="auto">
          <a:xfrm>
            <a:off x="1905000" y="41783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11</a:t>
            </a:r>
          </a:p>
        </p:txBody>
      </p:sp>
      <p:sp>
        <p:nvSpPr>
          <p:cNvPr id="33821" name="Text Box 30"/>
          <p:cNvSpPr txBox="1">
            <a:spLocks noChangeArrowheads="1"/>
          </p:cNvSpPr>
          <p:nvPr/>
        </p:nvSpPr>
        <p:spPr bwMode="auto">
          <a:xfrm>
            <a:off x="1930400" y="49657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10</a:t>
            </a:r>
          </a:p>
        </p:txBody>
      </p:sp>
      <p:sp>
        <p:nvSpPr>
          <p:cNvPr id="33822" name="Text Box 31"/>
          <p:cNvSpPr txBox="1">
            <a:spLocks noChangeArrowheads="1"/>
          </p:cNvSpPr>
          <p:nvPr/>
        </p:nvSpPr>
        <p:spPr bwMode="auto">
          <a:xfrm>
            <a:off x="2044700" y="57785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eaLnBrk="1" hangingPunct="1">
              <a:spcBef>
                <a:spcPct val="50000"/>
              </a:spcBef>
              <a:buFontTx/>
              <a:buNone/>
            </a:pPr>
            <a:r>
              <a:rPr lang="en-US" altLang="en-US" sz="1800">
                <a:solidFill>
                  <a:schemeClr val="tx1"/>
                </a:solidFill>
                <a:latin typeface="Arial" charset="0"/>
              </a:rPr>
              <a:t>9</a:t>
            </a:r>
          </a:p>
        </p:txBody>
      </p:sp>
      <p:grpSp>
        <p:nvGrpSpPr>
          <p:cNvPr id="33823" name="Group 62"/>
          <p:cNvGrpSpPr>
            <a:grpSpLocks/>
          </p:cNvGrpSpPr>
          <p:nvPr/>
        </p:nvGrpSpPr>
        <p:grpSpPr bwMode="auto">
          <a:xfrm>
            <a:off x="2476500" y="1663700"/>
            <a:ext cx="5067300" cy="2590800"/>
            <a:chOff x="1560" y="1048"/>
            <a:chExt cx="3192" cy="1632"/>
          </a:xfrm>
        </p:grpSpPr>
        <p:sp>
          <p:nvSpPr>
            <p:cNvPr id="33825" name="Freeform 63"/>
            <p:cNvSpPr>
              <a:spLocks/>
            </p:cNvSpPr>
            <p:nvPr/>
          </p:nvSpPr>
          <p:spPr bwMode="auto">
            <a:xfrm>
              <a:off x="1560" y="2360"/>
              <a:ext cx="1512" cy="256"/>
            </a:xfrm>
            <a:custGeom>
              <a:avLst/>
              <a:gdLst>
                <a:gd name="T0" fmla="*/ 0 w 1512"/>
                <a:gd name="T1" fmla="*/ 0 h 256"/>
                <a:gd name="T2" fmla="*/ 616 w 1512"/>
                <a:gd name="T3" fmla="*/ 104 h 256"/>
                <a:gd name="T4" fmla="*/ 1512 w 1512"/>
                <a:gd name="T5" fmla="*/ 256 h 256"/>
                <a:gd name="T6" fmla="*/ 0 60000 65536"/>
                <a:gd name="T7" fmla="*/ 0 60000 65536"/>
                <a:gd name="T8" fmla="*/ 0 60000 65536"/>
                <a:gd name="T9" fmla="*/ 0 w 1512"/>
                <a:gd name="T10" fmla="*/ 0 h 256"/>
                <a:gd name="T11" fmla="*/ 1512 w 1512"/>
                <a:gd name="T12" fmla="*/ 256 h 256"/>
              </a:gdLst>
              <a:ahLst/>
              <a:cxnLst>
                <a:cxn ang="T6">
                  <a:pos x="T0" y="T1"/>
                </a:cxn>
                <a:cxn ang="T7">
                  <a:pos x="T2" y="T3"/>
                </a:cxn>
                <a:cxn ang="T8">
                  <a:pos x="T4" y="T5"/>
                </a:cxn>
              </a:cxnLst>
              <a:rect l="T9" t="T10" r="T11" b="T12"/>
              <a:pathLst>
                <a:path w="1512" h="256">
                  <a:moveTo>
                    <a:pt x="0" y="0"/>
                  </a:moveTo>
                  <a:cubicBezTo>
                    <a:pt x="182" y="30"/>
                    <a:pt x="364" y="61"/>
                    <a:pt x="616" y="104"/>
                  </a:cubicBezTo>
                  <a:cubicBezTo>
                    <a:pt x="868" y="147"/>
                    <a:pt x="1190" y="201"/>
                    <a:pt x="1512" y="256"/>
                  </a:cubicBez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6" name="Freeform 64"/>
            <p:cNvSpPr>
              <a:spLocks/>
            </p:cNvSpPr>
            <p:nvPr/>
          </p:nvSpPr>
          <p:spPr bwMode="auto">
            <a:xfrm>
              <a:off x="1560" y="1696"/>
              <a:ext cx="2736" cy="960"/>
            </a:xfrm>
            <a:custGeom>
              <a:avLst/>
              <a:gdLst>
                <a:gd name="T0" fmla="*/ 0 w 2736"/>
                <a:gd name="T1" fmla="*/ 0 h 960"/>
                <a:gd name="T2" fmla="*/ 1384 w 2736"/>
                <a:gd name="T3" fmla="*/ 392 h 960"/>
                <a:gd name="T4" fmla="*/ 2736 w 2736"/>
                <a:gd name="T5" fmla="*/ 960 h 960"/>
                <a:gd name="T6" fmla="*/ 0 60000 65536"/>
                <a:gd name="T7" fmla="*/ 0 60000 65536"/>
                <a:gd name="T8" fmla="*/ 0 60000 65536"/>
                <a:gd name="T9" fmla="*/ 0 w 2736"/>
                <a:gd name="T10" fmla="*/ 0 h 960"/>
                <a:gd name="T11" fmla="*/ 2736 w 2736"/>
                <a:gd name="T12" fmla="*/ 960 h 960"/>
              </a:gdLst>
              <a:ahLst/>
              <a:cxnLst>
                <a:cxn ang="T6">
                  <a:pos x="T0" y="T1"/>
                </a:cxn>
                <a:cxn ang="T7">
                  <a:pos x="T2" y="T3"/>
                </a:cxn>
                <a:cxn ang="T8">
                  <a:pos x="T4" y="T5"/>
                </a:cxn>
              </a:cxnLst>
              <a:rect l="T9" t="T10" r="T11" b="T12"/>
              <a:pathLst>
                <a:path w="2736" h="960">
                  <a:moveTo>
                    <a:pt x="0" y="0"/>
                  </a:moveTo>
                  <a:cubicBezTo>
                    <a:pt x="464" y="116"/>
                    <a:pt x="928" y="232"/>
                    <a:pt x="1384" y="392"/>
                  </a:cubicBezTo>
                  <a:cubicBezTo>
                    <a:pt x="1840" y="552"/>
                    <a:pt x="2288" y="756"/>
                    <a:pt x="2736" y="960"/>
                  </a:cubicBez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7" name="Freeform 65"/>
            <p:cNvSpPr>
              <a:spLocks/>
            </p:cNvSpPr>
            <p:nvPr/>
          </p:nvSpPr>
          <p:spPr bwMode="auto">
            <a:xfrm>
              <a:off x="1608" y="1392"/>
              <a:ext cx="3144" cy="1288"/>
            </a:xfrm>
            <a:custGeom>
              <a:avLst/>
              <a:gdLst>
                <a:gd name="T0" fmla="*/ 0 w 3144"/>
                <a:gd name="T1" fmla="*/ 0 h 1288"/>
                <a:gd name="T2" fmla="*/ 1120 w 3144"/>
                <a:gd name="T3" fmla="*/ 392 h 1288"/>
                <a:gd name="T4" fmla="*/ 2288 w 3144"/>
                <a:gd name="T5" fmla="*/ 880 h 1288"/>
                <a:gd name="T6" fmla="*/ 3144 w 3144"/>
                <a:gd name="T7" fmla="*/ 1288 h 1288"/>
                <a:gd name="T8" fmla="*/ 0 60000 65536"/>
                <a:gd name="T9" fmla="*/ 0 60000 65536"/>
                <a:gd name="T10" fmla="*/ 0 60000 65536"/>
                <a:gd name="T11" fmla="*/ 0 60000 65536"/>
                <a:gd name="T12" fmla="*/ 0 w 3144"/>
                <a:gd name="T13" fmla="*/ 0 h 1288"/>
                <a:gd name="T14" fmla="*/ 3144 w 3144"/>
                <a:gd name="T15" fmla="*/ 1288 h 1288"/>
              </a:gdLst>
              <a:ahLst/>
              <a:cxnLst>
                <a:cxn ang="T8">
                  <a:pos x="T0" y="T1"/>
                </a:cxn>
                <a:cxn ang="T9">
                  <a:pos x="T2" y="T3"/>
                </a:cxn>
                <a:cxn ang="T10">
                  <a:pos x="T4" y="T5"/>
                </a:cxn>
                <a:cxn ang="T11">
                  <a:pos x="T6" y="T7"/>
                </a:cxn>
              </a:cxnLst>
              <a:rect l="T12" t="T13" r="T14" b="T15"/>
              <a:pathLst>
                <a:path w="3144" h="1288">
                  <a:moveTo>
                    <a:pt x="0" y="0"/>
                  </a:moveTo>
                  <a:cubicBezTo>
                    <a:pt x="369" y="122"/>
                    <a:pt x="739" y="245"/>
                    <a:pt x="1120" y="392"/>
                  </a:cubicBezTo>
                  <a:cubicBezTo>
                    <a:pt x="1501" y="539"/>
                    <a:pt x="1951" y="731"/>
                    <a:pt x="2288" y="880"/>
                  </a:cubicBezTo>
                  <a:cubicBezTo>
                    <a:pt x="2625" y="1029"/>
                    <a:pt x="2884" y="1158"/>
                    <a:pt x="3144" y="1288"/>
                  </a:cubicBez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8" name="Freeform 66"/>
            <p:cNvSpPr>
              <a:spLocks/>
            </p:cNvSpPr>
            <p:nvPr/>
          </p:nvSpPr>
          <p:spPr bwMode="auto">
            <a:xfrm>
              <a:off x="1608" y="2048"/>
              <a:ext cx="2120" cy="584"/>
            </a:xfrm>
            <a:custGeom>
              <a:avLst/>
              <a:gdLst>
                <a:gd name="T0" fmla="*/ 0 w 2120"/>
                <a:gd name="T1" fmla="*/ 0 h 584"/>
                <a:gd name="T2" fmla="*/ 928 w 2120"/>
                <a:gd name="T3" fmla="*/ 192 h 584"/>
                <a:gd name="T4" fmla="*/ 2120 w 2120"/>
                <a:gd name="T5" fmla="*/ 584 h 584"/>
                <a:gd name="T6" fmla="*/ 0 60000 65536"/>
                <a:gd name="T7" fmla="*/ 0 60000 65536"/>
                <a:gd name="T8" fmla="*/ 0 60000 65536"/>
                <a:gd name="T9" fmla="*/ 0 w 2120"/>
                <a:gd name="T10" fmla="*/ 0 h 584"/>
                <a:gd name="T11" fmla="*/ 2120 w 2120"/>
                <a:gd name="T12" fmla="*/ 584 h 584"/>
              </a:gdLst>
              <a:ahLst/>
              <a:cxnLst>
                <a:cxn ang="T6">
                  <a:pos x="T0" y="T1"/>
                </a:cxn>
                <a:cxn ang="T7">
                  <a:pos x="T2" y="T3"/>
                </a:cxn>
                <a:cxn ang="T8">
                  <a:pos x="T4" y="T5"/>
                </a:cxn>
              </a:cxnLst>
              <a:rect l="T9" t="T10" r="T11" b="T12"/>
              <a:pathLst>
                <a:path w="2120" h="584">
                  <a:moveTo>
                    <a:pt x="0" y="0"/>
                  </a:moveTo>
                  <a:cubicBezTo>
                    <a:pt x="287" y="47"/>
                    <a:pt x="575" y="95"/>
                    <a:pt x="928" y="192"/>
                  </a:cubicBezTo>
                  <a:cubicBezTo>
                    <a:pt x="1281" y="289"/>
                    <a:pt x="1700" y="436"/>
                    <a:pt x="2120" y="584"/>
                  </a:cubicBez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9" name="Freeform 67"/>
            <p:cNvSpPr>
              <a:spLocks/>
            </p:cNvSpPr>
            <p:nvPr/>
          </p:nvSpPr>
          <p:spPr bwMode="auto">
            <a:xfrm>
              <a:off x="1584" y="1048"/>
              <a:ext cx="3152" cy="1368"/>
            </a:xfrm>
            <a:custGeom>
              <a:avLst/>
              <a:gdLst>
                <a:gd name="T0" fmla="*/ 0 w 3152"/>
                <a:gd name="T1" fmla="*/ 0 h 1368"/>
                <a:gd name="T2" fmla="*/ 1704 w 3152"/>
                <a:gd name="T3" fmla="*/ 728 h 1368"/>
                <a:gd name="T4" fmla="*/ 3152 w 3152"/>
                <a:gd name="T5" fmla="*/ 1368 h 1368"/>
                <a:gd name="T6" fmla="*/ 0 60000 65536"/>
                <a:gd name="T7" fmla="*/ 0 60000 65536"/>
                <a:gd name="T8" fmla="*/ 0 60000 65536"/>
                <a:gd name="T9" fmla="*/ 0 w 3152"/>
                <a:gd name="T10" fmla="*/ 0 h 1368"/>
                <a:gd name="T11" fmla="*/ 3152 w 3152"/>
                <a:gd name="T12" fmla="*/ 1368 h 1368"/>
              </a:gdLst>
              <a:ahLst/>
              <a:cxnLst>
                <a:cxn ang="T6">
                  <a:pos x="T0" y="T1"/>
                </a:cxn>
                <a:cxn ang="T7">
                  <a:pos x="T2" y="T3"/>
                </a:cxn>
                <a:cxn ang="T8">
                  <a:pos x="T4" y="T5"/>
                </a:cxn>
              </a:cxnLst>
              <a:rect l="T9" t="T10" r="T11" b="T12"/>
              <a:pathLst>
                <a:path w="3152" h="1368">
                  <a:moveTo>
                    <a:pt x="0" y="0"/>
                  </a:moveTo>
                  <a:cubicBezTo>
                    <a:pt x="589" y="250"/>
                    <a:pt x="1179" y="500"/>
                    <a:pt x="1704" y="728"/>
                  </a:cubicBezTo>
                  <a:cubicBezTo>
                    <a:pt x="2229" y="956"/>
                    <a:pt x="2690" y="1162"/>
                    <a:pt x="3152" y="1368"/>
                  </a:cubicBez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3824" name="Text Box 68"/>
          <p:cNvSpPr txBox="1">
            <a:spLocks noChangeArrowheads="1"/>
          </p:cNvSpPr>
          <p:nvPr/>
        </p:nvSpPr>
        <p:spPr bwMode="auto">
          <a:xfrm>
            <a:off x="0" y="2778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3E027"/>
                </a:solidFill>
                <a:latin typeface="Optima" charset="0"/>
                <a:ea typeface="ＭＳ Ｐゴシック" charset="-128"/>
              </a:defRPr>
            </a:lvl1pPr>
            <a:lvl2pPr marL="742950" indent="-285750">
              <a:spcBef>
                <a:spcPct val="20000"/>
              </a:spcBef>
              <a:buChar char="–"/>
              <a:defRPr sz="2800">
                <a:solidFill>
                  <a:srgbClr val="F3E027"/>
                </a:solidFill>
                <a:latin typeface="Optima" charset="0"/>
                <a:ea typeface="ＭＳ Ｐゴシック" charset="-128"/>
              </a:defRPr>
            </a:lvl2pPr>
            <a:lvl3pPr marL="1143000" indent="-228600">
              <a:spcBef>
                <a:spcPct val="20000"/>
              </a:spcBef>
              <a:buChar char="•"/>
              <a:defRPr sz="2400">
                <a:solidFill>
                  <a:srgbClr val="F3E027"/>
                </a:solidFill>
                <a:latin typeface="Optima" charset="0"/>
                <a:ea typeface="ＭＳ Ｐゴシック" charset="-128"/>
              </a:defRPr>
            </a:lvl3pPr>
            <a:lvl4pPr marL="1600200" indent="-228600">
              <a:spcBef>
                <a:spcPct val="20000"/>
              </a:spcBef>
              <a:buChar char="–"/>
              <a:defRPr sz="2000">
                <a:solidFill>
                  <a:srgbClr val="F3E027"/>
                </a:solidFill>
                <a:latin typeface="Optima" charset="0"/>
                <a:ea typeface="ＭＳ Ｐゴシック" charset="-128"/>
              </a:defRPr>
            </a:lvl4pPr>
            <a:lvl5pPr marL="2057400" indent="-228600">
              <a:spcBef>
                <a:spcPct val="20000"/>
              </a:spcBef>
              <a:buChar char="»"/>
              <a:defRPr sz="2000">
                <a:solidFill>
                  <a:srgbClr val="F3E027"/>
                </a:solidFill>
                <a:latin typeface="Optima" charset="0"/>
                <a:ea typeface="ＭＳ Ｐゴシック" charset="-128"/>
              </a:defRPr>
            </a:lvl5pPr>
            <a:lvl6pPr marL="2514600" indent="-228600" eaLnBrk="0" fontAlgn="base" hangingPunct="0">
              <a:spcBef>
                <a:spcPct val="20000"/>
              </a:spcBef>
              <a:spcAft>
                <a:spcPct val="0"/>
              </a:spcAft>
              <a:buChar char="»"/>
              <a:defRPr sz="2000">
                <a:solidFill>
                  <a:srgbClr val="F3E027"/>
                </a:solidFill>
                <a:latin typeface="Optima" charset="0"/>
                <a:ea typeface="ＭＳ Ｐゴシック" charset="-128"/>
              </a:defRPr>
            </a:lvl6pPr>
            <a:lvl7pPr marL="2971800" indent="-228600" eaLnBrk="0" fontAlgn="base" hangingPunct="0">
              <a:spcBef>
                <a:spcPct val="20000"/>
              </a:spcBef>
              <a:spcAft>
                <a:spcPct val="0"/>
              </a:spcAft>
              <a:buChar char="»"/>
              <a:defRPr sz="2000">
                <a:solidFill>
                  <a:srgbClr val="F3E027"/>
                </a:solidFill>
                <a:latin typeface="Optima" charset="0"/>
                <a:ea typeface="ＭＳ Ｐゴシック" charset="-128"/>
              </a:defRPr>
            </a:lvl7pPr>
            <a:lvl8pPr marL="3429000" indent="-228600" eaLnBrk="0" fontAlgn="base" hangingPunct="0">
              <a:spcBef>
                <a:spcPct val="20000"/>
              </a:spcBef>
              <a:spcAft>
                <a:spcPct val="0"/>
              </a:spcAft>
              <a:buChar char="»"/>
              <a:defRPr sz="2000">
                <a:solidFill>
                  <a:srgbClr val="F3E027"/>
                </a:solidFill>
                <a:latin typeface="Optima" charset="0"/>
                <a:ea typeface="ＭＳ Ｐゴシック" charset="-128"/>
              </a:defRPr>
            </a:lvl8pPr>
            <a:lvl9pPr marL="3886200" indent="-228600" eaLnBrk="0" fontAlgn="base" hangingPunct="0">
              <a:spcBef>
                <a:spcPct val="20000"/>
              </a:spcBef>
              <a:spcAft>
                <a:spcPct val="0"/>
              </a:spcAft>
              <a:buChar char="»"/>
              <a:defRPr sz="2000">
                <a:solidFill>
                  <a:srgbClr val="F3E027"/>
                </a:solidFill>
                <a:latin typeface="Optima" charset="0"/>
                <a:ea typeface="ＭＳ Ｐゴシック" charset="-128"/>
              </a:defRPr>
            </a:lvl9pPr>
          </a:lstStyle>
          <a:p>
            <a:pPr algn="ctr" eaLnBrk="1" hangingPunct="1">
              <a:spcBef>
                <a:spcPct val="50000"/>
              </a:spcBef>
              <a:buFontTx/>
              <a:buNone/>
            </a:pPr>
            <a:r>
              <a:rPr lang="en-US" altLang="en-US" sz="2700">
                <a:solidFill>
                  <a:srgbClr val="FF080B"/>
                </a:solidFill>
                <a:latin typeface="Arial" charset="0"/>
              </a:rPr>
              <a:t>Key assumption: </a:t>
            </a:r>
            <a:r>
              <a:rPr lang="en-US" altLang="en-US" sz="2700" b="1" i="1">
                <a:solidFill>
                  <a:srgbClr val="E9D942"/>
                </a:solidFill>
                <a:latin typeface="Arial" charset="0"/>
              </a:rPr>
              <a:t>star-forming band</a:t>
            </a:r>
            <a:r>
              <a:rPr lang="en-US" altLang="en-US" sz="2700">
                <a:solidFill>
                  <a:srgbClr val="FF080B"/>
                </a:solidFill>
                <a:latin typeface="Arial" charset="0"/>
              </a:rPr>
              <a:t> in dark-halo mass</a:t>
            </a:r>
          </a:p>
        </p:txBody>
      </p:sp>
    </p:spTree>
    <p:extLst>
      <p:ext uri="{BB962C8B-B14F-4D97-AF65-F5344CB8AC3E}">
        <p14:creationId xmlns:p14="http://schemas.microsoft.com/office/powerpoint/2010/main" val="73926309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524294" y="92242"/>
            <a:ext cx="7772400" cy="1143000"/>
          </a:xfrm>
        </p:spPr>
        <p:txBody>
          <a:bodyPr/>
          <a:lstStyle/>
          <a:p>
            <a:r>
              <a:rPr lang="en-US" altLang="en-US" sz="4000" b="1" dirty="0">
                <a:solidFill>
                  <a:srgbClr val="FFC000"/>
                </a:solidFill>
              </a:rPr>
              <a:t>Outline</a:t>
            </a:r>
          </a:p>
        </p:txBody>
      </p:sp>
      <p:sp>
        <p:nvSpPr>
          <p:cNvPr id="118786" name="Content Placeholder 2"/>
          <p:cNvSpPr>
            <a:spLocks noGrp="1"/>
          </p:cNvSpPr>
          <p:nvPr>
            <p:ph idx="1"/>
          </p:nvPr>
        </p:nvSpPr>
        <p:spPr>
          <a:xfrm>
            <a:off x="156412" y="1371600"/>
            <a:ext cx="8508164" cy="5281863"/>
          </a:xfrm>
        </p:spPr>
        <p:txBody>
          <a:bodyPr/>
          <a:lstStyle/>
          <a:p>
            <a:r>
              <a:rPr lang="en-US" altLang="en-US" dirty="0" smtClean="0"/>
              <a:t>Why get yet more data on distant galaxies?</a:t>
            </a:r>
          </a:p>
          <a:p>
            <a:r>
              <a:rPr lang="en-US" altLang="en-US" dirty="0" smtClean="0">
                <a:solidFill>
                  <a:srgbClr val="FFC000"/>
                </a:solidFill>
              </a:rPr>
              <a:t>What is CANDELS:  HST legacy survey  of 5 famous fields with unsurpassed rich data</a:t>
            </a:r>
          </a:p>
          <a:p>
            <a:r>
              <a:rPr lang="en-US" altLang="en-US" dirty="0" smtClean="0"/>
              <a:t>Some Results from CANDELS’ at High Noon</a:t>
            </a:r>
            <a:endParaRPr lang="en-US" altLang="en-US" dirty="0"/>
          </a:p>
          <a:p>
            <a:pPr lvl="1"/>
            <a:r>
              <a:rPr lang="en-US" altLang="en-US" dirty="0" smtClean="0"/>
              <a:t>What did Milky Way progenitors look like then?</a:t>
            </a:r>
          </a:p>
          <a:p>
            <a:pPr lvl="1"/>
            <a:r>
              <a:rPr lang="en-US" altLang="en-US" dirty="0" smtClean="0"/>
              <a:t>Are the host galaxies of AGNs major mergers?</a:t>
            </a:r>
          </a:p>
          <a:p>
            <a:pPr lvl="1"/>
            <a:r>
              <a:rPr lang="en-US" altLang="en-US" dirty="0" smtClean="0"/>
              <a:t>Serendipity discovery of bursting dwarfs? </a:t>
            </a:r>
          </a:p>
          <a:p>
            <a:r>
              <a:rPr lang="en-US" altLang="en-US" dirty="0" smtClean="0"/>
              <a:t>Recap CANDELS and its legacy for future distant galaxy research</a:t>
            </a:r>
            <a:endParaRPr lang="en-US" altLang="en-US" dirty="0"/>
          </a:p>
          <a:p>
            <a:pPr lvl="1"/>
            <a:endParaRPr lang="en-US" altLang="en-US" dirty="0"/>
          </a:p>
          <a:p>
            <a:pPr lvl="1"/>
            <a:endParaRPr lang="en-US" altLang="en-US" dirty="0"/>
          </a:p>
        </p:txBody>
      </p:sp>
    </p:spTree>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50" y="234163"/>
            <a:ext cx="7772400" cy="1143000"/>
          </a:xfrm>
        </p:spPr>
        <p:txBody>
          <a:bodyPr>
            <a:normAutofit fontScale="90000"/>
          </a:bodyPr>
          <a:lstStyle/>
          <a:p>
            <a:pPr>
              <a:defRPr/>
            </a:pPr>
            <a:r>
              <a:rPr lang="en-US" b="1" dirty="0" smtClean="0">
                <a:solidFill>
                  <a:srgbClr val="FF0000"/>
                </a:solidFill>
              </a:rPr>
              <a:t>A crude way to make the connection between galaxies and dark-matter halos</a:t>
            </a:r>
            <a:r>
              <a:rPr lang="en-US" b="1" baseline="30000" dirty="0" smtClean="0">
                <a:solidFill>
                  <a:srgbClr val="FF0000"/>
                </a:solidFill>
              </a:rPr>
              <a:t>*</a:t>
            </a:r>
            <a:endParaRPr lang="en-US" b="1" dirty="0">
              <a:solidFill>
                <a:srgbClr val="FF0000"/>
              </a:solidFill>
            </a:endParaRPr>
          </a:p>
        </p:txBody>
      </p:sp>
      <p:sp>
        <p:nvSpPr>
          <p:cNvPr id="125954" name="Content Placeholder 2"/>
          <p:cNvSpPr>
            <a:spLocks noGrp="1"/>
          </p:cNvSpPr>
          <p:nvPr>
            <p:ph idx="1"/>
          </p:nvPr>
        </p:nvSpPr>
        <p:spPr>
          <a:xfrm>
            <a:off x="50801" y="1498600"/>
            <a:ext cx="5994400" cy="4318000"/>
          </a:xfrm>
        </p:spPr>
        <p:txBody>
          <a:bodyPr/>
          <a:lstStyle/>
          <a:p>
            <a:r>
              <a:rPr lang="en-US" altLang="en-US" sz="2000" dirty="0"/>
              <a:t>Pick a slice of the </a:t>
            </a:r>
            <a:r>
              <a:rPr lang="en-US" altLang="en-US" sz="2000" dirty="0" smtClean="0"/>
              <a:t>universe in time (redshift)</a:t>
            </a:r>
            <a:endParaRPr lang="en-US" altLang="en-US" sz="2000" dirty="0"/>
          </a:p>
          <a:p>
            <a:r>
              <a:rPr lang="en-US" altLang="en-US" sz="2000" dirty="0"/>
              <a:t>Estimate the stellar mass of each galaxy in that </a:t>
            </a:r>
            <a:r>
              <a:rPr lang="en-US" altLang="en-US" sz="2000" dirty="0" smtClean="0"/>
              <a:t>slice (uses multiband photometry)</a:t>
            </a:r>
            <a:endParaRPr lang="en-US" altLang="en-US" sz="2000" dirty="0"/>
          </a:p>
          <a:p>
            <a:r>
              <a:rPr lang="en-US" altLang="en-US" sz="2000" dirty="0"/>
              <a:t>Rank order the galaxies from most to least </a:t>
            </a:r>
            <a:r>
              <a:rPr lang="en-US" altLang="en-US" sz="2000" dirty="0" smtClean="0"/>
              <a:t>massive (redshifts)</a:t>
            </a:r>
            <a:endParaRPr lang="en-US" altLang="en-US" sz="2000" dirty="0"/>
          </a:p>
          <a:p>
            <a:r>
              <a:rPr lang="en-US" altLang="en-US" sz="2000" dirty="0"/>
              <a:t>Rank order the dark-matter halos in a cosmological simulation of the same volume</a:t>
            </a:r>
          </a:p>
          <a:p>
            <a:r>
              <a:rPr lang="en-US" altLang="en-US" sz="2000" dirty="0"/>
              <a:t>Assign the most-massive galaxy to the most massive dark-matter halo, and so on down the </a:t>
            </a:r>
            <a:r>
              <a:rPr lang="en-US" altLang="en-US" sz="2000" dirty="0" smtClean="0"/>
              <a:t>list</a:t>
            </a:r>
          </a:p>
          <a:p>
            <a:r>
              <a:rPr lang="en-US" altLang="en-US" sz="2000" dirty="0" smtClean="0">
                <a:solidFill>
                  <a:srgbClr val="FFFF00"/>
                </a:solidFill>
              </a:rPr>
              <a:t>Repeat for another slice of time (redshift)</a:t>
            </a:r>
          </a:p>
          <a:p>
            <a:endParaRPr lang="en-US" altLang="en-US" sz="2000" dirty="0" smtClean="0"/>
          </a:p>
        </p:txBody>
      </p:sp>
      <p:sp>
        <p:nvSpPr>
          <p:cNvPr id="1259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F7D10862-B7D3-4F47-8B57-F8A5519CBDB6}" type="slidenum">
              <a:rPr lang="en-US" altLang="en-US" sz="1400">
                <a:solidFill>
                  <a:schemeClr val="tx1"/>
                </a:solidFill>
                <a:latin typeface="Times New Roman" charset="0"/>
              </a:rPr>
              <a:pPr/>
              <a:t>60</a:t>
            </a:fld>
            <a:endParaRPr lang="en-US" altLang="en-US" sz="1400">
              <a:solidFill>
                <a:schemeClr val="tx1"/>
              </a:solidFill>
              <a:latin typeface="Times New Roman" charset="0"/>
            </a:endParaRPr>
          </a:p>
        </p:txBody>
      </p:sp>
      <p:pic>
        <p:nvPicPr>
          <p:cNvPr id="125956" name="Picture 4"/>
          <p:cNvPicPr>
            <a:picLocks noChangeAspect="1"/>
          </p:cNvPicPr>
          <p:nvPr/>
        </p:nvPicPr>
        <p:blipFill>
          <a:blip r:embed="rId2">
            <a:extLst>
              <a:ext uri="{28A0092B-C50C-407E-A947-70E740481C1C}">
                <a14:useLocalDpi xmlns:a14="http://schemas.microsoft.com/office/drawing/2010/main" val="0"/>
              </a:ext>
            </a:extLst>
          </a:blip>
          <a:srcRect t="-3" b="80905"/>
          <a:stretch>
            <a:fillRect/>
          </a:stretch>
        </p:blipFill>
        <p:spPr bwMode="auto">
          <a:xfrm>
            <a:off x="5792788" y="1781196"/>
            <a:ext cx="37909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thics-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5107" y="2597182"/>
            <a:ext cx="11049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oup 12"/>
          <p:cNvGrpSpPr>
            <a:grpSpLocks/>
          </p:cNvGrpSpPr>
          <p:nvPr/>
        </p:nvGrpSpPr>
        <p:grpSpPr bwMode="auto">
          <a:xfrm>
            <a:off x="6591300" y="3657600"/>
            <a:ext cx="2438400" cy="688975"/>
            <a:chOff x="6591300" y="3949701"/>
            <a:chExt cx="2438400" cy="688385"/>
          </a:xfrm>
        </p:grpSpPr>
        <p:pic>
          <p:nvPicPr>
            <p:cNvPr id="12596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7196" y="3949701"/>
              <a:ext cx="632504" cy="67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7801" y="3975101"/>
              <a:ext cx="609643" cy="65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3601" y="3987800"/>
              <a:ext cx="617263" cy="64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1"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1300" y="3975100"/>
              <a:ext cx="624883" cy="66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5959"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93100" y="4699000"/>
            <a:ext cx="7239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88263" y="4889500"/>
            <a:ext cx="546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1"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70738" y="5041900"/>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80200" y="5054600"/>
            <a:ext cx="431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a:grpSpLocks/>
          </p:cNvGrpSpPr>
          <p:nvPr/>
        </p:nvGrpSpPr>
        <p:grpSpPr bwMode="auto">
          <a:xfrm>
            <a:off x="6908800" y="4368800"/>
            <a:ext cx="1841500" cy="622300"/>
            <a:chOff x="6908800" y="4368800"/>
            <a:chExt cx="1841500" cy="622300"/>
          </a:xfrm>
        </p:grpSpPr>
        <p:cxnSp>
          <p:nvCxnSpPr>
            <p:cNvPr id="20" name="Straight Arrow Connector 19"/>
            <p:cNvCxnSpPr/>
            <p:nvPr/>
          </p:nvCxnSpPr>
          <p:spPr>
            <a:xfrm>
              <a:off x="6908800" y="4406900"/>
              <a:ext cx="0" cy="584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467600" y="4394200"/>
              <a:ext cx="0" cy="584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102600" y="4368800"/>
              <a:ext cx="0" cy="444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8750300" y="4368800"/>
              <a:ext cx="0" cy="292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163173" y="5859462"/>
            <a:ext cx="6428127" cy="769441"/>
          </a:xfrm>
          <a:prstGeom prst="rect">
            <a:avLst/>
          </a:prstGeom>
          <a:noFill/>
        </p:spPr>
        <p:txBody>
          <a:bodyPr wrap="square" rtlCol="0">
            <a:spAutoFit/>
          </a:bodyPr>
          <a:lstStyle/>
          <a:p>
            <a:r>
              <a:rPr lang="en-US" sz="2400" b="1" dirty="0" smtClean="0">
                <a:solidFill>
                  <a:srgbClr val="FF0000"/>
                </a:solidFill>
              </a:rPr>
              <a:t>* </a:t>
            </a:r>
            <a:r>
              <a:rPr lang="en-US" sz="2000" b="1" dirty="0" smtClean="0">
                <a:solidFill>
                  <a:srgbClr val="FF0000"/>
                </a:solidFill>
              </a:rPr>
              <a:t>Called  Stellar Halo Mass Abundance Matching</a:t>
            </a:r>
            <a:r>
              <a:rPr lang="en-US" sz="2000" b="1" dirty="0">
                <a:solidFill>
                  <a:srgbClr val="FF0000"/>
                </a:solidFill>
                <a:sym typeface="Wingdings"/>
              </a:rPr>
              <a:t> </a:t>
            </a:r>
            <a:r>
              <a:rPr lang="en-US" sz="2000" b="1" dirty="0" smtClean="0">
                <a:solidFill>
                  <a:srgbClr val="FF0000"/>
                </a:solidFill>
                <a:sym typeface="Wingdings"/>
              </a:rPr>
              <a:t>(Behroozi+13, Moster+13)</a:t>
            </a:r>
            <a:r>
              <a:rPr lang="en-US" sz="2000" b="1" dirty="0" smtClean="0">
                <a:solidFill>
                  <a:srgbClr val="FF0000"/>
                </a:solidFill>
              </a:rPr>
              <a:t>   </a:t>
            </a:r>
            <a:endParaRPr lang="en-US" sz="2000" b="1" dirty="0">
              <a:solidFill>
                <a:srgbClr val="FF0000"/>
              </a:solidFill>
            </a:endParaRPr>
          </a:p>
        </p:txBody>
      </p:sp>
    </p:spTree>
    <p:extLst>
      <p:ext uri="{BB962C8B-B14F-4D97-AF65-F5344CB8AC3E}">
        <p14:creationId xmlns:p14="http://schemas.microsoft.com/office/powerpoint/2010/main" val="3224467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19" y="122238"/>
            <a:ext cx="7772400" cy="1143000"/>
          </a:xfrm>
        </p:spPr>
        <p:txBody>
          <a:bodyPr>
            <a:normAutofit fontScale="90000"/>
          </a:bodyPr>
          <a:lstStyle/>
          <a:p>
            <a:pPr>
              <a:defRPr/>
            </a:pPr>
            <a:r>
              <a:rPr lang="en-US" dirty="0" smtClean="0"/>
              <a:t>Result: The galaxy’s mass in stars compared to </a:t>
            </a:r>
            <a:r>
              <a:rPr lang="en-US" smtClean="0"/>
              <a:t>the its mass </a:t>
            </a:r>
            <a:r>
              <a:rPr lang="en-US" dirty="0" smtClean="0"/>
              <a:t>in dark matter</a:t>
            </a:r>
            <a:endParaRPr lang="en-US" dirty="0"/>
          </a:p>
        </p:txBody>
      </p:sp>
      <p:pic>
        <p:nvPicPr>
          <p:cNvPr id="12697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9122" r="-9122"/>
          <a:stretch>
            <a:fillRect/>
          </a:stretch>
        </p:blipFill>
        <p:spPr>
          <a:xfrm>
            <a:off x="846138" y="1455738"/>
            <a:ext cx="7162800" cy="4297362"/>
          </a:xfrm>
        </p:spPr>
      </p:pic>
      <p:sp>
        <p:nvSpPr>
          <p:cNvPr id="5" name="TextBox 4"/>
          <p:cNvSpPr txBox="1">
            <a:spLocks noChangeArrowheads="1"/>
          </p:cNvSpPr>
          <p:nvPr/>
        </p:nvSpPr>
        <p:spPr bwMode="auto">
          <a:xfrm>
            <a:off x="812800" y="5808663"/>
            <a:ext cx="7332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The conversion of gas into stars is inefficient for high-mass and low-mass dark-matter halos</a:t>
            </a:r>
          </a:p>
        </p:txBody>
      </p:sp>
      <p:grpSp>
        <p:nvGrpSpPr>
          <p:cNvPr id="10" name="Group 9"/>
          <p:cNvGrpSpPr>
            <a:grpSpLocks/>
          </p:cNvGrpSpPr>
          <p:nvPr/>
        </p:nvGrpSpPr>
        <p:grpSpPr bwMode="auto">
          <a:xfrm>
            <a:off x="4030663" y="1455738"/>
            <a:ext cx="3400425" cy="627062"/>
            <a:chOff x="4030125" y="1456266"/>
            <a:chExt cx="3400862" cy="626533"/>
          </a:xfrm>
        </p:grpSpPr>
        <p:sp>
          <p:nvSpPr>
            <p:cNvPr id="126989" name="TextBox 7"/>
            <p:cNvSpPr txBox="1">
              <a:spLocks noChangeArrowheads="1"/>
            </p:cNvSpPr>
            <p:nvPr/>
          </p:nvSpPr>
          <p:spPr bwMode="auto">
            <a:xfrm>
              <a:off x="4690533" y="1456266"/>
              <a:ext cx="2740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sz="2000">
                  <a:solidFill>
                    <a:srgbClr val="000000"/>
                  </a:solidFill>
                </a:rPr>
                <a:t>Mass of the Milky Way</a:t>
              </a:r>
            </a:p>
          </p:txBody>
        </p:sp>
        <p:sp>
          <p:nvSpPr>
            <p:cNvPr id="9" name="Bent-Up Arrow 8"/>
            <p:cNvSpPr/>
            <p:nvPr/>
          </p:nvSpPr>
          <p:spPr>
            <a:xfrm rot="10800000">
              <a:off x="4030125" y="1591089"/>
              <a:ext cx="677949" cy="491710"/>
            </a:xfrm>
            <a:prstGeom prst="ben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12698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324BC003-EF7E-8D4D-8B2C-964685892D69}" type="slidenum">
              <a:rPr lang="en-US" altLang="en-US" sz="1400">
                <a:solidFill>
                  <a:schemeClr val="tx1"/>
                </a:solidFill>
                <a:latin typeface="Times New Roman" charset="0"/>
              </a:rPr>
              <a:pPr/>
              <a:t>61</a:t>
            </a:fld>
            <a:endParaRPr lang="en-US" altLang="en-US" sz="1400">
              <a:solidFill>
                <a:schemeClr val="tx1"/>
              </a:solidFill>
              <a:latin typeface="Times New Roman" charset="0"/>
            </a:endParaRPr>
          </a:p>
        </p:txBody>
      </p:sp>
      <p:sp>
        <p:nvSpPr>
          <p:cNvPr id="126982" name="TextBox 5"/>
          <p:cNvSpPr txBox="1">
            <a:spLocks noChangeArrowheads="1"/>
          </p:cNvSpPr>
          <p:nvPr/>
        </p:nvSpPr>
        <p:spPr bwMode="auto">
          <a:xfrm>
            <a:off x="2273300" y="5416550"/>
            <a:ext cx="46101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sz="1600">
                <a:solidFill>
                  <a:schemeClr val="bg1"/>
                </a:solidFill>
              </a:rPr>
              <a:t>Mass of the dark-matter halo (relative to the sun)</a:t>
            </a:r>
          </a:p>
        </p:txBody>
      </p:sp>
      <p:sp>
        <p:nvSpPr>
          <p:cNvPr id="126983" name="TextBox 10"/>
          <p:cNvSpPr txBox="1">
            <a:spLocks noChangeArrowheads="1"/>
          </p:cNvSpPr>
          <p:nvPr/>
        </p:nvSpPr>
        <p:spPr bwMode="auto">
          <a:xfrm rot="-5400000">
            <a:off x="-636587" y="3314700"/>
            <a:ext cx="42926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algn="ctr" eaLnBrk="1" hangingPunct="1"/>
            <a:r>
              <a:rPr lang="en-US" altLang="en-US" sz="1600">
                <a:solidFill>
                  <a:schemeClr val="bg1"/>
                </a:solidFill>
              </a:rPr>
              <a:t>Fraction of the mass in the halo that is in the form of stars</a:t>
            </a:r>
          </a:p>
        </p:txBody>
      </p:sp>
      <p:sp>
        <p:nvSpPr>
          <p:cNvPr id="126984" name="TextBox 6"/>
          <p:cNvSpPr txBox="1">
            <a:spLocks noChangeArrowheads="1"/>
          </p:cNvSpPr>
          <p:nvPr/>
        </p:nvSpPr>
        <p:spPr bwMode="auto">
          <a:xfrm>
            <a:off x="8077200" y="158273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10%</a:t>
            </a:r>
          </a:p>
        </p:txBody>
      </p:sp>
      <p:sp>
        <p:nvSpPr>
          <p:cNvPr id="126985" name="TextBox 11"/>
          <p:cNvSpPr txBox="1">
            <a:spLocks noChangeArrowheads="1"/>
          </p:cNvSpPr>
          <p:nvPr/>
        </p:nvSpPr>
        <p:spPr bwMode="auto">
          <a:xfrm>
            <a:off x="8204200" y="2730500"/>
            <a:ext cx="630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1%</a:t>
            </a:r>
          </a:p>
        </p:txBody>
      </p:sp>
      <p:cxnSp>
        <p:nvCxnSpPr>
          <p:cNvPr id="14" name="Straight Arrow Connector 13"/>
          <p:cNvCxnSpPr/>
          <p:nvPr/>
        </p:nvCxnSpPr>
        <p:spPr>
          <a:xfrm flipH="1" flipV="1">
            <a:off x="7485063" y="1849438"/>
            <a:ext cx="625475"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7505700" y="2976563"/>
            <a:ext cx="627063"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6988" name="TextBox 14"/>
          <p:cNvSpPr txBox="1">
            <a:spLocks noChangeArrowheads="1"/>
          </p:cNvSpPr>
          <p:nvPr/>
        </p:nvSpPr>
        <p:spPr bwMode="auto">
          <a:xfrm>
            <a:off x="5283200" y="2006600"/>
            <a:ext cx="155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sz="1800">
                <a:solidFill>
                  <a:srgbClr val="FF0000"/>
                </a:solidFill>
              </a:rPr>
              <a:t>Behroozi+ 13</a:t>
            </a:r>
          </a:p>
        </p:txBody>
      </p:sp>
    </p:spTree>
    <p:extLst>
      <p:ext uri="{BB962C8B-B14F-4D97-AF65-F5344CB8AC3E}">
        <p14:creationId xmlns:p14="http://schemas.microsoft.com/office/powerpoint/2010/main" val="12612522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Some kind of feedback is needed to prevent all the gas from turning into stars</a:t>
            </a:r>
            <a:endParaRPr lang="en-US" dirty="0"/>
          </a:p>
        </p:txBody>
      </p:sp>
      <p:pic>
        <p:nvPicPr>
          <p:cNvPr id="1290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9122" r="-9122"/>
          <a:stretch>
            <a:fillRect/>
          </a:stretch>
        </p:blipFill>
        <p:spPr>
          <a:xfrm>
            <a:off x="2201863" y="2166938"/>
            <a:ext cx="4594225" cy="2757487"/>
          </a:xfrm>
        </p:spPr>
      </p:pic>
      <p:sp>
        <p:nvSpPr>
          <p:cNvPr id="129027" name="TextBox 4"/>
          <p:cNvSpPr txBox="1">
            <a:spLocks noChangeArrowheads="1"/>
          </p:cNvSpPr>
          <p:nvPr/>
        </p:nvSpPr>
        <p:spPr bwMode="auto">
          <a:xfrm>
            <a:off x="812800" y="5808663"/>
            <a:ext cx="7332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The conversion of gas into stars is inefficient for high-mass and low-mass dark-matter halos</a:t>
            </a:r>
          </a:p>
        </p:txBody>
      </p:sp>
      <p:sp>
        <p:nvSpPr>
          <p:cNvPr id="7" name="Oval 6"/>
          <p:cNvSpPr/>
          <p:nvPr/>
        </p:nvSpPr>
        <p:spPr>
          <a:xfrm>
            <a:off x="134938" y="2184400"/>
            <a:ext cx="3217862" cy="1608138"/>
          </a:xfrm>
          <a:prstGeom prst="ellipse">
            <a:avLst/>
          </a:prstGeom>
          <a:solidFill>
            <a:schemeClr val="accent1">
              <a:alpha val="88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t>Feedback from supernovae?</a:t>
            </a:r>
          </a:p>
        </p:txBody>
      </p:sp>
      <p:sp>
        <p:nvSpPr>
          <p:cNvPr id="11" name="Oval 10"/>
          <p:cNvSpPr/>
          <p:nvPr/>
        </p:nvSpPr>
        <p:spPr>
          <a:xfrm>
            <a:off x="5605463" y="1998663"/>
            <a:ext cx="3284537" cy="1828800"/>
          </a:xfrm>
          <a:prstGeom prst="ellipse">
            <a:avLst/>
          </a:prstGeom>
          <a:solidFill>
            <a:schemeClr val="accent1">
              <a:alpha val="88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t>Feedback from black holes?</a:t>
            </a:r>
          </a:p>
        </p:txBody>
      </p:sp>
      <p:sp>
        <p:nvSpPr>
          <p:cNvPr id="12903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fld id="{97E688C3-AB41-724E-9876-FF006CA506F2}" type="slidenum">
              <a:rPr lang="en-US" altLang="en-US" sz="1400">
                <a:solidFill>
                  <a:schemeClr val="tx1"/>
                </a:solidFill>
                <a:latin typeface="Times New Roman" charset="0"/>
              </a:rPr>
              <a:pPr/>
              <a:t>62</a:t>
            </a:fld>
            <a:endParaRPr lang="en-US" altLang="en-US" sz="1400">
              <a:solidFill>
                <a:schemeClr val="tx1"/>
              </a:solidFill>
              <a:latin typeface="Times New Roman" charset="0"/>
            </a:endParaRPr>
          </a:p>
        </p:txBody>
      </p:sp>
    </p:spTree>
    <p:extLst>
      <p:ext uri="{BB962C8B-B14F-4D97-AF65-F5344CB8AC3E}">
        <p14:creationId xmlns:p14="http://schemas.microsoft.com/office/powerpoint/2010/main" val="19612553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250950"/>
            <a:ext cx="86614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3"/>
          <p:cNvSpPr>
            <a:spLocks noGrp="1"/>
          </p:cNvSpPr>
          <p:nvPr>
            <p:ph type="title"/>
          </p:nvPr>
        </p:nvSpPr>
        <p:spPr>
          <a:xfrm>
            <a:off x="612775" y="152400"/>
            <a:ext cx="7918450" cy="788988"/>
          </a:xfrm>
        </p:spPr>
        <p:txBody>
          <a:bodyPr/>
          <a:lstStyle/>
          <a:p>
            <a:r>
              <a:rPr lang="en-US" altLang="en-US" sz="3200" dirty="0"/>
              <a:t>What did the Milky Way look like 11 billion years ago</a:t>
            </a:r>
            <a:r>
              <a:rPr lang="en-US" altLang="en-US" sz="3200" dirty="0" smtClean="0"/>
              <a:t>?  (</a:t>
            </a:r>
            <a:r>
              <a:rPr lang="en-US" altLang="en-US" sz="2400" dirty="0" smtClean="0"/>
              <a:t>Papovich+15)</a:t>
            </a:r>
            <a:endParaRPr lang="en-US" altLang="en-US" sz="2400" dirty="0"/>
          </a:p>
        </p:txBody>
      </p:sp>
      <p:pic>
        <p:nvPicPr>
          <p:cNvPr id="2" name="Picture 1"/>
          <p:cNvPicPr>
            <a:picLocks noChangeAspect="1"/>
          </p:cNvPicPr>
          <p:nvPr/>
        </p:nvPicPr>
        <p:blipFill>
          <a:blip r:embed="rId3"/>
          <a:stretch>
            <a:fillRect/>
          </a:stretch>
        </p:blipFill>
        <p:spPr>
          <a:xfrm>
            <a:off x="8040914" y="1"/>
            <a:ext cx="1103086" cy="1315962"/>
          </a:xfrm>
          <a:prstGeom prst="rect">
            <a:avLst/>
          </a:prstGeom>
        </p:spPr>
      </p:pic>
    </p:spTree>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r>
              <a:rPr lang="en-US" altLang="en-US"/>
              <a:t>Andromeda-like progenitors</a:t>
            </a:r>
          </a:p>
        </p:txBody>
      </p:sp>
      <p:pic>
        <p:nvPicPr>
          <p:cNvPr id="165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017588"/>
            <a:ext cx="8531225"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a:xfrm>
            <a:off x="609600" y="228600"/>
            <a:ext cx="7772400" cy="1143000"/>
          </a:xfrm>
        </p:spPr>
        <p:txBody>
          <a:bodyPr/>
          <a:lstStyle/>
          <a:p>
            <a:r>
              <a:rPr lang="en-US" altLang="en-US"/>
              <a:t>Halo Abundance Matching</a:t>
            </a:r>
          </a:p>
        </p:txBody>
      </p:sp>
      <p:sp>
        <p:nvSpPr>
          <p:cNvPr id="166914" name="Content Placeholder 3"/>
          <p:cNvSpPr>
            <a:spLocks noGrp="1"/>
          </p:cNvSpPr>
          <p:nvPr>
            <p:ph idx="1"/>
          </p:nvPr>
        </p:nvSpPr>
        <p:spPr>
          <a:xfrm>
            <a:off x="609599" y="1371600"/>
            <a:ext cx="3819525" cy="4754563"/>
          </a:xfrm>
        </p:spPr>
        <p:txBody>
          <a:bodyPr/>
          <a:lstStyle/>
          <a:p>
            <a:r>
              <a:rPr lang="en-US" altLang="en-US" dirty="0"/>
              <a:t>Comparing galaxies at fixed number density </a:t>
            </a:r>
            <a:r>
              <a:rPr lang="en-US" altLang="en-US" i="1" dirty="0">
                <a:solidFill>
                  <a:srgbClr val="00B050"/>
                </a:solidFill>
              </a:rPr>
              <a:t>roughly</a:t>
            </a:r>
            <a:r>
              <a:rPr lang="en-US" altLang="en-US" dirty="0">
                <a:solidFill>
                  <a:srgbClr val="00B050"/>
                </a:solidFill>
              </a:rPr>
              <a:t> </a:t>
            </a:r>
            <a:r>
              <a:rPr lang="en-US" altLang="en-US" dirty="0"/>
              <a:t>matches progenitors to </a:t>
            </a:r>
            <a:r>
              <a:rPr lang="en-US" altLang="en-US" dirty="0" smtClean="0"/>
              <a:t>their descendants</a:t>
            </a:r>
            <a:endParaRPr lang="en-US" altLang="en-US" dirty="0"/>
          </a:p>
        </p:txBody>
      </p:sp>
      <p:pic>
        <p:nvPicPr>
          <p:cNvPr id="1669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371600"/>
            <a:ext cx="44926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p:cNvSpPr txBox="1">
            <a:spLocks noChangeArrowheads="1"/>
          </p:cNvSpPr>
          <p:nvPr/>
        </p:nvSpPr>
        <p:spPr bwMode="auto">
          <a:xfrm>
            <a:off x="6556375" y="6143625"/>
            <a:ext cx="197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Papovich+15</a:t>
            </a:r>
          </a:p>
        </p:txBody>
      </p:sp>
      <p:sp>
        <p:nvSpPr>
          <p:cNvPr id="2" name="TextBox 1"/>
          <p:cNvSpPr txBox="1"/>
          <p:nvPr/>
        </p:nvSpPr>
        <p:spPr>
          <a:xfrm flipH="1">
            <a:off x="6146267" y="4135273"/>
            <a:ext cx="1387296" cy="615553"/>
          </a:xfrm>
          <a:prstGeom prst="rect">
            <a:avLst/>
          </a:prstGeom>
          <a:noFill/>
        </p:spPr>
        <p:txBody>
          <a:bodyPr wrap="square" rtlCol="0">
            <a:spAutoFit/>
          </a:bodyPr>
          <a:lstStyle/>
          <a:p>
            <a:r>
              <a:rPr lang="en-US" dirty="0" smtClean="0">
                <a:solidFill>
                  <a:schemeClr val="tx1">
                    <a:lumMod val="65000"/>
                    <a:lumOff val="35000"/>
                  </a:schemeClr>
                </a:solidFill>
              </a:rPr>
              <a:t>Milky Way</a:t>
            </a:r>
          </a:p>
          <a:p>
            <a:r>
              <a:rPr lang="en-US" dirty="0" smtClean="0">
                <a:solidFill>
                  <a:schemeClr val="tx1">
                    <a:lumMod val="65000"/>
                    <a:lumOff val="35000"/>
                  </a:schemeClr>
                </a:solidFill>
              </a:rPr>
              <a:t>progenitors</a:t>
            </a:r>
            <a:endParaRPr lang="en-US" dirty="0">
              <a:solidFill>
                <a:schemeClr val="tx1">
                  <a:lumMod val="65000"/>
                  <a:lumOff val="35000"/>
                </a:schemeClr>
              </a:solidFill>
            </a:endParaRPr>
          </a:p>
        </p:txBody>
      </p:sp>
      <p:sp>
        <p:nvSpPr>
          <p:cNvPr id="3" name="TextBox 2"/>
          <p:cNvSpPr txBox="1"/>
          <p:nvPr/>
        </p:nvSpPr>
        <p:spPr>
          <a:xfrm>
            <a:off x="7543800" y="2514600"/>
            <a:ext cx="1407093" cy="615553"/>
          </a:xfrm>
          <a:prstGeom prst="rect">
            <a:avLst/>
          </a:prstGeom>
          <a:noFill/>
        </p:spPr>
        <p:txBody>
          <a:bodyPr wrap="square" rtlCol="0">
            <a:spAutoFit/>
          </a:bodyPr>
          <a:lstStyle/>
          <a:p>
            <a:r>
              <a:rPr lang="en-US" smtClean="0">
                <a:solidFill>
                  <a:schemeClr val="tx1">
                    <a:lumMod val="65000"/>
                    <a:lumOff val="35000"/>
                  </a:schemeClr>
                </a:solidFill>
              </a:rPr>
              <a:t>M31 progenitors</a:t>
            </a:r>
            <a:endParaRPr lang="en-US">
              <a:solidFill>
                <a:schemeClr val="tx1">
                  <a:lumMod val="65000"/>
                  <a:lumOff val="35000"/>
                </a:schemeClr>
              </a:solidFill>
            </a:endParaRPr>
          </a:p>
        </p:txBody>
      </p:sp>
    </p:spTree>
  </p:cSld>
  <p:clrMapOvr>
    <a:masterClrMapping/>
  </p:clrMapOvr>
  <p:transition spd="slow">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Title 3"/>
          <p:cNvSpPr>
            <a:spLocks noGrp="1"/>
          </p:cNvSpPr>
          <p:nvPr>
            <p:ph type="title"/>
          </p:nvPr>
        </p:nvSpPr>
        <p:spPr>
          <a:xfrm>
            <a:off x="612775" y="152400"/>
            <a:ext cx="7918450" cy="788988"/>
          </a:xfrm>
        </p:spPr>
        <p:txBody>
          <a:bodyPr/>
          <a:lstStyle/>
          <a:p>
            <a:r>
              <a:rPr lang="en-US" altLang="en-US" sz="3200"/>
              <a:t>What did the Milky Way look like 11 billion years ago?</a:t>
            </a:r>
          </a:p>
        </p:txBody>
      </p:sp>
      <p:pic>
        <p:nvPicPr>
          <p:cNvPr id="1679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47775"/>
            <a:ext cx="792003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Box 5"/>
          <p:cNvSpPr txBox="1">
            <a:spLocks noChangeArrowheads="1"/>
          </p:cNvSpPr>
          <p:nvPr/>
        </p:nvSpPr>
        <p:spPr bwMode="auto">
          <a:xfrm>
            <a:off x="584200" y="6019800"/>
            <a:ext cx="5584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Papovich+15 (CANDELS + ZFOURGE)</a:t>
            </a:r>
          </a:p>
          <a:p>
            <a:pPr eaLnBrk="1" hangingPunct="1"/>
            <a:r>
              <a:rPr lang="en-US" altLang="en-US"/>
              <a:t>Also Van Dokkum+ 13 3D-HST</a:t>
            </a:r>
          </a:p>
        </p:txBody>
      </p:sp>
    </p:spTree>
  </p:cSld>
  <p:clrMapOvr>
    <a:masterClrMapping/>
  </p:clrMapOvr>
  <p:transition spd="slow">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p:txBody>
          <a:bodyPr/>
          <a:lstStyle/>
          <a:p>
            <a:r>
              <a:rPr lang="en-US" altLang="en-US"/>
              <a:t>Milky-Way &amp; Andromeda progenitors</a:t>
            </a:r>
          </a:p>
        </p:txBody>
      </p:sp>
      <p:pic>
        <p:nvPicPr>
          <p:cNvPr id="1689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38" y="1435100"/>
            <a:ext cx="4005262"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35100"/>
            <a:ext cx="433228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Box 4"/>
          <p:cNvSpPr txBox="1">
            <a:spLocks noChangeArrowheads="1"/>
          </p:cNvSpPr>
          <p:nvPr/>
        </p:nvSpPr>
        <p:spPr bwMode="auto">
          <a:xfrm>
            <a:off x="6159500" y="5740400"/>
            <a:ext cx="197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Papovich+15</a:t>
            </a:r>
          </a:p>
        </p:txBody>
      </p:sp>
    </p:spTree>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856" y="2424753"/>
            <a:ext cx="7772400" cy="1143000"/>
          </a:xfrm>
        </p:spPr>
        <p:txBody>
          <a:bodyPr/>
          <a:lstStyle/>
          <a:p>
            <a:r>
              <a:rPr lang="en-US" smtClean="0">
                <a:solidFill>
                  <a:srgbClr val="FFFF00"/>
                </a:solidFill>
              </a:rPr>
              <a:t>This work  Relies on High Precision Photometry Achieved with HST WFC3 </a:t>
            </a:r>
            <a:endParaRPr lang="en-US">
              <a:solidFill>
                <a:srgbClr val="FFFF00"/>
              </a:solidFill>
            </a:endParaRPr>
          </a:p>
        </p:txBody>
      </p:sp>
    </p:spTree>
    <p:extLst>
      <p:ext uri="{BB962C8B-B14F-4D97-AF65-F5344CB8AC3E}">
        <p14:creationId xmlns:p14="http://schemas.microsoft.com/office/powerpoint/2010/main" val="842970078"/>
      </p:ext>
    </p:extLst>
  </p:cSld>
  <p:clrMapOvr>
    <a:masterClrMapping/>
  </p:clrMapOvr>
  <p:transition spd="slow">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2" y="2794000"/>
            <a:ext cx="7918450" cy="788988"/>
          </a:xfrm>
        </p:spPr>
        <p:txBody>
          <a:bodyPr/>
          <a:lstStyle/>
          <a:p>
            <a:r>
              <a:rPr lang="en-US" altLang="en-US" sz="3200">
                <a:solidFill>
                  <a:srgbClr val="CCFFCC"/>
                </a:solidFill>
              </a:rPr>
              <a:t>A cosmologically significant population of star-bursting dwarf galaxies at z~1.7 </a:t>
            </a:r>
          </a:p>
        </p:txBody>
      </p:sp>
      <p:sp>
        <p:nvSpPr>
          <p:cNvPr id="181250" name="Content Placeholder 2"/>
          <p:cNvSpPr>
            <a:spLocks noGrp="1"/>
          </p:cNvSpPr>
          <p:nvPr>
            <p:ph idx="1"/>
          </p:nvPr>
        </p:nvSpPr>
        <p:spPr>
          <a:xfrm>
            <a:off x="5080000" y="1371600"/>
            <a:ext cx="3454400" cy="4754563"/>
          </a:xfrm>
        </p:spPr>
        <p:txBody>
          <a:bodyPr/>
          <a:lstStyle/>
          <a:p>
            <a:endParaRPr lang="en-US" altLang="en-US" dirty="0"/>
          </a:p>
        </p:txBody>
      </p:sp>
      <p:grpSp>
        <p:nvGrpSpPr>
          <p:cNvPr id="6" name="Group 5"/>
          <p:cNvGrpSpPr>
            <a:grpSpLocks/>
          </p:cNvGrpSpPr>
          <p:nvPr/>
        </p:nvGrpSpPr>
        <p:grpSpPr bwMode="auto">
          <a:xfrm>
            <a:off x="1435100" y="1244600"/>
            <a:ext cx="6238875" cy="5503863"/>
            <a:chOff x="1435100" y="1244600"/>
            <a:chExt cx="6238373" cy="5503565"/>
          </a:xfrm>
        </p:grpSpPr>
        <p:pic>
          <p:nvPicPr>
            <p:cNvPr id="181252" name="Picture 3" descr="vanderwel.burstingdwarfs.image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244600"/>
              <a:ext cx="6238373" cy="49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Box 4"/>
            <p:cNvSpPr txBox="1">
              <a:spLocks noChangeArrowheads="1"/>
            </p:cNvSpPr>
            <p:nvPr/>
          </p:nvSpPr>
          <p:spPr bwMode="auto">
            <a:xfrm>
              <a:off x="1435100" y="6286500"/>
              <a:ext cx="2434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700">
                  <a:solidFill>
                    <a:srgbClr val="DDDDDD"/>
                  </a:solidFill>
                  <a:latin typeface="Arial" charset="0"/>
                  <a:ea typeface="ＭＳ Ｐゴシック" charset="-128"/>
                </a:defRPr>
              </a:lvl1pPr>
              <a:lvl2pPr marL="742950" indent="-285750">
                <a:defRPr sz="1700">
                  <a:solidFill>
                    <a:srgbClr val="DDDDDD"/>
                  </a:solidFill>
                  <a:latin typeface="Arial" charset="0"/>
                  <a:ea typeface="ＭＳ Ｐゴシック" charset="-128"/>
                </a:defRPr>
              </a:lvl2pPr>
              <a:lvl3pPr marL="1143000" indent="-228600">
                <a:defRPr sz="1700">
                  <a:solidFill>
                    <a:srgbClr val="DDDDDD"/>
                  </a:solidFill>
                  <a:latin typeface="Arial" charset="0"/>
                  <a:ea typeface="ＭＳ Ｐゴシック" charset="-128"/>
                </a:defRPr>
              </a:lvl3pPr>
              <a:lvl4pPr marL="1600200" indent="-228600">
                <a:defRPr sz="1700">
                  <a:solidFill>
                    <a:srgbClr val="DDDDDD"/>
                  </a:solidFill>
                  <a:latin typeface="Arial" charset="0"/>
                  <a:ea typeface="ＭＳ Ｐゴシック" charset="-128"/>
                </a:defRPr>
              </a:lvl4pPr>
              <a:lvl5pPr marL="2057400" indent="-228600">
                <a:defRPr sz="1700">
                  <a:solidFill>
                    <a:srgbClr val="DDDDDD"/>
                  </a:solidFill>
                  <a:latin typeface="Arial" charset="0"/>
                  <a:ea typeface="ＭＳ Ｐゴシック" charset="-128"/>
                </a:defRPr>
              </a:lvl5pPr>
              <a:lvl6pPr marL="2514600" indent="-228600" eaLnBrk="0" fontAlgn="base" hangingPunct="0">
                <a:spcBef>
                  <a:spcPct val="0"/>
                </a:spcBef>
                <a:spcAft>
                  <a:spcPct val="0"/>
                </a:spcAft>
                <a:defRPr sz="1700">
                  <a:solidFill>
                    <a:srgbClr val="DDDDDD"/>
                  </a:solidFill>
                  <a:latin typeface="Arial" charset="0"/>
                  <a:ea typeface="ＭＳ Ｐゴシック" charset="-128"/>
                </a:defRPr>
              </a:lvl6pPr>
              <a:lvl7pPr marL="2971800" indent="-228600" eaLnBrk="0" fontAlgn="base" hangingPunct="0">
                <a:spcBef>
                  <a:spcPct val="0"/>
                </a:spcBef>
                <a:spcAft>
                  <a:spcPct val="0"/>
                </a:spcAft>
                <a:defRPr sz="1700">
                  <a:solidFill>
                    <a:srgbClr val="DDDDDD"/>
                  </a:solidFill>
                  <a:latin typeface="Arial" charset="0"/>
                  <a:ea typeface="ＭＳ Ｐゴシック" charset="-128"/>
                </a:defRPr>
              </a:lvl7pPr>
              <a:lvl8pPr marL="3429000" indent="-228600" eaLnBrk="0" fontAlgn="base" hangingPunct="0">
                <a:spcBef>
                  <a:spcPct val="0"/>
                </a:spcBef>
                <a:spcAft>
                  <a:spcPct val="0"/>
                </a:spcAft>
                <a:defRPr sz="1700">
                  <a:solidFill>
                    <a:srgbClr val="DDDDDD"/>
                  </a:solidFill>
                  <a:latin typeface="Arial" charset="0"/>
                  <a:ea typeface="ＭＳ Ｐゴシック" charset="-128"/>
                </a:defRPr>
              </a:lvl8pPr>
              <a:lvl9pPr marL="3886200" indent="-228600" eaLnBrk="0" fontAlgn="base" hangingPunct="0">
                <a:spcBef>
                  <a:spcPct val="0"/>
                </a:spcBef>
                <a:spcAft>
                  <a:spcPct val="0"/>
                </a:spcAft>
                <a:defRPr sz="1700">
                  <a:solidFill>
                    <a:srgbClr val="DDDDDD"/>
                  </a:solidFill>
                  <a:latin typeface="Arial" charset="0"/>
                  <a:ea typeface="ＭＳ Ｐゴシック" charset="-128"/>
                </a:defRPr>
              </a:lvl9pPr>
            </a:lstStyle>
            <a:p>
              <a:pPr eaLnBrk="1" hangingPunct="1"/>
              <a:r>
                <a:rPr lang="en-US" altLang="en-US"/>
                <a:t>Van der Wel+ 11</a:t>
              </a:r>
            </a:p>
          </p:txBody>
        </p:sp>
      </p:grpSp>
      <p:pic>
        <p:nvPicPr>
          <p:cNvPr id="7" name="Picture 6"/>
          <p:cNvPicPr>
            <a:picLocks noChangeAspect="1"/>
          </p:cNvPicPr>
          <p:nvPr/>
        </p:nvPicPr>
        <p:blipFill>
          <a:blip r:embed="rId3"/>
          <a:stretch>
            <a:fillRect/>
          </a:stretch>
        </p:blipFill>
        <p:spPr>
          <a:xfrm>
            <a:off x="7970497" y="32903"/>
            <a:ext cx="1127806" cy="133869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1.11111E-6 -0.05 L -1.11111E-6 -0.38333 " pathEditMode="relative" rAng="0" ptsTypes="AA">
                                      <p:cBhvr>
                                        <p:cTn id="6" dur="2000" fill="hold"/>
                                        <p:tgtEl>
                                          <p:spTgt spid="2"/>
                                        </p:tgtEl>
                                        <p:attrNameLst>
                                          <p:attrName>ppt_x</p:attrName>
                                          <p:attrName>ppt_y</p:attrName>
                                        </p:attrNameLst>
                                      </p:cBhvr>
                                      <p:rCtr x="0" y="-16667"/>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7463"/>
            <a:ext cx="7772400" cy="1143000"/>
          </a:xfrm>
        </p:spPr>
        <p:txBody>
          <a:bodyPr/>
          <a:lstStyle/>
          <a:p>
            <a:r>
              <a:rPr lang="en-US" dirty="0" smtClean="0"/>
              <a:t>Why need for more data?</a:t>
            </a:r>
            <a:endParaRPr lang="en-US" dirty="0"/>
          </a:p>
        </p:txBody>
      </p:sp>
      <p:sp>
        <p:nvSpPr>
          <p:cNvPr id="4" name="TextBox 3"/>
          <p:cNvSpPr txBox="1"/>
          <p:nvPr/>
        </p:nvSpPr>
        <p:spPr>
          <a:xfrm>
            <a:off x="846161" y="1569493"/>
            <a:ext cx="7246961" cy="830997"/>
          </a:xfrm>
          <a:prstGeom prst="rect">
            <a:avLst/>
          </a:prstGeom>
          <a:noFill/>
        </p:spPr>
        <p:txBody>
          <a:bodyPr wrap="square" rtlCol="0">
            <a:spAutoFit/>
          </a:bodyPr>
          <a:lstStyle/>
          <a:p>
            <a:pPr marL="457200" indent="-457200">
              <a:lnSpc>
                <a:spcPct val="200000"/>
              </a:lnSpc>
              <a:buFont typeface="+mj-lt"/>
              <a:buAutoNum type="arabicPeriod"/>
            </a:pPr>
            <a:r>
              <a:rPr lang="en-US" sz="2400" b="1" dirty="0" smtClean="0">
                <a:solidFill>
                  <a:srgbClr val="FFC000"/>
                </a:solidFill>
              </a:rPr>
              <a:t>COSMIC VARIANCE &amp; ENVIRONMENT </a:t>
            </a:r>
          </a:p>
        </p:txBody>
      </p:sp>
    </p:spTree>
    <p:extLst>
      <p:ext uri="{BB962C8B-B14F-4D97-AF65-F5344CB8AC3E}">
        <p14:creationId xmlns:p14="http://schemas.microsoft.com/office/powerpoint/2010/main" val="613674837"/>
      </p:ext>
    </p:extLst>
  </p:cSld>
  <p:clrMapOvr>
    <a:masterClrMapping/>
  </p:clrMapOvr>
  <p:transition spd="slow">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descr="vanderwel.burstdwarf.s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957263"/>
            <a:ext cx="5029200"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itle 1"/>
          <p:cNvSpPr>
            <a:spLocks noGrp="1"/>
          </p:cNvSpPr>
          <p:nvPr>
            <p:ph type="title"/>
          </p:nvPr>
        </p:nvSpPr>
        <p:spPr>
          <a:xfrm>
            <a:off x="0" y="241300"/>
            <a:ext cx="9110663" cy="749300"/>
          </a:xfrm>
        </p:spPr>
        <p:txBody>
          <a:bodyPr/>
          <a:lstStyle/>
          <a:p>
            <a:pPr eaLnBrk="1" hangingPunct="1"/>
            <a:r>
              <a:rPr lang="en-US" altLang="en-US" sz="3000"/>
              <a:t>Bursting dwarfs at z ~ 1.7?</a:t>
            </a:r>
          </a:p>
        </p:txBody>
      </p:sp>
      <p:sp>
        <p:nvSpPr>
          <p:cNvPr id="5" name="TextBox 4"/>
          <p:cNvSpPr txBox="1"/>
          <p:nvPr/>
        </p:nvSpPr>
        <p:spPr>
          <a:xfrm>
            <a:off x="268288" y="5802313"/>
            <a:ext cx="3071812" cy="369887"/>
          </a:xfrm>
          <a:prstGeom prst="rect">
            <a:avLst/>
          </a:prstGeom>
          <a:solidFill>
            <a:schemeClr val="bg1"/>
          </a:solidFill>
        </p:spPr>
        <p:txBody>
          <a:bodyPr>
            <a:spAutoFit/>
          </a:bodyPr>
          <a:lstStyle/>
          <a:p>
            <a:pPr algn="ctr" eaLnBrk="1" hangingPunct="1">
              <a:defRPr/>
            </a:pPr>
            <a:r>
              <a:rPr lang="en-US" sz="1800" dirty="0">
                <a:solidFill>
                  <a:schemeClr val="accent2">
                    <a:lumMod val="75000"/>
                  </a:schemeClr>
                </a:solidFill>
              </a:rPr>
              <a:t>van </a:t>
            </a:r>
            <a:r>
              <a:rPr lang="en-US" sz="1800" dirty="0" err="1">
                <a:solidFill>
                  <a:schemeClr val="accent2">
                    <a:lumMod val="75000"/>
                  </a:schemeClr>
                </a:solidFill>
              </a:rPr>
              <a:t>der</a:t>
            </a:r>
            <a:r>
              <a:rPr lang="en-US" sz="1800" dirty="0">
                <a:solidFill>
                  <a:schemeClr val="accent2">
                    <a:lumMod val="75000"/>
                  </a:schemeClr>
                </a:solidFill>
              </a:rPr>
              <a:t> </a:t>
            </a:r>
            <a:r>
              <a:rPr lang="en-US" sz="1800" dirty="0" err="1">
                <a:solidFill>
                  <a:schemeClr val="accent2">
                    <a:lumMod val="75000"/>
                  </a:schemeClr>
                </a:solidFill>
              </a:rPr>
              <a:t>Wel</a:t>
            </a:r>
            <a:r>
              <a:rPr lang="en-US" sz="1800" dirty="0">
                <a:solidFill>
                  <a:schemeClr val="accent2">
                    <a:lumMod val="75000"/>
                  </a:schemeClr>
                </a:solidFill>
              </a:rPr>
              <a:t> et al., 2011</a:t>
            </a:r>
          </a:p>
        </p:txBody>
      </p:sp>
      <p:sp>
        <p:nvSpPr>
          <p:cNvPr id="6" name="Bent Arrow 5"/>
          <p:cNvSpPr/>
          <p:nvPr/>
        </p:nvSpPr>
        <p:spPr>
          <a:xfrm rot="16200000">
            <a:off x="4159251" y="4610100"/>
            <a:ext cx="874712" cy="1601787"/>
          </a:xfrm>
          <a:prstGeom prst="bentArrow">
            <a:avLst>
              <a:gd name="adj1" fmla="val 25000"/>
              <a:gd name="adj2" fmla="val 25000"/>
              <a:gd name="adj3" fmla="val 25000"/>
              <a:gd name="adj4" fmla="val 40524"/>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7" name="TextBox 6"/>
          <p:cNvSpPr txBox="1"/>
          <p:nvPr/>
        </p:nvSpPr>
        <p:spPr>
          <a:xfrm>
            <a:off x="5383213" y="5232400"/>
            <a:ext cx="3135145" cy="1015663"/>
          </a:xfrm>
          <a:prstGeom prst="rect">
            <a:avLst/>
          </a:prstGeom>
          <a:solidFill>
            <a:schemeClr val="bg1">
              <a:lumMod val="85000"/>
            </a:schemeClr>
          </a:solidFill>
        </p:spPr>
        <p:txBody>
          <a:bodyPr wrap="square">
            <a:spAutoFit/>
          </a:bodyPr>
          <a:lstStyle/>
          <a:p>
            <a:pPr eaLnBrk="1" hangingPunct="1">
              <a:defRPr/>
            </a:pPr>
            <a:r>
              <a:rPr lang="en-US" sz="2000" b="1" dirty="0">
                <a:solidFill>
                  <a:schemeClr val="accent2">
                    <a:lumMod val="75000"/>
                  </a:schemeClr>
                </a:solidFill>
                <a:latin typeface="Century Gothic"/>
                <a:cs typeface="Century Gothic"/>
              </a:rPr>
              <a:t>J-band excess likely due to [OIII] emission; EW up to </a:t>
            </a:r>
            <a:r>
              <a:rPr lang="en-US" sz="2000" b="1">
                <a:solidFill>
                  <a:schemeClr val="accent2">
                    <a:lumMod val="75000"/>
                  </a:schemeClr>
                </a:solidFill>
                <a:latin typeface="Century Gothic"/>
                <a:cs typeface="Century Gothic"/>
              </a:rPr>
              <a:t>1000 </a:t>
            </a:r>
            <a:r>
              <a:rPr lang="en-US" sz="2000" b="1" smtClean="0">
                <a:solidFill>
                  <a:schemeClr val="accent2">
                    <a:lumMod val="75000"/>
                  </a:schemeClr>
                </a:solidFill>
                <a:latin typeface="Century Gothic"/>
                <a:cs typeface="Century Gothic"/>
              </a:rPr>
              <a:t>A</a:t>
            </a:r>
            <a:endParaRPr lang="en-US" sz="2000" b="1" dirty="0">
              <a:solidFill>
                <a:schemeClr val="accent2">
                  <a:lumMod val="75000"/>
                </a:schemeClr>
              </a:solidFill>
              <a:latin typeface="Century Gothic"/>
              <a:cs typeface="Century Gothic"/>
            </a:endParaRPr>
          </a:p>
        </p:txBody>
      </p:sp>
      <p:sp>
        <p:nvSpPr>
          <p:cNvPr id="3" name="TextBox 2"/>
          <p:cNvSpPr txBox="1"/>
          <p:nvPr/>
        </p:nvSpPr>
        <p:spPr>
          <a:xfrm>
            <a:off x="5397501" y="2095500"/>
            <a:ext cx="3546475" cy="2554545"/>
          </a:xfrm>
          <a:prstGeom prst="rect">
            <a:avLst/>
          </a:prstGeom>
          <a:noFill/>
        </p:spPr>
        <p:txBody>
          <a:bodyPr>
            <a:spAutoFit/>
          </a:bodyPr>
          <a:lstStyle/>
          <a:p>
            <a:pPr eaLnBrk="1" hangingPunct="1">
              <a:defRPr/>
            </a:pPr>
            <a:r>
              <a:rPr lang="en-US" sz="2000" dirty="0" smtClean="0">
                <a:solidFill>
                  <a:srgbClr val="FBD229"/>
                </a:solidFill>
                <a:latin typeface="+mn-lt"/>
              </a:rPr>
              <a:t>Ubiquitous, low-metallicity </a:t>
            </a:r>
            <a:r>
              <a:rPr lang="en-US" sz="2000" dirty="0">
                <a:solidFill>
                  <a:srgbClr val="FBD229"/>
                </a:solidFill>
                <a:latin typeface="+mn-lt"/>
              </a:rPr>
              <a:t>extreme </a:t>
            </a:r>
            <a:r>
              <a:rPr lang="en-US" sz="2000" dirty="0" smtClean="0">
                <a:solidFill>
                  <a:srgbClr val="FBD229"/>
                </a:solidFill>
                <a:latin typeface="+mn-lt"/>
              </a:rPr>
              <a:t>starbursts</a:t>
            </a:r>
            <a:r>
              <a:rPr lang="en-US" sz="2000" dirty="0">
                <a:solidFill>
                  <a:srgbClr val="FBD229"/>
                </a:solidFill>
                <a:latin typeface="+mn-lt"/>
              </a:rPr>
              <a:t> </a:t>
            </a:r>
            <a:r>
              <a:rPr lang="en-US" sz="2000" dirty="0" smtClean="0">
                <a:solidFill>
                  <a:srgbClr val="FBD229"/>
                </a:solidFill>
                <a:latin typeface="+mn-lt"/>
              </a:rPr>
              <a:t>among galaxies with low stellar-mass of Log M = 8.</a:t>
            </a:r>
            <a:endParaRPr lang="en-US" sz="2000" dirty="0">
              <a:solidFill>
                <a:srgbClr val="FBD229"/>
              </a:solidFill>
              <a:latin typeface="+mn-lt"/>
            </a:endParaRPr>
          </a:p>
          <a:p>
            <a:pPr eaLnBrk="1" hangingPunct="1">
              <a:buFont typeface="Wingdings" charset="2"/>
              <a:buChar char=""/>
              <a:defRPr/>
            </a:pPr>
            <a:endParaRPr lang="en-US" sz="2000" dirty="0">
              <a:solidFill>
                <a:srgbClr val="FBD229"/>
              </a:solidFill>
              <a:latin typeface="+mn-lt"/>
            </a:endParaRPr>
          </a:p>
          <a:p>
            <a:pPr eaLnBrk="1" hangingPunct="1">
              <a:defRPr/>
            </a:pPr>
            <a:r>
              <a:rPr lang="en-US" sz="2000" dirty="0">
                <a:solidFill>
                  <a:srgbClr val="FBD229"/>
                </a:solidFill>
                <a:latin typeface="+mn-lt"/>
              </a:rPr>
              <a:t>Can produce most of stellar mass in today’s dwarf galaxies in only 4 billion years.</a:t>
            </a:r>
            <a:endParaRPr lang="en-US" sz="2000" dirty="0">
              <a:latin typeface="+mn-lt"/>
            </a:endParaRPr>
          </a:p>
        </p:txBody>
      </p:sp>
      <p:pic>
        <p:nvPicPr>
          <p:cNvPr id="2" name="Picture 1"/>
          <p:cNvPicPr>
            <a:picLocks noChangeAspect="1"/>
          </p:cNvPicPr>
          <p:nvPr/>
        </p:nvPicPr>
        <p:blipFill>
          <a:blip r:embed="rId4"/>
          <a:stretch>
            <a:fillRect/>
          </a:stretch>
        </p:blipFill>
        <p:spPr>
          <a:xfrm>
            <a:off x="7548563" y="63500"/>
            <a:ext cx="1562100" cy="1854200"/>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6" y="275526"/>
            <a:ext cx="8458200" cy="1914222"/>
          </a:xfrm>
        </p:spPr>
        <p:txBody>
          <a:bodyPr/>
          <a:lstStyle/>
          <a:p>
            <a:r>
              <a:rPr lang="en-US" sz="3200" b="1" dirty="0" smtClean="0">
                <a:solidFill>
                  <a:srgbClr val="FFFF00"/>
                </a:solidFill>
              </a:rPr>
              <a:t>CANDELS is </a:t>
            </a:r>
            <a:r>
              <a:rPr lang="en-US" sz="3200" b="1" smtClean="0">
                <a:solidFill>
                  <a:srgbClr val="FFFF00"/>
                </a:solidFill>
              </a:rPr>
              <a:t>a Consensus Survey </a:t>
            </a:r>
            <a:br>
              <a:rPr lang="en-US" sz="3200" b="1" smtClean="0">
                <a:solidFill>
                  <a:srgbClr val="FFFF00"/>
                </a:solidFill>
              </a:rPr>
            </a:br>
            <a:r>
              <a:rPr lang="en-US" sz="3200" b="1" smtClean="0">
                <a:solidFill>
                  <a:srgbClr val="FFFF00"/>
                </a:solidFill>
              </a:rPr>
              <a:t>Made </a:t>
            </a:r>
            <a:r>
              <a:rPr lang="en-US" sz="3200" b="1" dirty="0" smtClean="0">
                <a:solidFill>
                  <a:srgbClr val="FFFF00"/>
                </a:solidFill>
              </a:rPr>
              <a:t>in/of </a:t>
            </a:r>
            <a:r>
              <a:rPr lang="en-US" sz="3200" b="1" smtClean="0">
                <a:solidFill>
                  <a:srgbClr val="FFFF00"/>
                </a:solidFill>
              </a:rPr>
              <a:t>Heaven </a:t>
            </a:r>
            <a:r>
              <a:rPr lang="en-US" sz="3200" b="1" dirty="0">
                <a:solidFill>
                  <a:srgbClr val="FFFF00"/>
                </a:solidFill>
              </a:rPr>
              <a:t/>
            </a:r>
            <a:br>
              <a:rPr lang="en-US" sz="3200" b="1" dirty="0">
                <a:solidFill>
                  <a:srgbClr val="FFFF00"/>
                </a:solidFill>
              </a:rPr>
            </a:br>
            <a:r>
              <a:rPr lang="en-US" sz="3200" b="1" dirty="0" smtClean="0">
                <a:solidFill>
                  <a:srgbClr val="FFFF00"/>
                </a:solidFill>
              </a:rPr>
              <a:t>bringing together   Strong Family Values</a:t>
            </a:r>
            <a:endParaRPr lang="en-US" sz="3200" b="1" dirty="0">
              <a:solidFill>
                <a:srgbClr val="FFFF00"/>
              </a:solidFill>
            </a:endParaRPr>
          </a:p>
        </p:txBody>
      </p:sp>
      <p:pic>
        <p:nvPicPr>
          <p:cNvPr id="4" name="Picture 3"/>
          <p:cNvPicPr>
            <a:picLocks noChangeAspect="1"/>
          </p:cNvPicPr>
          <p:nvPr/>
        </p:nvPicPr>
        <p:blipFill>
          <a:blip r:embed="rId2"/>
          <a:stretch>
            <a:fillRect/>
          </a:stretch>
        </p:blipFill>
        <p:spPr>
          <a:xfrm>
            <a:off x="1606827" y="2028006"/>
            <a:ext cx="962887" cy="1469876"/>
          </a:xfrm>
          <a:prstGeom prst="rect">
            <a:avLst/>
          </a:prstGeom>
        </p:spPr>
      </p:pic>
      <p:pic>
        <p:nvPicPr>
          <p:cNvPr id="5" name="Picture 4"/>
          <p:cNvPicPr>
            <a:picLocks noChangeAspect="1"/>
          </p:cNvPicPr>
          <p:nvPr/>
        </p:nvPicPr>
        <p:blipFill>
          <a:blip r:embed="rId3"/>
          <a:stretch>
            <a:fillRect/>
          </a:stretch>
        </p:blipFill>
        <p:spPr>
          <a:xfrm>
            <a:off x="76821" y="2032279"/>
            <a:ext cx="1353325" cy="1423174"/>
          </a:xfrm>
          <a:prstGeom prst="rect">
            <a:avLst/>
          </a:prstGeom>
        </p:spPr>
      </p:pic>
      <p:pic>
        <p:nvPicPr>
          <p:cNvPr id="6" name="Picture 5"/>
          <p:cNvPicPr>
            <a:picLocks noChangeAspect="1"/>
          </p:cNvPicPr>
          <p:nvPr/>
        </p:nvPicPr>
        <p:blipFill>
          <a:blip r:embed="rId4"/>
          <a:stretch>
            <a:fillRect/>
          </a:stretch>
        </p:blipFill>
        <p:spPr>
          <a:xfrm>
            <a:off x="2877835" y="2496569"/>
            <a:ext cx="4387308" cy="2025650"/>
          </a:xfrm>
          <a:prstGeom prst="rect">
            <a:avLst/>
          </a:prstGeom>
        </p:spPr>
      </p:pic>
      <p:sp>
        <p:nvSpPr>
          <p:cNvPr id="7" name="TextBox 6"/>
          <p:cNvSpPr txBox="1"/>
          <p:nvPr/>
        </p:nvSpPr>
        <p:spPr>
          <a:xfrm>
            <a:off x="2877835" y="2361063"/>
            <a:ext cx="1120959" cy="353943"/>
          </a:xfrm>
          <a:prstGeom prst="rect">
            <a:avLst/>
          </a:prstGeom>
          <a:solidFill>
            <a:schemeClr val="bg1"/>
          </a:solidFill>
        </p:spPr>
        <p:txBody>
          <a:bodyPr wrap="square" rtlCol="0">
            <a:spAutoFit/>
          </a:bodyPr>
          <a:lstStyle/>
          <a:p>
            <a:r>
              <a:rPr lang="en-US" b="1" dirty="0" smtClean="0">
                <a:solidFill>
                  <a:srgbClr val="FF0000"/>
                </a:solidFill>
              </a:rPr>
              <a:t>HST TAC</a:t>
            </a:r>
            <a:endParaRPr lang="en-US" b="1" dirty="0">
              <a:solidFill>
                <a:srgbClr val="FF0000"/>
              </a:solidFill>
            </a:endParaRPr>
          </a:p>
        </p:txBody>
      </p:sp>
      <p:sp>
        <p:nvSpPr>
          <p:cNvPr id="8" name="TextBox 7"/>
          <p:cNvSpPr txBox="1"/>
          <p:nvPr/>
        </p:nvSpPr>
        <p:spPr>
          <a:xfrm>
            <a:off x="5718413" y="2189748"/>
            <a:ext cx="1546730" cy="353943"/>
          </a:xfrm>
          <a:prstGeom prst="rect">
            <a:avLst/>
          </a:prstGeom>
          <a:solidFill>
            <a:schemeClr val="bg1"/>
          </a:solidFill>
        </p:spPr>
        <p:txBody>
          <a:bodyPr wrap="square" rtlCol="0">
            <a:spAutoFit/>
          </a:bodyPr>
          <a:lstStyle/>
          <a:p>
            <a:r>
              <a:rPr lang="en-US" b="1" smtClean="0">
                <a:solidFill>
                  <a:srgbClr val="FF0000"/>
                </a:solidFill>
              </a:rPr>
              <a:t>HST Director</a:t>
            </a:r>
            <a:endParaRPr lang="en-US" b="1" dirty="0">
              <a:solidFill>
                <a:srgbClr val="FF0000"/>
              </a:solidFill>
            </a:endParaRPr>
          </a:p>
        </p:txBody>
      </p:sp>
      <p:pic>
        <p:nvPicPr>
          <p:cNvPr id="9" name="Picture 8"/>
          <p:cNvPicPr>
            <a:picLocks noChangeAspect="1"/>
          </p:cNvPicPr>
          <p:nvPr/>
        </p:nvPicPr>
        <p:blipFill>
          <a:blip r:embed="rId5"/>
          <a:stretch>
            <a:fillRect/>
          </a:stretch>
        </p:blipFill>
        <p:spPr>
          <a:xfrm>
            <a:off x="6897798" y="3439712"/>
            <a:ext cx="2012428" cy="2391965"/>
          </a:xfrm>
          <a:prstGeom prst="rect">
            <a:avLst/>
          </a:prstGeom>
        </p:spPr>
      </p:pic>
      <p:pic>
        <p:nvPicPr>
          <p:cNvPr id="10" name="Picture 9"/>
          <p:cNvPicPr>
            <a:picLocks noChangeAspect="1"/>
          </p:cNvPicPr>
          <p:nvPr/>
        </p:nvPicPr>
        <p:blipFill>
          <a:blip r:embed="rId6"/>
          <a:stretch>
            <a:fillRect/>
          </a:stretch>
        </p:blipFill>
        <p:spPr>
          <a:xfrm>
            <a:off x="3849798" y="4657725"/>
            <a:ext cx="3048000" cy="2006600"/>
          </a:xfrm>
          <a:prstGeom prst="rect">
            <a:avLst/>
          </a:prstGeom>
        </p:spPr>
      </p:pic>
      <p:sp>
        <p:nvSpPr>
          <p:cNvPr id="11" name="TextBox 10"/>
          <p:cNvSpPr txBox="1"/>
          <p:nvPr/>
        </p:nvSpPr>
        <p:spPr>
          <a:xfrm>
            <a:off x="4590046" y="5791295"/>
            <a:ext cx="1787857" cy="461665"/>
          </a:xfrm>
          <a:prstGeom prst="rect">
            <a:avLst/>
          </a:prstGeom>
          <a:solidFill>
            <a:schemeClr val="bg1">
              <a:lumMod val="75000"/>
            </a:schemeClr>
          </a:solidFill>
        </p:spPr>
        <p:txBody>
          <a:bodyPr wrap="square" rtlCol="0">
            <a:spAutoFit/>
          </a:bodyPr>
          <a:lstStyle/>
          <a:p>
            <a:r>
              <a:rPr lang="en-US" sz="2400" dirty="0" smtClean="0">
                <a:solidFill>
                  <a:srgbClr val="FF0000"/>
                </a:solidFill>
              </a:rPr>
              <a:t>902 Orbits</a:t>
            </a:r>
            <a:endParaRPr lang="en-US" sz="2400" dirty="0">
              <a:solidFill>
                <a:srgbClr val="FF0000"/>
              </a:solidFill>
            </a:endParaRPr>
          </a:p>
        </p:txBody>
      </p:sp>
      <p:pic>
        <p:nvPicPr>
          <p:cNvPr id="12" name="Picture 11"/>
          <p:cNvPicPr>
            <a:picLocks noChangeAspect="1"/>
          </p:cNvPicPr>
          <p:nvPr/>
        </p:nvPicPr>
        <p:blipFill>
          <a:blip r:embed="rId7"/>
          <a:stretch>
            <a:fillRect/>
          </a:stretch>
        </p:blipFill>
        <p:spPr>
          <a:xfrm>
            <a:off x="183134" y="3686791"/>
            <a:ext cx="2494024" cy="3171209"/>
          </a:xfrm>
          <a:prstGeom prst="rect">
            <a:avLst/>
          </a:prstGeom>
        </p:spPr>
      </p:pic>
      <p:sp>
        <p:nvSpPr>
          <p:cNvPr id="17" name="TextBox 16"/>
          <p:cNvSpPr txBox="1"/>
          <p:nvPr/>
        </p:nvSpPr>
        <p:spPr>
          <a:xfrm>
            <a:off x="1873678" y="6106231"/>
            <a:ext cx="696036" cy="369332"/>
          </a:xfrm>
          <a:prstGeom prst="rect">
            <a:avLst/>
          </a:prstGeom>
          <a:solidFill>
            <a:schemeClr val="bg1"/>
          </a:solidFill>
        </p:spPr>
        <p:txBody>
          <a:bodyPr wrap="square" rtlCol="0">
            <a:spAutoFit/>
          </a:bodyPr>
          <a:lstStyle/>
          <a:p>
            <a:r>
              <a:rPr lang="en-US" sz="1800" dirty="0" smtClean="0">
                <a:solidFill>
                  <a:srgbClr val="FF0000"/>
                </a:solidFill>
              </a:rPr>
              <a:t>GDS</a:t>
            </a:r>
            <a:endParaRPr lang="en-US" sz="1800" dirty="0">
              <a:solidFill>
                <a:srgbClr val="FF0000"/>
              </a:solidFill>
            </a:endParaRPr>
          </a:p>
        </p:txBody>
      </p:sp>
      <p:sp>
        <p:nvSpPr>
          <p:cNvPr id="18" name="TextBox 17"/>
          <p:cNvSpPr txBox="1"/>
          <p:nvPr/>
        </p:nvSpPr>
        <p:spPr>
          <a:xfrm>
            <a:off x="1287874" y="5883628"/>
            <a:ext cx="696036" cy="369332"/>
          </a:xfrm>
          <a:prstGeom prst="rect">
            <a:avLst/>
          </a:prstGeom>
          <a:solidFill>
            <a:schemeClr val="bg1"/>
          </a:solidFill>
        </p:spPr>
        <p:txBody>
          <a:bodyPr wrap="square" rtlCol="0">
            <a:spAutoFit/>
          </a:bodyPr>
          <a:lstStyle/>
          <a:p>
            <a:r>
              <a:rPr lang="en-US" sz="1800" dirty="0">
                <a:solidFill>
                  <a:srgbClr val="FF0000"/>
                </a:solidFill>
              </a:rPr>
              <a:t>U</a:t>
            </a:r>
            <a:r>
              <a:rPr lang="en-US" sz="1800" dirty="0" smtClean="0">
                <a:solidFill>
                  <a:srgbClr val="FF0000"/>
                </a:solidFill>
              </a:rPr>
              <a:t>DS</a:t>
            </a:r>
            <a:endParaRPr lang="en-US" sz="1800" dirty="0">
              <a:solidFill>
                <a:srgbClr val="FF0000"/>
              </a:solidFill>
            </a:endParaRPr>
          </a:p>
        </p:txBody>
      </p:sp>
      <p:sp>
        <p:nvSpPr>
          <p:cNvPr id="19" name="TextBox 18"/>
          <p:cNvSpPr txBox="1"/>
          <p:nvPr/>
        </p:nvSpPr>
        <p:spPr>
          <a:xfrm>
            <a:off x="457201" y="5476359"/>
            <a:ext cx="1215800" cy="369332"/>
          </a:xfrm>
          <a:prstGeom prst="rect">
            <a:avLst/>
          </a:prstGeom>
          <a:solidFill>
            <a:schemeClr val="bg1"/>
          </a:solidFill>
        </p:spPr>
        <p:txBody>
          <a:bodyPr wrap="square" rtlCol="0">
            <a:spAutoFit/>
          </a:bodyPr>
          <a:lstStyle/>
          <a:p>
            <a:r>
              <a:rPr lang="en-US" sz="1800" smtClean="0">
                <a:solidFill>
                  <a:srgbClr val="FF0000"/>
                </a:solidFill>
              </a:rPr>
              <a:t>COSMOS</a:t>
            </a:r>
            <a:endParaRPr lang="en-US" sz="1800" dirty="0">
              <a:solidFill>
                <a:srgbClr val="FF0000"/>
              </a:solidFill>
            </a:endParaRPr>
          </a:p>
        </p:txBody>
      </p:sp>
      <p:sp>
        <p:nvSpPr>
          <p:cNvPr id="20" name="TextBox 19"/>
          <p:cNvSpPr txBox="1"/>
          <p:nvPr/>
        </p:nvSpPr>
        <p:spPr>
          <a:xfrm>
            <a:off x="320416" y="5131663"/>
            <a:ext cx="696036" cy="369332"/>
          </a:xfrm>
          <a:prstGeom prst="rect">
            <a:avLst/>
          </a:prstGeom>
          <a:solidFill>
            <a:schemeClr val="bg1"/>
          </a:solidFill>
        </p:spPr>
        <p:txBody>
          <a:bodyPr wrap="square" rtlCol="0">
            <a:spAutoFit/>
          </a:bodyPr>
          <a:lstStyle/>
          <a:p>
            <a:r>
              <a:rPr lang="en-US" sz="1800" dirty="0" smtClean="0">
                <a:solidFill>
                  <a:srgbClr val="FF0000"/>
                </a:solidFill>
              </a:rPr>
              <a:t>EGS</a:t>
            </a:r>
            <a:endParaRPr lang="en-US" sz="1800" dirty="0">
              <a:solidFill>
                <a:srgbClr val="FF0000"/>
              </a:solidFill>
            </a:endParaRPr>
          </a:p>
        </p:txBody>
      </p:sp>
      <p:sp>
        <p:nvSpPr>
          <p:cNvPr id="21" name="TextBox 20"/>
          <p:cNvSpPr txBox="1"/>
          <p:nvPr/>
        </p:nvSpPr>
        <p:spPr>
          <a:xfrm>
            <a:off x="-101451" y="4635695"/>
            <a:ext cx="696036" cy="369332"/>
          </a:xfrm>
          <a:prstGeom prst="rect">
            <a:avLst/>
          </a:prstGeom>
          <a:solidFill>
            <a:schemeClr val="bg1"/>
          </a:solidFill>
        </p:spPr>
        <p:txBody>
          <a:bodyPr wrap="square" rtlCol="0">
            <a:spAutoFit/>
          </a:bodyPr>
          <a:lstStyle/>
          <a:p>
            <a:r>
              <a:rPr lang="en-US" sz="1800" dirty="0" smtClean="0">
                <a:solidFill>
                  <a:srgbClr val="FF0000"/>
                </a:solidFill>
              </a:rPr>
              <a:t>GDN</a:t>
            </a:r>
            <a:endParaRPr lang="en-US" sz="1800" dirty="0">
              <a:solidFill>
                <a:srgbClr val="FF0000"/>
              </a:solidFill>
            </a:endParaRPr>
          </a:p>
        </p:txBody>
      </p:sp>
      <p:sp>
        <p:nvSpPr>
          <p:cNvPr id="22" name="TextBox 21"/>
          <p:cNvSpPr txBox="1"/>
          <p:nvPr/>
        </p:nvSpPr>
        <p:spPr>
          <a:xfrm>
            <a:off x="7690299" y="4203535"/>
            <a:ext cx="631904" cy="353943"/>
          </a:xfrm>
          <a:prstGeom prst="rect">
            <a:avLst/>
          </a:prstGeom>
          <a:solidFill>
            <a:schemeClr val="bg1"/>
          </a:solidFill>
        </p:spPr>
        <p:txBody>
          <a:bodyPr wrap="none" rtlCol="0">
            <a:spAutoFit/>
          </a:bodyPr>
          <a:lstStyle/>
          <a:p>
            <a:r>
              <a:rPr lang="en-US" smtClean="0">
                <a:solidFill>
                  <a:srgbClr val="FF0000"/>
                </a:solidFill>
              </a:rPr>
              <a:t>UDF</a:t>
            </a:r>
            <a:endParaRPr lang="en-US">
              <a:solidFill>
                <a:srgbClr val="FF0000"/>
              </a:solidFill>
            </a:endParaRPr>
          </a:p>
        </p:txBody>
      </p:sp>
      <p:sp>
        <p:nvSpPr>
          <p:cNvPr id="23" name="TextBox 22"/>
          <p:cNvSpPr txBox="1"/>
          <p:nvPr/>
        </p:nvSpPr>
        <p:spPr>
          <a:xfrm>
            <a:off x="7588060" y="4777720"/>
            <a:ext cx="836383" cy="353943"/>
          </a:xfrm>
          <a:prstGeom prst="rect">
            <a:avLst/>
          </a:prstGeom>
          <a:solidFill>
            <a:schemeClr val="bg1"/>
          </a:solidFill>
        </p:spPr>
        <p:txBody>
          <a:bodyPr wrap="none" rtlCol="0">
            <a:spAutoFit/>
          </a:bodyPr>
          <a:lstStyle/>
          <a:p>
            <a:r>
              <a:rPr lang="en-US" dirty="0" smtClean="0">
                <a:solidFill>
                  <a:srgbClr val="FF0000"/>
                </a:solidFill>
              </a:rPr>
              <a:t>DEEP </a:t>
            </a:r>
            <a:endParaRPr lang="en-US" dirty="0">
              <a:solidFill>
                <a:srgbClr val="FF0000"/>
              </a:solidFill>
            </a:endParaRPr>
          </a:p>
        </p:txBody>
      </p:sp>
      <p:sp>
        <p:nvSpPr>
          <p:cNvPr id="24" name="TextBox 23"/>
          <p:cNvSpPr txBox="1"/>
          <p:nvPr/>
        </p:nvSpPr>
        <p:spPr>
          <a:xfrm>
            <a:off x="7581371" y="5400318"/>
            <a:ext cx="814647" cy="353943"/>
          </a:xfrm>
          <a:prstGeom prst="rect">
            <a:avLst/>
          </a:prstGeom>
          <a:solidFill>
            <a:schemeClr val="bg1"/>
          </a:solidFill>
        </p:spPr>
        <p:txBody>
          <a:bodyPr wrap="none" rtlCol="0">
            <a:spAutoFit/>
          </a:bodyPr>
          <a:lstStyle/>
          <a:p>
            <a:r>
              <a:rPr lang="en-US" dirty="0" smtClean="0">
                <a:solidFill>
                  <a:srgbClr val="FF0000"/>
                </a:solidFill>
              </a:rPr>
              <a:t>WIDE </a:t>
            </a:r>
            <a:endParaRPr lang="en-US" dirty="0">
              <a:solidFill>
                <a:srgbClr val="FF0000"/>
              </a:solidFill>
            </a:endParaRPr>
          </a:p>
        </p:txBody>
      </p:sp>
      <p:sp>
        <p:nvSpPr>
          <p:cNvPr id="25" name="TextBox 24"/>
          <p:cNvSpPr txBox="1"/>
          <p:nvPr/>
        </p:nvSpPr>
        <p:spPr>
          <a:xfrm>
            <a:off x="320415" y="3275426"/>
            <a:ext cx="2132263" cy="353943"/>
          </a:xfrm>
          <a:prstGeom prst="rect">
            <a:avLst/>
          </a:prstGeom>
          <a:solidFill>
            <a:schemeClr val="bg1"/>
          </a:solidFill>
        </p:spPr>
        <p:txBody>
          <a:bodyPr wrap="square" rtlCol="0">
            <a:spAutoFit/>
          </a:bodyPr>
          <a:lstStyle/>
          <a:p>
            <a:r>
              <a:rPr lang="en-US" b="1" dirty="0" smtClean="0">
                <a:solidFill>
                  <a:srgbClr val="FF0000"/>
                </a:solidFill>
              </a:rPr>
              <a:t>Harry     &amp;   Sandy </a:t>
            </a:r>
            <a:endParaRPr lang="en-US" b="1" dirty="0">
              <a:solidFill>
                <a:srgbClr val="FF0000"/>
              </a:solidFill>
            </a:endParaRPr>
          </a:p>
        </p:txBody>
      </p:sp>
    </p:spTree>
    <p:extLst>
      <p:ext uri="{BB962C8B-B14F-4D97-AF65-F5344CB8AC3E}">
        <p14:creationId xmlns:p14="http://schemas.microsoft.com/office/powerpoint/2010/main" val="2036084021"/>
      </p:ext>
    </p:extLst>
  </p:cSld>
  <p:clrMapOvr>
    <a:masterClrMapping/>
  </p:clrMapOvr>
  <p:transition spd="slow">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0946" y="275526"/>
            <a:ext cx="8458200" cy="1914222"/>
          </a:xfrm>
        </p:spPr>
        <p:txBody>
          <a:bodyPr/>
          <a:lstStyle/>
          <a:p>
            <a:r>
              <a:rPr lang="en-US" sz="3200" b="1" dirty="0" smtClean="0">
                <a:solidFill>
                  <a:srgbClr val="FFFF00"/>
                </a:solidFill>
              </a:rPr>
              <a:t>CANDELS is </a:t>
            </a:r>
            <a:r>
              <a:rPr lang="en-US" sz="3200" b="1" smtClean="0">
                <a:solidFill>
                  <a:srgbClr val="FFFF00"/>
                </a:solidFill>
              </a:rPr>
              <a:t>a Consensus Survey </a:t>
            </a:r>
            <a:br>
              <a:rPr lang="en-US" sz="3200" b="1" smtClean="0">
                <a:solidFill>
                  <a:srgbClr val="FFFF00"/>
                </a:solidFill>
              </a:rPr>
            </a:br>
            <a:r>
              <a:rPr lang="en-US" sz="3200" b="1" smtClean="0">
                <a:solidFill>
                  <a:srgbClr val="FFFF00"/>
                </a:solidFill>
              </a:rPr>
              <a:t>Made </a:t>
            </a:r>
            <a:r>
              <a:rPr lang="en-US" sz="3200" b="1" dirty="0" smtClean="0">
                <a:solidFill>
                  <a:srgbClr val="FFFF00"/>
                </a:solidFill>
              </a:rPr>
              <a:t>in/of </a:t>
            </a:r>
            <a:r>
              <a:rPr lang="en-US" sz="3200" b="1" smtClean="0">
                <a:solidFill>
                  <a:srgbClr val="FFFF00"/>
                </a:solidFill>
              </a:rPr>
              <a:t>Heaven </a:t>
            </a:r>
            <a:r>
              <a:rPr lang="en-US" sz="3200" b="1" dirty="0">
                <a:solidFill>
                  <a:srgbClr val="FFFF00"/>
                </a:solidFill>
              </a:rPr>
              <a:t/>
            </a:r>
            <a:br>
              <a:rPr lang="en-US" sz="3200" b="1" dirty="0">
                <a:solidFill>
                  <a:srgbClr val="FFFF00"/>
                </a:solidFill>
              </a:rPr>
            </a:br>
            <a:r>
              <a:rPr lang="en-US" sz="3200" b="1" dirty="0" smtClean="0">
                <a:solidFill>
                  <a:srgbClr val="FFFF00"/>
                </a:solidFill>
              </a:rPr>
              <a:t>bringing together   Strong Family Values</a:t>
            </a:r>
            <a:endParaRPr lang="en-US" sz="3200" b="1" dirty="0">
              <a:solidFill>
                <a:srgbClr val="FFFF00"/>
              </a:solidFill>
            </a:endParaRPr>
          </a:p>
        </p:txBody>
      </p:sp>
      <p:sp>
        <p:nvSpPr>
          <p:cNvPr id="3" name="TextBox 2"/>
          <p:cNvSpPr txBox="1"/>
          <p:nvPr/>
        </p:nvSpPr>
        <p:spPr>
          <a:xfrm>
            <a:off x="385011" y="2189748"/>
            <a:ext cx="8434135" cy="3600986"/>
          </a:xfrm>
          <a:prstGeom prst="rect">
            <a:avLst/>
          </a:prstGeom>
          <a:noFill/>
          <a:ln w="38100">
            <a:solidFill>
              <a:srgbClr val="92D050"/>
            </a:solidFill>
          </a:ln>
        </p:spPr>
        <p:txBody>
          <a:bodyPr wrap="square" rtlCol="0">
            <a:spAutoFit/>
          </a:bodyPr>
          <a:lstStyle/>
          <a:p>
            <a:pPr marL="285750" indent="-285750">
              <a:lnSpc>
                <a:spcPct val="150000"/>
              </a:lnSpc>
              <a:buFont typeface="Arial" charset="0"/>
              <a:buChar char="•"/>
            </a:pPr>
            <a:r>
              <a:rPr lang="en-US" sz="2400" dirty="0" smtClean="0"/>
              <a:t>Has </a:t>
            </a:r>
            <a:r>
              <a:rPr lang="en-US" sz="2400" b="1" dirty="0" smtClean="0"/>
              <a:t>traditional “Father” </a:t>
            </a:r>
            <a:r>
              <a:rPr lang="en-US" sz="2400" dirty="0" smtClean="0"/>
              <a:t>(Ferguson) &amp; “</a:t>
            </a:r>
            <a:r>
              <a:rPr lang="en-US" sz="2400" b="1" dirty="0" smtClean="0"/>
              <a:t>Mother</a:t>
            </a:r>
            <a:r>
              <a:rPr lang="en-US" sz="2400" dirty="0" smtClean="0"/>
              <a:t>” (Faber)</a:t>
            </a:r>
          </a:p>
          <a:p>
            <a:pPr marL="285750" indent="-285750">
              <a:lnSpc>
                <a:spcPct val="150000"/>
              </a:lnSpc>
              <a:buFont typeface="Arial" charset="0"/>
              <a:buChar char="•"/>
            </a:pPr>
            <a:r>
              <a:rPr lang="en-US" sz="2400" dirty="0" smtClean="0"/>
              <a:t>Had a </a:t>
            </a:r>
            <a:r>
              <a:rPr lang="en-US" sz="2400" b="1" dirty="0"/>
              <a:t>M</a:t>
            </a:r>
            <a:r>
              <a:rPr lang="en-US" sz="2400" b="1" dirty="0" smtClean="0"/>
              <a:t>arriage </a:t>
            </a:r>
            <a:r>
              <a:rPr lang="en-US" sz="2400" dirty="0" smtClean="0"/>
              <a:t>(though somewhat “shot-gun”, i.e. forced by the HST Director and TAC, rather than courtship &amp; love)</a:t>
            </a:r>
          </a:p>
          <a:p>
            <a:pPr marL="285750" indent="-285750">
              <a:buFont typeface="Arial" charset="0"/>
              <a:buChar char="•"/>
            </a:pPr>
            <a:r>
              <a:rPr lang="en-US" sz="2400" dirty="0" smtClean="0"/>
              <a:t>Includes a </a:t>
            </a:r>
            <a:r>
              <a:rPr lang="en-US" sz="2400" b="1" dirty="0" smtClean="0"/>
              <a:t>Wedding Cake </a:t>
            </a:r>
            <a:r>
              <a:rPr lang="en-US" sz="2400" dirty="0" smtClean="0"/>
              <a:t>(3 equal layers of exposure time inversely scaled by area of sky)</a:t>
            </a:r>
          </a:p>
          <a:p>
            <a:pPr marL="285750" indent="-285750">
              <a:lnSpc>
                <a:spcPct val="150000"/>
              </a:lnSpc>
              <a:buFont typeface="Arial" charset="0"/>
              <a:buChar char="•"/>
            </a:pPr>
            <a:r>
              <a:rPr lang="en-US" sz="2400" dirty="0" smtClean="0"/>
              <a:t>Largest ever </a:t>
            </a:r>
            <a:r>
              <a:rPr lang="en-US" sz="2400" b="1" dirty="0"/>
              <a:t>W</a:t>
            </a:r>
            <a:r>
              <a:rPr lang="en-US" sz="2400" b="1" dirty="0" smtClean="0"/>
              <a:t>edding </a:t>
            </a:r>
            <a:r>
              <a:rPr lang="en-US" sz="2400" b="1" dirty="0"/>
              <a:t>G</a:t>
            </a:r>
            <a:r>
              <a:rPr lang="en-US" sz="2400" b="1" dirty="0" smtClean="0"/>
              <a:t>ift </a:t>
            </a:r>
            <a:r>
              <a:rPr lang="en-US" sz="2400" dirty="0" smtClean="0"/>
              <a:t>(of over 900 HST orbits)</a:t>
            </a:r>
          </a:p>
          <a:p>
            <a:pPr marL="285750" indent="-285750">
              <a:lnSpc>
                <a:spcPct val="150000"/>
              </a:lnSpc>
              <a:buFont typeface="Arial" charset="0"/>
              <a:buChar char="•"/>
            </a:pPr>
            <a:r>
              <a:rPr lang="en-US" sz="2400" dirty="0" smtClean="0"/>
              <a:t>Gave birth to 5 bouncing </a:t>
            </a:r>
            <a:r>
              <a:rPr lang="en-US" sz="2400" b="1" dirty="0" smtClean="0"/>
              <a:t>Babies/</a:t>
            </a:r>
            <a:r>
              <a:rPr lang="en-US" sz="2400" dirty="0" smtClean="0"/>
              <a:t>fields</a:t>
            </a:r>
            <a:endParaRPr lang="en-US" sz="2400" dirty="0"/>
          </a:p>
        </p:txBody>
      </p:sp>
    </p:spTree>
    <p:extLst>
      <p:ext uri="{BB962C8B-B14F-4D97-AF65-F5344CB8AC3E}">
        <p14:creationId xmlns:p14="http://schemas.microsoft.com/office/powerpoint/2010/main" val="1060303720"/>
      </p:ext>
    </p:extLst>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1894" y="284926"/>
            <a:ext cx="7724274" cy="1077218"/>
          </a:xfrm>
          <a:prstGeom prst="rect">
            <a:avLst/>
          </a:prstGeom>
          <a:noFill/>
        </p:spPr>
        <p:txBody>
          <a:bodyPr wrap="square" rtlCol="0">
            <a:spAutoFit/>
          </a:bodyPr>
          <a:lstStyle/>
          <a:p>
            <a:r>
              <a:rPr lang="en-US" sz="3200" b="1" dirty="0" smtClean="0">
                <a:solidFill>
                  <a:srgbClr val="FFFF00"/>
                </a:solidFill>
              </a:rPr>
              <a:t>and </a:t>
            </a:r>
            <a:r>
              <a:rPr lang="en-US" sz="3200" b="1" dirty="0" smtClean="0">
                <a:solidFill>
                  <a:srgbClr val="FF0000"/>
                </a:solidFill>
              </a:rPr>
              <a:t>R</a:t>
            </a:r>
            <a:r>
              <a:rPr lang="en-US" sz="3200" b="1" dirty="0" smtClean="0">
                <a:solidFill>
                  <a:srgbClr val="FF8758"/>
                </a:solidFill>
              </a:rPr>
              <a:t>A</a:t>
            </a:r>
            <a:r>
              <a:rPr lang="en-US" sz="3200" b="1" dirty="0" smtClean="0">
                <a:solidFill>
                  <a:srgbClr val="FFFF00"/>
                </a:solidFill>
              </a:rPr>
              <a:t>I</a:t>
            </a:r>
            <a:r>
              <a:rPr lang="en-US" sz="3200" b="1" dirty="0" smtClean="0">
                <a:solidFill>
                  <a:srgbClr val="00B050"/>
                </a:solidFill>
              </a:rPr>
              <a:t>N</a:t>
            </a:r>
            <a:r>
              <a:rPr lang="en-US" sz="3200" b="1" dirty="0" smtClean="0">
                <a:solidFill>
                  <a:srgbClr val="00B0F0"/>
                </a:solidFill>
              </a:rPr>
              <a:t>B</a:t>
            </a:r>
            <a:r>
              <a:rPr lang="en-US" sz="3200" b="1" dirty="0" smtClean="0">
                <a:solidFill>
                  <a:srgbClr val="0070C0"/>
                </a:solidFill>
              </a:rPr>
              <a:t>O</a:t>
            </a:r>
            <a:r>
              <a:rPr lang="en-US" sz="3200" b="1" dirty="0" smtClean="0">
                <a:solidFill>
                  <a:srgbClr val="7030A0"/>
                </a:solidFill>
              </a:rPr>
              <a:t>W </a:t>
            </a:r>
            <a:r>
              <a:rPr lang="en-US" sz="3200" b="1" dirty="0" smtClean="0">
                <a:solidFill>
                  <a:srgbClr val="FFFF00"/>
                </a:solidFill>
              </a:rPr>
              <a:t>Coalition of Diversity and Inclusiveness:</a:t>
            </a:r>
            <a:endParaRPr lang="en-US" sz="3200" b="1" dirty="0">
              <a:solidFill>
                <a:srgbClr val="FFFF00"/>
              </a:solidFill>
            </a:endParaRPr>
          </a:p>
        </p:txBody>
      </p:sp>
      <p:pic>
        <p:nvPicPr>
          <p:cNvPr id="7" name="Picture 6"/>
          <p:cNvPicPr>
            <a:picLocks noChangeAspect="1"/>
          </p:cNvPicPr>
          <p:nvPr/>
        </p:nvPicPr>
        <p:blipFill>
          <a:blip r:embed="rId2"/>
          <a:stretch>
            <a:fillRect/>
          </a:stretch>
        </p:blipFill>
        <p:spPr>
          <a:xfrm rot="18635295" flipH="1">
            <a:off x="4719408" y="2114543"/>
            <a:ext cx="1079117" cy="825500"/>
          </a:xfrm>
          <a:prstGeom prst="rect">
            <a:avLst/>
          </a:prstGeom>
        </p:spPr>
      </p:pic>
      <p:pic>
        <p:nvPicPr>
          <p:cNvPr id="8" name="Picture 7"/>
          <p:cNvPicPr>
            <a:picLocks noChangeAspect="1"/>
          </p:cNvPicPr>
          <p:nvPr/>
        </p:nvPicPr>
        <p:blipFill>
          <a:blip r:embed="rId2"/>
          <a:stretch>
            <a:fillRect/>
          </a:stretch>
        </p:blipFill>
        <p:spPr>
          <a:xfrm rot="12411898" flipH="1">
            <a:off x="3135659" y="2827941"/>
            <a:ext cx="740256" cy="566279"/>
          </a:xfrm>
          <a:prstGeom prst="rect">
            <a:avLst/>
          </a:prstGeom>
        </p:spPr>
      </p:pic>
      <p:pic>
        <p:nvPicPr>
          <p:cNvPr id="9" name="Picture 3" descr="CANDELS_Circle.color3.small-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0838" y="2966966"/>
            <a:ext cx="1723691" cy="161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807451" y="1055919"/>
            <a:ext cx="2661944" cy="1586173"/>
          </a:xfrm>
          <a:prstGeom prst="rect">
            <a:avLst/>
          </a:prstGeom>
        </p:spPr>
      </p:pic>
      <p:pic>
        <p:nvPicPr>
          <p:cNvPr id="11" name="Picture 10"/>
          <p:cNvPicPr>
            <a:picLocks noChangeAspect="1"/>
          </p:cNvPicPr>
          <p:nvPr/>
        </p:nvPicPr>
        <p:blipFill>
          <a:blip r:embed="rId5"/>
          <a:stretch>
            <a:fillRect/>
          </a:stretch>
        </p:blipFill>
        <p:spPr>
          <a:xfrm>
            <a:off x="6017371" y="3384352"/>
            <a:ext cx="3058850" cy="1687963"/>
          </a:xfrm>
          <a:prstGeom prst="rect">
            <a:avLst/>
          </a:prstGeom>
        </p:spPr>
      </p:pic>
      <p:pic>
        <p:nvPicPr>
          <p:cNvPr id="12" name="Picture 11"/>
          <p:cNvPicPr>
            <a:picLocks noChangeAspect="1"/>
          </p:cNvPicPr>
          <p:nvPr/>
        </p:nvPicPr>
        <p:blipFill>
          <a:blip r:embed="rId2"/>
          <a:stretch>
            <a:fillRect/>
          </a:stretch>
        </p:blipFill>
        <p:spPr>
          <a:xfrm rot="602582" flipH="1">
            <a:off x="5288451" y="3681129"/>
            <a:ext cx="813704" cy="622465"/>
          </a:xfrm>
          <a:prstGeom prst="rect">
            <a:avLst/>
          </a:prstGeom>
        </p:spPr>
      </p:pic>
      <p:pic>
        <p:nvPicPr>
          <p:cNvPr id="13" name="Picture 12"/>
          <p:cNvPicPr>
            <a:picLocks noChangeAspect="1"/>
          </p:cNvPicPr>
          <p:nvPr/>
        </p:nvPicPr>
        <p:blipFill>
          <a:blip r:embed="rId6"/>
          <a:stretch>
            <a:fillRect/>
          </a:stretch>
        </p:blipFill>
        <p:spPr>
          <a:xfrm>
            <a:off x="283854" y="1478405"/>
            <a:ext cx="2264487" cy="1907875"/>
          </a:xfrm>
          <a:prstGeom prst="rect">
            <a:avLst/>
          </a:prstGeom>
        </p:spPr>
      </p:pic>
      <p:pic>
        <p:nvPicPr>
          <p:cNvPr id="14" name="Picture 13"/>
          <p:cNvPicPr>
            <a:picLocks noChangeAspect="1"/>
          </p:cNvPicPr>
          <p:nvPr/>
        </p:nvPicPr>
        <p:blipFill>
          <a:blip r:embed="rId7"/>
          <a:stretch>
            <a:fillRect/>
          </a:stretch>
        </p:blipFill>
        <p:spPr>
          <a:xfrm>
            <a:off x="2691307" y="1941669"/>
            <a:ext cx="698974" cy="1011775"/>
          </a:xfrm>
          <a:prstGeom prst="rect">
            <a:avLst/>
          </a:prstGeom>
        </p:spPr>
      </p:pic>
      <p:pic>
        <p:nvPicPr>
          <p:cNvPr id="15" name="Picture 14"/>
          <p:cNvPicPr>
            <a:picLocks noChangeAspect="1"/>
          </p:cNvPicPr>
          <p:nvPr/>
        </p:nvPicPr>
        <p:blipFill>
          <a:blip r:embed="rId8"/>
          <a:stretch>
            <a:fillRect/>
          </a:stretch>
        </p:blipFill>
        <p:spPr>
          <a:xfrm>
            <a:off x="283854" y="4054269"/>
            <a:ext cx="1336918" cy="1052596"/>
          </a:xfrm>
          <a:prstGeom prst="rect">
            <a:avLst/>
          </a:prstGeom>
        </p:spPr>
      </p:pic>
      <p:pic>
        <p:nvPicPr>
          <p:cNvPr id="17" name="Picture 16"/>
          <p:cNvPicPr>
            <a:picLocks noChangeAspect="1"/>
          </p:cNvPicPr>
          <p:nvPr/>
        </p:nvPicPr>
        <p:blipFill>
          <a:blip r:embed="rId9"/>
          <a:stretch>
            <a:fillRect/>
          </a:stretch>
        </p:blipFill>
        <p:spPr>
          <a:xfrm>
            <a:off x="1767632" y="3571669"/>
            <a:ext cx="1346200" cy="965200"/>
          </a:xfrm>
          <a:prstGeom prst="rect">
            <a:avLst/>
          </a:prstGeom>
        </p:spPr>
      </p:pic>
      <p:pic>
        <p:nvPicPr>
          <p:cNvPr id="18" name="Picture 17"/>
          <p:cNvPicPr>
            <a:picLocks noChangeAspect="1"/>
          </p:cNvPicPr>
          <p:nvPr/>
        </p:nvPicPr>
        <p:blipFill>
          <a:blip r:embed="rId10"/>
          <a:stretch>
            <a:fillRect/>
          </a:stretch>
        </p:blipFill>
        <p:spPr>
          <a:xfrm>
            <a:off x="1683367" y="4504240"/>
            <a:ext cx="2122303" cy="638229"/>
          </a:xfrm>
          <a:prstGeom prst="rect">
            <a:avLst/>
          </a:prstGeom>
        </p:spPr>
      </p:pic>
      <p:pic>
        <p:nvPicPr>
          <p:cNvPr id="19" name="Picture 18"/>
          <p:cNvPicPr>
            <a:picLocks noChangeAspect="1"/>
          </p:cNvPicPr>
          <p:nvPr/>
        </p:nvPicPr>
        <p:blipFill>
          <a:blip r:embed="rId2"/>
          <a:stretch>
            <a:fillRect/>
          </a:stretch>
        </p:blipFill>
        <p:spPr>
          <a:xfrm rot="9352457" flipH="1">
            <a:off x="3020153" y="3771129"/>
            <a:ext cx="740256" cy="566279"/>
          </a:xfrm>
          <a:prstGeom prst="rect">
            <a:avLst/>
          </a:prstGeom>
        </p:spPr>
      </p:pic>
      <p:pic>
        <p:nvPicPr>
          <p:cNvPr id="20" name="Picture 19"/>
          <p:cNvPicPr>
            <a:picLocks noChangeAspect="1"/>
          </p:cNvPicPr>
          <p:nvPr/>
        </p:nvPicPr>
        <p:blipFill>
          <a:blip r:embed="rId11"/>
          <a:stretch>
            <a:fillRect/>
          </a:stretch>
        </p:blipFill>
        <p:spPr>
          <a:xfrm>
            <a:off x="2028351" y="1390043"/>
            <a:ext cx="1063207" cy="480724"/>
          </a:xfrm>
          <a:prstGeom prst="rect">
            <a:avLst/>
          </a:prstGeom>
        </p:spPr>
      </p:pic>
      <p:sp>
        <p:nvSpPr>
          <p:cNvPr id="21" name="TextBox 20"/>
          <p:cNvSpPr txBox="1"/>
          <p:nvPr/>
        </p:nvSpPr>
        <p:spPr>
          <a:xfrm>
            <a:off x="203425" y="1630405"/>
            <a:ext cx="1212672" cy="353943"/>
          </a:xfrm>
          <a:prstGeom prst="rect">
            <a:avLst/>
          </a:prstGeom>
          <a:solidFill>
            <a:schemeClr val="bg1"/>
          </a:solidFill>
        </p:spPr>
        <p:txBody>
          <a:bodyPr wrap="square" rtlCol="0">
            <a:spAutoFit/>
          </a:bodyPr>
          <a:lstStyle/>
          <a:p>
            <a:r>
              <a:rPr lang="en-US" b="1" smtClean="0">
                <a:solidFill>
                  <a:srgbClr val="FF0000"/>
                </a:solidFill>
              </a:rPr>
              <a:t>THEORY</a:t>
            </a:r>
            <a:endParaRPr lang="en-US" b="1">
              <a:solidFill>
                <a:srgbClr val="FF0000"/>
              </a:solidFill>
            </a:endParaRPr>
          </a:p>
        </p:txBody>
      </p:sp>
      <p:sp>
        <p:nvSpPr>
          <p:cNvPr id="22" name="TextBox 21"/>
          <p:cNvSpPr txBox="1"/>
          <p:nvPr/>
        </p:nvSpPr>
        <p:spPr>
          <a:xfrm>
            <a:off x="6532087" y="735598"/>
            <a:ext cx="1212672" cy="353943"/>
          </a:xfrm>
          <a:prstGeom prst="rect">
            <a:avLst/>
          </a:prstGeom>
          <a:solidFill>
            <a:schemeClr val="bg1"/>
          </a:solidFill>
        </p:spPr>
        <p:txBody>
          <a:bodyPr wrap="square" rtlCol="0">
            <a:spAutoFit/>
          </a:bodyPr>
          <a:lstStyle/>
          <a:p>
            <a:r>
              <a:rPr lang="en-US" b="1" dirty="0" smtClean="0">
                <a:solidFill>
                  <a:srgbClr val="FF0000"/>
                </a:solidFill>
              </a:rPr>
              <a:t>SPACE</a:t>
            </a:r>
            <a:endParaRPr lang="en-US" b="1" dirty="0">
              <a:solidFill>
                <a:srgbClr val="FF0000"/>
              </a:solidFill>
            </a:endParaRPr>
          </a:p>
        </p:txBody>
      </p:sp>
      <p:sp>
        <p:nvSpPr>
          <p:cNvPr id="23" name="TextBox 22"/>
          <p:cNvSpPr txBox="1"/>
          <p:nvPr/>
        </p:nvSpPr>
        <p:spPr>
          <a:xfrm>
            <a:off x="15438419" y="-136823"/>
            <a:ext cx="1212672" cy="353943"/>
          </a:xfrm>
          <a:prstGeom prst="rect">
            <a:avLst/>
          </a:prstGeom>
          <a:solidFill>
            <a:schemeClr val="bg1"/>
          </a:solidFill>
        </p:spPr>
        <p:txBody>
          <a:bodyPr wrap="square" rtlCol="0">
            <a:spAutoFit/>
          </a:bodyPr>
          <a:lstStyle/>
          <a:p>
            <a:r>
              <a:rPr lang="en-US" b="1" smtClean="0">
                <a:solidFill>
                  <a:srgbClr val="FF0000"/>
                </a:solidFill>
              </a:rPr>
              <a:t>SPACE</a:t>
            </a:r>
            <a:endParaRPr lang="en-US" b="1" dirty="0">
              <a:solidFill>
                <a:srgbClr val="FF0000"/>
              </a:solidFill>
            </a:endParaRPr>
          </a:p>
        </p:txBody>
      </p:sp>
      <p:sp>
        <p:nvSpPr>
          <p:cNvPr id="24" name="TextBox 23"/>
          <p:cNvSpPr txBox="1"/>
          <p:nvPr/>
        </p:nvSpPr>
        <p:spPr>
          <a:xfrm>
            <a:off x="6608250" y="3167659"/>
            <a:ext cx="1212672" cy="353943"/>
          </a:xfrm>
          <a:prstGeom prst="rect">
            <a:avLst/>
          </a:prstGeom>
          <a:solidFill>
            <a:schemeClr val="bg1"/>
          </a:solidFill>
        </p:spPr>
        <p:txBody>
          <a:bodyPr wrap="square" rtlCol="0">
            <a:spAutoFit/>
          </a:bodyPr>
          <a:lstStyle/>
          <a:p>
            <a:r>
              <a:rPr lang="en-US" b="1" dirty="0" smtClean="0">
                <a:solidFill>
                  <a:srgbClr val="FF0000"/>
                </a:solidFill>
              </a:rPr>
              <a:t>GROUND</a:t>
            </a:r>
            <a:endParaRPr lang="en-US" b="1" dirty="0">
              <a:solidFill>
                <a:srgbClr val="FF0000"/>
              </a:solidFill>
            </a:endParaRPr>
          </a:p>
        </p:txBody>
      </p:sp>
      <p:sp>
        <p:nvSpPr>
          <p:cNvPr id="25" name="Down Arrow 24"/>
          <p:cNvSpPr/>
          <p:nvPr/>
        </p:nvSpPr>
        <p:spPr bwMode="auto">
          <a:xfrm>
            <a:off x="4250366" y="4653265"/>
            <a:ext cx="484632" cy="55231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rgbClr val="DDDDDD"/>
              </a:solidFill>
              <a:effectLst/>
              <a:latin typeface="Arial" charset="0"/>
            </a:endParaRPr>
          </a:p>
        </p:txBody>
      </p:sp>
      <p:pic>
        <p:nvPicPr>
          <p:cNvPr id="26" name="Picture 25"/>
          <p:cNvPicPr>
            <a:picLocks noChangeAspect="1"/>
          </p:cNvPicPr>
          <p:nvPr/>
        </p:nvPicPr>
        <p:blipFill>
          <a:blip r:embed="rId12"/>
          <a:stretch>
            <a:fillRect/>
          </a:stretch>
        </p:blipFill>
        <p:spPr>
          <a:xfrm>
            <a:off x="1145332" y="5979499"/>
            <a:ext cx="758103" cy="765839"/>
          </a:xfrm>
          <a:prstGeom prst="rect">
            <a:avLst/>
          </a:prstGeom>
        </p:spPr>
      </p:pic>
      <p:sp>
        <p:nvSpPr>
          <p:cNvPr id="27" name="TextBox 26"/>
          <p:cNvSpPr txBox="1"/>
          <p:nvPr/>
        </p:nvSpPr>
        <p:spPr>
          <a:xfrm>
            <a:off x="144009" y="3733302"/>
            <a:ext cx="1212672" cy="353943"/>
          </a:xfrm>
          <a:prstGeom prst="rect">
            <a:avLst/>
          </a:prstGeom>
          <a:solidFill>
            <a:schemeClr val="bg1"/>
          </a:solidFill>
        </p:spPr>
        <p:txBody>
          <a:bodyPr wrap="square" rtlCol="0">
            <a:spAutoFit/>
          </a:bodyPr>
          <a:lstStyle/>
          <a:p>
            <a:r>
              <a:rPr lang="en-US" b="1" dirty="0" smtClean="0">
                <a:solidFill>
                  <a:srgbClr val="FF0000"/>
                </a:solidFill>
              </a:rPr>
              <a:t>MODES</a:t>
            </a:r>
            <a:endParaRPr lang="en-US" b="1" dirty="0">
              <a:solidFill>
                <a:srgbClr val="FF0000"/>
              </a:solidFill>
            </a:endParaRPr>
          </a:p>
        </p:txBody>
      </p:sp>
      <p:sp>
        <p:nvSpPr>
          <p:cNvPr id="28" name="TextBox 27"/>
          <p:cNvSpPr txBox="1"/>
          <p:nvPr/>
        </p:nvSpPr>
        <p:spPr>
          <a:xfrm>
            <a:off x="1048723" y="5427832"/>
            <a:ext cx="951320" cy="615553"/>
          </a:xfrm>
          <a:prstGeom prst="rect">
            <a:avLst/>
          </a:prstGeom>
          <a:solidFill>
            <a:schemeClr val="bg1"/>
          </a:solidFill>
        </p:spPr>
        <p:txBody>
          <a:bodyPr wrap="square" rtlCol="0">
            <a:spAutoFit/>
          </a:bodyPr>
          <a:lstStyle/>
          <a:p>
            <a:r>
              <a:rPr lang="en-US" b="1" dirty="0" smtClean="0">
                <a:solidFill>
                  <a:srgbClr val="FF0000"/>
                </a:solidFill>
              </a:rPr>
              <a:t>Stellar </a:t>
            </a:r>
          </a:p>
          <a:p>
            <a:r>
              <a:rPr lang="en-US" b="1" dirty="0" smtClean="0">
                <a:solidFill>
                  <a:srgbClr val="FF0000"/>
                </a:solidFill>
              </a:rPr>
              <a:t>Mass</a:t>
            </a:r>
            <a:endParaRPr lang="en-US" b="1" dirty="0">
              <a:solidFill>
                <a:srgbClr val="FF0000"/>
              </a:solidFill>
            </a:endParaRPr>
          </a:p>
        </p:txBody>
      </p:sp>
      <p:pic>
        <p:nvPicPr>
          <p:cNvPr id="29" name="Picture 28"/>
          <p:cNvPicPr>
            <a:picLocks noChangeAspect="1"/>
          </p:cNvPicPr>
          <p:nvPr/>
        </p:nvPicPr>
        <p:blipFill>
          <a:blip r:embed="rId13"/>
          <a:stretch>
            <a:fillRect/>
          </a:stretch>
        </p:blipFill>
        <p:spPr>
          <a:xfrm>
            <a:off x="269093" y="5803274"/>
            <a:ext cx="630483" cy="1093370"/>
          </a:xfrm>
          <a:prstGeom prst="rect">
            <a:avLst/>
          </a:prstGeom>
        </p:spPr>
      </p:pic>
      <p:sp>
        <p:nvSpPr>
          <p:cNvPr id="30" name="TextBox 29"/>
          <p:cNvSpPr txBox="1"/>
          <p:nvPr/>
        </p:nvSpPr>
        <p:spPr>
          <a:xfrm>
            <a:off x="23337" y="5307949"/>
            <a:ext cx="951320" cy="615553"/>
          </a:xfrm>
          <a:prstGeom prst="rect">
            <a:avLst/>
          </a:prstGeom>
          <a:solidFill>
            <a:schemeClr val="bg1"/>
          </a:solidFill>
        </p:spPr>
        <p:txBody>
          <a:bodyPr wrap="square" rtlCol="0">
            <a:spAutoFit/>
          </a:bodyPr>
          <a:lstStyle/>
          <a:p>
            <a:r>
              <a:rPr lang="en-US" b="1" dirty="0" smtClean="0">
                <a:solidFill>
                  <a:srgbClr val="FF0000"/>
                </a:solidFill>
              </a:rPr>
              <a:t>Red- </a:t>
            </a:r>
          </a:p>
          <a:p>
            <a:r>
              <a:rPr lang="en-US" b="1" dirty="0" smtClean="0">
                <a:solidFill>
                  <a:srgbClr val="FF0000"/>
                </a:solidFill>
              </a:rPr>
              <a:t>Shifts</a:t>
            </a:r>
          </a:p>
        </p:txBody>
      </p:sp>
      <p:cxnSp>
        <p:nvCxnSpPr>
          <p:cNvPr id="32" name="Straight Connector 31"/>
          <p:cNvCxnSpPr/>
          <p:nvPr/>
        </p:nvCxnSpPr>
        <p:spPr bwMode="auto">
          <a:xfrm flipV="1">
            <a:off x="23337" y="5142469"/>
            <a:ext cx="9120663" cy="1422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V="1">
            <a:off x="0" y="5222504"/>
            <a:ext cx="9457899" cy="352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pic>
        <p:nvPicPr>
          <p:cNvPr id="36" name="Picture 35"/>
          <p:cNvPicPr>
            <a:picLocks noChangeAspect="1"/>
          </p:cNvPicPr>
          <p:nvPr/>
        </p:nvPicPr>
        <p:blipFill>
          <a:blip r:embed="rId14"/>
          <a:stretch>
            <a:fillRect/>
          </a:stretch>
        </p:blipFill>
        <p:spPr>
          <a:xfrm>
            <a:off x="2123946" y="5979499"/>
            <a:ext cx="989886" cy="841972"/>
          </a:xfrm>
          <a:prstGeom prst="rect">
            <a:avLst/>
          </a:prstGeom>
        </p:spPr>
      </p:pic>
      <p:sp>
        <p:nvSpPr>
          <p:cNvPr id="37" name="TextBox 36"/>
          <p:cNvSpPr txBox="1"/>
          <p:nvPr/>
        </p:nvSpPr>
        <p:spPr>
          <a:xfrm>
            <a:off x="2040985" y="5320368"/>
            <a:ext cx="1362944" cy="615553"/>
          </a:xfrm>
          <a:prstGeom prst="rect">
            <a:avLst/>
          </a:prstGeom>
          <a:solidFill>
            <a:schemeClr val="bg1"/>
          </a:solidFill>
        </p:spPr>
        <p:txBody>
          <a:bodyPr wrap="square" rtlCol="0">
            <a:spAutoFit/>
          </a:bodyPr>
          <a:lstStyle/>
          <a:p>
            <a:r>
              <a:rPr lang="en-US" b="1" dirty="0" smtClean="0">
                <a:solidFill>
                  <a:srgbClr val="FF0000"/>
                </a:solidFill>
              </a:rPr>
              <a:t>Star &amp; Dust </a:t>
            </a:r>
          </a:p>
          <a:p>
            <a:r>
              <a:rPr lang="en-US" b="1" dirty="0" smtClean="0">
                <a:solidFill>
                  <a:srgbClr val="FF0000"/>
                </a:solidFill>
              </a:rPr>
              <a:t>Formation</a:t>
            </a:r>
          </a:p>
        </p:txBody>
      </p:sp>
      <p:pic>
        <p:nvPicPr>
          <p:cNvPr id="38" name="Picture 37"/>
          <p:cNvPicPr>
            <a:picLocks noChangeAspect="1"/>
          </p:cNvPicPr>
          <p:nvPr/>
        </p:nvPicPr>
        <p:blipFill>
          <a:blip r:embed="rId15"/>
          <a:stretch>
            <a:fillRect/>
          </a:stretch>
        </p:blipFill>
        <p:spPr>
          <a:xfrm>
            <a:off x="2761485" y="5962966"/>
            <a:ext cx="952500" cy="799044"/>
          </a:xfrm>
          <a:prstGeom prst="rect">
            <a:avLst/>
          </a:prstGeom>
        </p:spPr>
      </p:pic>
      <p:pic>
        <p:nvPicPr>
          <p:cNvPr id="41" name="Picture 40"/>
          <p:cNvPicPr>
            <a:picLocks noChangeAspect="1"/>
          </p:cNvPicPr>
          <p:nvPr/>
        </p:nvPicPr>
        <p:blipFill>
          <a:blip r:embed="rId16"/>
          <a:stretch>
            <a:fillRect/>
          </a:stretch>
        </p:blipFill>
        <p:spPr>
          <a:xfrm>
            <a:off x="3427281" y="5727261"/>
            <a:ext cx="1167194" cy="1142622"/>
          </a:xfrm>
          <a:prstGeom prst="rect">
            <a:avLst/>
          </a:prstGeom>
        </p:spPr>
      </p:pic>
      <p:sp>
        <p:nvSpPr>
          <p:cNvPr id="42" name="TextBox 41"/>
          <p:cNvSpPr txBox="1"/>
          <p:nvPr/>
        </p:nvSpPr>
        <p:spPr>
          <a:xfrm>
            <a:off x="3421117" y="5373354"/>
            <a:ext cx="1464781" cy="615553"/>
          </a:xfrm>
          <a:prstGeom prst="rect">
            <a:avLst/>
          </a:prstGeom>
          <a:solidFill>
            <a:schemeClr val="bg1"/>
          </a:solidFill>
        </p:spPr>
        <p:txBody>
          <a:bodyPr wrap="square" rtlCol="0">
            <a:spAutoFit/>
          </a:bodyPr>
          <a:lstStyle/>
          <a:p>
            <a:r>
              <a:rPr lang="en-US" b="1" smtClean="0">
                <a:solidFill>
                  <a:srgbClr val="FF0000"/>
                </a:solidFill>
              </a:rPr>
              <a:t>Structure Morphology </a:t>
            </a:r>
            <a:endParaRPr lang="en-US" b="1" dirty="0" smtClean="0">
              <a:solidFill>
                <a:srgbClr val="FF0000"/>
              </a:solidFill>
            </a:endParaRPr>
          </a:p>
        </p:txBody>
      </p:sp>
      <p:pic>
        <p:nvPicPr>
          <p:cNvPr id="43" name="Picture 42"/>
          <p:cNvPicPr>
            <a:picLocks noChangeAspect="1"/>
          </p:cNvPicPr>
          <p:nvPr/>
        </p:nvPicPr>
        <p:blipFill>
          <a:blip r:embed="rId17"/>
          <a:stretch>
            <a:fillRect/>
          </a:stretch>
        </p:blipFill>
        <p:spPr>
          <a:xfrm>
            <a:off x="4785886" y="5975379"/>
            <a:ext cx="1021565" cy="881197"/>
          </a:xfrm>
          <a:prstGeom prst="rect">
            <a:avLst/>
          </a:prstGeom>
        </p:spPr>
      </p:pic>
      <p:sp>
        <p:nvSpPr>
          <p:cNvPr id="44" name="TextBox 43"/>
          <p:cNvSpPr txBox="1"/>
          <p:nvPr/>
        </p:nvSpPr>
        <p:spPr>
          <a:xfrm>
            <a:off x="4903086" y="5441904"/>
            <a:ext cx="801678" cy="615553"/>
          </a:xfrm>
          <a:prstGeom prst="rect">
            <a:avLst/>
          </a:prstGeom>
          <a:solidFill>
            <a:schemeClr val="bg1"/>
          </a:solidFill>
        </p:spPr>
        <p:txBody>
          <a:bodyPr wrap="square" rtlCol="0">
            <a:spAutoFit/>
          </a:bodyPr>
          <a:lstStyle/>
          <a:p>
            <a:r>
              <a:rPr lang="en-US" b="1" dirty="0" smtClean="0">
                <a:solidFill>
                  <a:srgbClr val="FF0000"/>
                </a:solidFill>
              </a:rPr>
              <a:t>AGNs</a:t>
            </a:r>
          </a:p>
          <a:p>
            <a:r>
              <a:rPr lang="en-US" b="1" dirty="0" smtClean="0">
                <a:solidFill>
                  <a:srgbClr val="FF0000"/>
                </a:solidFill>
              </a:rPr>
              <a:t>QSOs </a:t>
            </a:r>
          </a:p>
        </p:txBody>
      </p:sp>
      <p:pic>
        <p:nvPicPr>
          <p:cNvPr id="45" name="Picture 44"/>
          <p:cNvPicPr>
            <a:picLocks noChangeAspect="1"/>
          </p:cNvPicPr>
          <p:nvPr/>
        </p:nvPicPr>
        <p:blipFill>
          <a:blip r:embed="rId18"/>
          <a:stretch>
            <a:fillRect/>
          </a:stretch>
        </p:blipFill>
        <p:spPr>
          <a:xfrm>
            <a:off x="5821964" y="6015078"/>
            <a:ext cx="959695" cy="777218"/>
          </a:xfrm>
          <a:prstGeom prst="rect">
            <a:avLst/>
          </a:prstGeom>
        </p:spPr>
      </p:pic>
      <p:sp>
        <p:nvSpPr>
          <p:cNvPr id="46" name="TextBox 45"/>
          <p:cNvSpPr txBox="1"/>
          <p:nvPr/>
        </p:nvSpPr>
        <p:spPr>
          <a:xfrm>
            <a:off x="5770166" y="5375877"/>
            <a:ext cx="1203839" cy="615553"/>
          </a:xfrm>
          <a:prstGeom prst="rect">
            <a:avLst/>
          </a:prstGeom>
          <a:solidFill>
            <a:schemeClr val="bg1"/>
          </a:solidFill>
        </p:spPr>
        <p:txBody>
          <a:bodyPr wrap="square" rtlCol="0">
            <a:spAutoFit/>
          </a:bodyPr>
          <a:lstStyle/>
          <a:p>
            <a:r>
              <a:rPr lang="en-US" b="1" dirty="0" smtClean="0">
                <a:solidFill>
                  <a:srgbClr val="FF0000"/>
                </a:solidFill>
              </a:rPr>
              <a:t>Winds &amp; Feedback </a:t>
            </a:r>
          </a:p>
        </p:txBody>
      </p:sp>
      <p:pic>
        <p:nvPicPr>
          <p:cNvPr id="47" name="Picture 46"/>
          <p:cNvPicPr>
            <a:picLocks noChangeAspect="1"/>
          </p:cNvPicPr>
          <p:nvPr/>
        </p:nvPicPr>
        <p:blipFill>
          <a:blip r:embed="rId19"/>
          <a:stretch>
            <a:fillRect/>
          </a:stretch>
        </p:blipFill>
        <p:spPr>
          <a:xfrm>
            <a:off x="7033559" y="5590685"/>
            <a:ext cx="1172012" cy="1256736"/>
          </a:xfrm>
          <a:prstGeom prst="rect">
            <a:avLst/>
          </a:prstGeom>
        </p:spPr>
      </p:pic>
      <p:sp>
        <p:nvSpPr>
          <p:cNvPr id="48" name="TextBox 47"/>
          <p:cNvSpPr txBox="1"/>
          <p:nvPr/>
        </p:nvSpPr>
        <p:spPr>
          <a:xfrm>
            <a:off x="7015025" y="5351164"/>
            <a:ext cx="1113284" cy="353943"/>
          </a:xfrm>
          <a:prstGeom prst="rect">
            <a:avLst/>
          </a:prstGeom>
          <a:solidFill>
            <a:schemeClr val="bg1"/>
          </a:solidFill>
        </p:spPr>
        <p:txBody>
          <a:bodyPr wrap="square" rtlCol="0">
            <a:spAutoFit/>
          </a:bodyPr>
          <a:lstStyle/>
          <a:p>
            <a:r>
              <a:rPr lang="en-US" b="1" smtClean="0">
                <a:solidFill>
                  <a:srgbClr val="FF0000"/>
                </a:solidFill>
              </a:rPr>
              <a:t>Motions</a:t>
            </a:r>
            <a:endParaRPr lang="en-US" b="1" dirty="0" smtClean="0">
              <a:solidFill>
                <a:srgbClr val="FF0000"/>
              </a:solidFill>
            </a:endParaRPr>
          </a:p>
        </p:txBody>
      </p:sp>
      <p:pic>
        <p:nvPicPr>
          <p:cNvPr id="49" name="Picture 48"/>
          <p:cNvPicPr>
            <a:picLocks noChangeAspect="1"/>
          </p:cNvPicPr>
          <p:nvPr/>
        </p:nvPicPr>
        <p:blipFill>
          <a:blip r:embed="rId20"/>
          <a:stretch>
            <a:fillRect/>
          </a:stretch>
        </p:blipFill>
        <p:spPr>
          <a:xfrm>
            <a:off x="8108232" y="5594233"/>
            <a:ext cx="941814" cy="884891"/>
          </a:xfrm>
          <a:prstGeom prst="rect">
            <a:avLst/>
          </a:prstGeom>
        </p:spPr>
      </p:pic>
      <p:sp>
        <p:nvSpPr>
          <p:cNvPr id="50" name="TextBox 49"/>
          <p:cNvSpPr txBox="1"/>
          <p:nvPr/>
        </p:nvSpPr>
        <p:spPr>
          <a:xfrm>
            <a:off x="7875395" y="6450534"/>
            <a:ext cx="1268605" cy="353943"/>
          </a:xfrm>
          <a:prstGeom prst="rect">
            <a:avLst/>
          </a:prstGeom>
          <a:solidFill>
            <a:schemeClr val="bg1"/>
          </a:solidFill>
        </p:spPr>
        <p:txBody>
          <a:bodyPr wrap="square" rtlCol="0">
            <a:spAutoFit/>
          </a:bodyPr>
          <a:lstStyle/>
          <a:p>
            <a:r>
              <a:rPr lang="en-US" b="1" smtClean="0">
                <a:solidFill>
                  <a:srgbClr val="FF0000"/>
                </a:solidFill>
              </a:rPr>
              <a:t>Metallicity</a:t>
            </a:r>
            <a:endParaRPr lang="en-US" b="1" dirty="0" smtClean="0">
              <a:solidFill>
                <a:srgbClr val="FF0000"/>
              </a:solidFill>
            </a:endParaRPr>
          </a:p>
        </p:txBody>
      </p:sp>
    </p:spTree>
    <p:extLst>
      <p:ext uri="{BB962C8B-B14F-4D97-AF65-F5344CB8AC3E}">
        <p14:creationId xmlns:p14="http://schemas.microsoft.com/office/powerpoint/2010/main" val="1005767221"/>
      </p:ext>
    </p:extLst>
  </p:cSld>
  <p:clrMapOvr>
    <a:masterClrMapping/>
  </p:clrMapOvr>
  <p:transition spd="slow">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21894" y="284926"/>
            <a:ext cx="7724274" cy="1077218"/>
          </a:xfrm>
          <a:prstGeom prst="rect">
            <a:avLst/>
          </a:prstGeom>
          <a:noFill/>
        </p:spPr>
        <p:txBody>
          <a:bodyPr wrap="square" rtlCol="0">
            <a:spAutoFit/>
          </a:bodyPr>
          <a:lstStyle/>
          <a:p>
            <a:r>
              <a:rPr lang="en-US" sz="3200" b="1" dirty="0" smtClean="0">
                <a:solidFill>
                  <a:srgbClr val="FFFF00"/>
                </a:solidFill>
              </a:rPr>
              <a:t>and </a:t>
            </a:r>
            <a:r>
              <a:rPr lang="en-US" sz="3200" b="1" dirty="0" smtClean="0">
                <a:solidFill>
                  <a:srgbClr val="FF0000"/>
                </a:solidFill>
              </a:rPr>
              <a:t>R</a:t>
            </a:r>
            <a:r>
              <a:rPr lang="en-US" sz="3200" b="1" dirty="0" smtClean="0">
                <a:solidFill>
                  <a:srgbClr val="FF8758"/>
                </a:solidFill>
              </a:rPr>
              <a:t>A</a:t>
            </a:r>
            <a:r>
              <a:rPr lang="en-US" sz="3200" b="1" dirty="0" smtClean="0">
                <a:solidFill>
                  <a:srgbClr val="FFFF00"/>
                </a:solidFill>
              </a:rPr>
              <a:t>I</a:t>
            </a:r>
            <a:r>
              <a:rPr lang="en-US" sz="3200" b="1" dirty="0" smtClean="0">
                <a:solidFill>
                  <a:srgbClr val="00B050"/>
                </a:solidFill>
              </a:rPr>
              <a:t>N</a:t>
            </a:r>
            <a:r>
              <a:rPr lang="en-US" sz="3200" b="1" dirty="0" smtClean="0">
                <a:solidFill>
                  <a:srgbClr val="00B0F0"/>
                </a:solidFill>
              </a:rPr>
              <a:t>B</a:t>
            </a:r>
            <a:r>
              <a:rPr lang="en-US" sz="3200" b="1" dirty="0" smtClean="0">
                <a:solidFill>
                  <a:srgbClr val="0070C0"/>
                </a:solidFill>
              </a:rPr>
              <a:t>O</a:t>
            </a:r>
            <a:r>
              <a:rPr lang="en-US" sz="3200" b="1" dirty="0" smtClean="0">
                <a:solidFill>
                  <a:srgbClr val="7030A0"/>
                </a:solidFill>
              </a:rPr>
              <a:t>W </a:t>
            </a:r>
            <a:r>
              <a:rPr lang="en-US" sz="3200" b="1" dirty="0" smtClean="0">
                <a:solidFill>
                  <a:srgbClr val="FFFF00"/>
                </a:solidFill>
              </a:rPr>
              <a:t>Coalition of Diversity and Inclusiveness as magnets for:</a:t>
            </a:r>
            <a:endParaRPr lang="en-US" sz="3200" b="1" dirty="0">
              <a:solidFill>
                <a:srgbClr val="FFFF00"/>
              </a:solidFill>
            </a:endParaRPr>
          </a:p>
        </p:txBody>
      </p:sp>
      <p:sp>
        <p:nvSpPr>
          <p:cNvPr id="4" name="TextBox 3"/>
          <p:cNvSpPr txBox="1"/>
          <p:nvPr/>
        </p:nvSpPr>
        <p:spPr>
          <a:xfrm>
            <a:off x="84222" y="1614807"/>
            <a:ext cx="8807115" cy="3416320"/>
          </a:xfrm>
          <a:prstGeom prst="rect">
            <a:avLst/>
          </a:prstGeom>
          <a:noFill/>
          <a:ln w="38100">
            <a:solidFill>
              <a:srgbClr val="92D050"/>
            </a:solidFill>
          </a:ln>
        </p:spPr>
        <p:txBody>
          <a:bodyPr wrap="square" rtlCol="0">
            <a:spAutoFit/>
          </a:bodyPr>
          <a:lstStyle/>
          <a:p>
            <a:pPr marL="285750" indent="-285750">
              <a:lnSpc>
                <a:spcPct val="150000"/>
              </a:lnSpc>
              <a:buFont typeface="Arial" charset="0"/>
              <a:buChar char="•"/>
            </a:pPr>
            <a:r>
              <a:rPr lang="en-US" sz="2400" dirty="0" smtClean="0">
                <a:solidFill>
                  <a:schemeClr val="bg1"/>
                </a:solidFill>
              </a:rPr>
              <a:t>Deepest surveys from X-ray to radio,  from ground to  space</a:t>
            </a:r>
          </a:p>
          <a:p>
            <a:pPr marL="285750" indent="-285750">
              <a:lnSpc>
                <a:spcPct val="150000"/>
              </a:lnSpc>
              <a:buFont typeface="Arial" charset="0"/>
              <a:buChar char="•"/>
            </a:pPr>
            <a:r>
              <a:rPr lang="en-US" sz="2400" dirty="0" smtClean="0">
                <a:solidFill>
                  <a:schemeClr val="bg1"/>
                </a:solidFill>
              </a:rPr>
              <a:t>Best narrow to wide band, </a:t>
            </a:r>
            <a:r>
              <a:rPr lang="en-US" sz="2400" dirty="0" err="1" smtClean="0">
                <a:solidFill>
                  <a:schemeClr val="bg1"/>
                </a:solidFill>
              </a:rPr>
              <a:t>grism</a:t>
            </a:r>
            <a:r>
              <a:rPr lang="en-US" sz="2400" dirty="0" smtClean="0">
                <a:solidFill>
                  <a:schemeClr val="bg1"/>
                </a:solidFill>
              </a:rPr>
              <a:t>, spectral, IFU, etc. data</a:t>
            </a:r>
          </a:p>
          <a:p>
            <a:pPr marL="285750" indent="-285750">
              <a:lnSpc>
                <a:spcPct val="150000"/>
              </a:lnSpc>
              <a:buFont typeface="Arial" charset="0"/>
              <a:buChar char="•"/>
            </a:pPr>
            <a:r>
              <a:rPr lang="en-US" sz="2400" dirty="0" smtClean="0">
                <a:solidFill>
                  <a:schemeClr val="bg1"/>
                </a:solidFill>
              </a:rPr>
              <a:t>Mock catalogs from several different Semi-Analytic Models (SAMs) based on one cosmological N-body simulation  </a:t>
            </a:r>
          </a:p>
          <a:p>
            <a:pPr marL="285750" indent="-285750">
              <a:lnSpc>
                <a:spcPct val="150000"/>
              </a:lnSpc>
              <a:buFont typeface="Arial" charset="0"/>
              <a:buChar char="•"/>
            </a:pPr>
            <a:r>
              <a:rPr lang="en-US" sz="2400" dirty="0" smtClean="0">
                <a:solidFill>
                  <a:schemeClr val="bg1"/>
                </a:solidFill>
              </a:rPr>
              <a:t>Most advanced </a:t>
            </a:r>
            <a:r>
              <a:rPr lang="en-US" sz="2400" dirty="0" err="1" smtClean="0">
                <a:solidFill>
                  <a:schemeClr val="bg1"/>
                </a:solidFill>
              </a:rPr>
              <a:t>CANDELized</a:t>
            </a:r>
            <a:r>
              <a:rPr lang="en-US" sz="2400" dirty="0" smtClean="0">
                <a:solidFill>
                  <a:schemeClr val="bg1"/>
                </a:solidFill>
              </a:rPr>
              <a:t> images and mock IFU data from the most advanced hydrodynamic simulations</a:t>
            </a:r>
          </a:p>
        </p:txBody>
      </p:sp>
      <p:sp>
        <p:nvSpPr>
          <p:cNvPr id="6" name="TextBox 5"/>
          <p:cNvSpPr txBox="1"/>
          <p:nvPr/>
        </p:nvSpPr>
        <p:spPr>
          <a:xfrm>
            <a:off x="84222" y="5149515"/>
            <a:ext cx="8578515" cy="1831271"/>
          </a:xfrm>
          <a:prstGeom prst="rect">
            <a:avLst/>
          </a:prstGeom>
          <a:noFill/>
        </p:spPr>
        <p:txBody>
          <a:bodyPr wrap="square" rtlCol="0">
            <a:spAutoFit/>
          </a:bodyPr>
          <a:lstStyle/>
          <a:p>
            <a:r>
              <a:rPr lang="en-US" sz="2400" dirty="0" smtClean="0">
                <a:solidFill>
                  <a:srgbClr val="FFFF00"/>
                </a:solidFill>
              </a:rPr>
              <a:t>Together, the rich suite of data within the CANDELS 5 fields enable diverse  studies </a:t>
            </a:r>
            <a:r>
              <a:rPr lang="en-US" sz="2400" dirty="0">
                <a:solidFill>
                  <a:srgbClr val="FFFF00"/>
                </a:solidFill>
              </a:rPr>
              <a:t>of  </a:t>
            </a:r>
            <a:r>
              <a:rPr lang="en-US" sz="2400" dirty="0" smtClean="0">
                <a:solidFill>
                  <a:srgbClr val="FFFF00"/>
                </a:solidFill>
              </a:rPr>
              <a:t>the time/evolution of  </a:t>
            </a:r>
            <a:r>
              <a:rPr lang="en-US" sz="2400" dirty="0">
                <a:solidFill>
                  <a:srgbClr val="FFFF00"/>
                </a:solidFill>
              </a:rPr>
              <a:t>stellar mass, SFR, dust, AGNs, UV starbursts, dusty SF, </a:t>
            </a:r>
            <a:r>
              <a:rPr lang="en-US" sz="2400" dirty="0" smtClean="0">
                <a:solidFill>
                  <a:srgbClr val="FFFF00"/>
                </a:solidFill>
              </a:rPr>
              <a:t>metallicity, feedback, ages, etc.</a:t>
            </a:r>
            <a:endParaRPr lang="en-US" sz="2400" dirty="0">
              <a:solidFill>
                <a:srgbClr val="FFFF00"/>
              </a:solidFill>
            </a:endParaRPr>
          </a:p>
          <a:p>
            <a:endParaRPr lang="en-US" dirty="0"/>
          </a:p>
        </p:txBody>
      </p:sp>
    </p:spTree>
    <p:extLst>
      <p:ext uri="{BB962C8B-B14F-4D97-AF65-F5344CB8AC3E}">
        <p14:creationId xmlns:p14="http://schemas.microsoft.com/office/powerpoint/2010/main" val="481298171"/>
      </p:ext>
    </p:extLst>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62512" y="61732"/>
            <a:ext cx="8891336" cy="6617196"/>
          </a:xfrm>
          <a:prstGeom prst="rect">
            <a:avLst/>
          </a:prstGeom>
          <a:noFill/>
        </p:spPr>
        <p:txBody>
          <a:bodyPr wrap="square" rtlCol="0">
            <a:spAutoFit/>
          </a:bodyPr>
          <a:lstStyle/>
          <a:p>
            <a:r>
              <a:rPr lang="en-US" sz="2800" b="1" dirty="0" smtClean="0">
                <a:solidFill>
                  <a:srgbClr val="FFFF00"/>
                </a:solidFill>
              </a:rPr>
              <a:t>While for CANDELS fields, the rich are getting richer,</a:t>
            </a:r>
          </a:p>
          <a:p>
            <a:pPr algn="l"/>
            <a:r>
              <a:rPr lang="en-US" sz="2800" b="1" dirty="0" smtClean="0">
                <a:solidFill>
                  <a:srgbClr val="92D050"/>
                </a:solidFill>
              </a:rPr>
              <a:t/>
            </a:r>
            <a:br>
              <a:rPr lang="en-US" sz="2800" b="1" dirty="0" smtClean="0">
                <a:solidFill>
                  <a:srgbClr val="92D050"/>
                </a:solidFill>
              </a:rPr>
            </a:br>
            <a:r>
              <a:rPr lang="en-US" sz="2800" b="1" dirty="0" smtClean="0">
                <a:solidFill>
                  <a:srgbClr val="92D050"/>
                </a:solidFill>
              </a:rPr>
              <a:t>the enormous &amp; unsurpassed wealth of original &amp; reduced data, cataloged &amp; derived information, and customized models and simulations are being provided  to the community, </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2800" b="1" dirty="0">
                <a:solidFill>
                  <a:srgbClr val="FF0000"/>
                </a:solidFill>
              </a:rPr>
              <a:t/>
            </a:r>
            <a:br>
              <a:rPr lang="en-US" sz="2800" b="1" dirty="0">
                <a:solidFill>
                  <a:srgbClr val="FF0000"/>
                </a:solidFill>
              </a:rPr>
            </a:br>
            <a:r>
              <a:rPr lang="en-US" sz="2800" b="1" dirty="0" smtClean="0">
                <a:solidFill>
                  <a:srgbClr val="FFC000"/>
                </a:solidFill>
              </a:rPr>
              <a:t>and will serve as the stepping stone and thus lasting legacy for deep surveys, especially measures of gas and dust that play a critical role in galaxy and AGN evolution, by JWST, ALMA, SKA, and other survey instruments for decades to come.</a:t>
            </a:r>
            <a:br>
              <a:rPr lang="en-US" sz="2800" b="1" dirty="0" smtClean="0">
                <a:solidFill>
                  <a:srgbClr val="FFC000"/>
                </a:solidFill>
              </a:rPr>
            </a:br>
            <a:r>
              <a:rPr lang="en-US" sz="2800" b="1" dirty="0">
                <a:solidFill>
                  <a:srgbClr val="FF0000"/>
                </a:solidFill>
              </a:rPr>
              <a:t/>
            </a:r>
            <a:br>
              <a:rPr lang="en-US" sz="2800" b="1" dirty="0">
                <a:solidFill>
                  <a:srgbClr val="FF0000"/>
                </a:solidFill>
              </a:rPr>
            </a:br>
            <a:endParaRPr lang="en-US" sz="3200" dirty="0">
              <a:solidFill>
                <a:srgbClr val="FF0000"/>
              </a:solidFill>
            </a:endParaRPr>
          </a:p>
        </p:txBody>
      </p:sp>
    </p:spTree>
    <p:extLst>
      <p:ext uri="{BB962C8B-B14F-4D97-AF65-F5344CB8AC3E}">
        <p14:creationId xmlns:p14="http://schemas.microsoft.com/office/powerpoint/2010/main" val="760103038"/>
      </p:ext>
    </p:extLst>
  </p:cSld>
  <p:clrMapOvr>
    <a:masterClrMapping/>
  </p:clrMapOvr>
  <p:transition spd="slow">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52664" y="525370"/>
            <a:ext cx="8891336" cy="6617196"/>
          </a:xfrm>
          <a:prstGeom prst="rect">
            <a:avLst/>
          </a:prstGeom>
          <a:noFill/>
        </p:spPr>
        <p:txBody>
          <a:bodyPr wrap="square" rtlCol="0">
            <a:spAutoFit/>
          </a:bodyPr>
          <a:lstStyle/>
          <a:p>
            <a:r>
              <a:rPr lang="en-US" sz="2800" b="1" dirty="0" smtClean="0">
                <a:solidFill>
                  <a:srgbClr val="FFFF00"/>
                </a:solidFill>
              </a:rPr>
              <a:t>While for CANDELS fields, the rich are getting richer,</a:t>
            </a:r>
          </a:p>
          <a:p>
            <a:pPr algn="l"/>
            <a:r>
              <a:rPr lang="en-US" sz="2800" b="1" dirty="0">
                <a:solidFill>
                  <a:srgbClr val="92D050"/>
                </a:solidFill>
              </a:rPr>
              <a:t>t</a:t>
            </a:r>
            <a:r>
              <a:rPr lang="en-US" sz="2800" b="1" dirty="0" smtClean="0">
                <a:solidFill>
                  <a:srgbClr val="92D050"/>
                </a:solidFill>
              </a:rPr>
              <a:t>he enormous &amp; unsurpassed wealth of original &amp; reduced data, cataloged &amp; derived information, and customized models and simulations are being provided  to the community, </a:t>
            </a:r>
            <a:r>
              <a:rPr lang="en-US" sz="2800" b="1" dirty="0" smtClean="0">
                <a:solidFill>
                  <a:srgbClr val="FF0000"/>
                </a:solidFill>
              </a:rPr>
              <a:t/>
            </a:r>
            <a:br>
              <a:rPr lang="en-US" sz="2800" b="1" dirty="0" smtClean="0">
                <a:solidFill>
                  <a:srgbClr val="FF0000"/>
                </a:solidFill>
              </a:rPr>
            </a:br>
            <a:r>
              <a:rPr lang="en-US" sz="2800" b="1" dirty="0">
                <a:solidFill>
                  <a:srgbClr val="FF0000"/>
                </a:solidFill>
              </a:rPr>
              <a:t/>
            </a:r>
            <a:br>
              <a:rPr lang="en-US" sz="2800" b="1" dirty="0">
                <a:solidFill>
                  <a:srgbClr val="FF0000"/>
                </a:solidFill>
              </a:rPr>
            </a:br>
            <a:r>
              <a:rPr lang="en-US" sz="2800" b="1" dirty="0" smtClean="0">
                <a:solidFill>
                  <a:srgbClr val="FF0000"/>
                </a:solidFill>
              </a:rPr>
              <a:t>and will serve as the stepping stone and thus lasting legacy for deep surveys, especially of gas and dust, by JWST, ALMA, SKA, and other survey instruments for decades to come.</a:t>
            </a:r>
            <a:br>
              <a:rPr lang="en-US" sz="2800" b="1" dirty="0" smtClean="0">
                <a:solidFill>
                  <a:srgbClr val="FF0000"/>
                </a:solidFill>
              </a:rPr>
            </a:br>
            <a:r>
              <a:rPr lang="en-US" sz="2800" b="1" dirty="0">
                <a:solidFill>
                  <a:srgbClr val="FF0000"/>
                </a:solidFill>
              </a:rPr>
              <a:t/>
            </a:r>
            <a:br>
              <a:rPr lang="en-US" sz="2800" b="1" dirty="0">
                <a:solidFill>
                  <a:srgbClr val="FF0000"/>
                </a:solidFill>
              </a:rPr>
            </a:br>
            <a:r>
              <a:rPr lang="en-US" sz="2800" b="1" dirty="0" smtClean="0">
                <a:solidFill>
                  <a:srgbClr val="FF0000"/>
                </a:solidFill>
              </a:rPr>
              <a:t>TAKE-AWAY MESSAGE: </a:t>
            </a:r>
            <a:r>
              <a:rPr lang="en-US" sz="2800" b="1" dirty="0">
                <a:solidFill>
                  <a:srgbClr val="FFFF00"/>
                </a:solidFill>
              </a:rPr>
              <a:t> </a:t>
            </a:r>
            <a:r>
              <a:rPr lang="en-US" sz="2800" b="1" dirty="0" smtClean="0">
                <a:solidFill>
                  <a:srgbClr val="FFFF00"/>
                </a:solidFill>
              </a:rPr>
              <a:t>the 5 CANDELS fields are where the action is and will be for evolutionary studies of distant </a:t>
            </a:r>
            <a:r>
              <a:rPr lang="en-US" sz="2800" b="1" i="1" dirty="0" smtClean="0">
                <a:solidFill>
                  <a:srgbClr val="FFFF00"/>
                </a:solidFill>
              </a:rPr>
              <a:t>field</a:t>
            </a:r>
            <a:r>
              <a:rPr lang="en-US" sz="2800" b="1" dirty="0" smtClean="0">
                <a:solidFill>
                  <a:srgbClr val="FFFF00"/>
                </a:solidFill>
              </a:rPr>
              <a:t> galaxies and AGNs for years to come.</a:t>
            </a:r>
            <a:endParaRPr lang="en-US" sz="2800" b="1" dirty="0" smtClean="0">
              <a:solidFill>
                <a:srgbClr val="FF0000"/>
              </a:solidFill>
            </a:endParaRPr>
          </a:p>
          <a:p>
            <a:endParaRPr lang="en-US" sz="3200" dirty="0">
              <a:solidFill>
                <a:srgbClr val="FF0000"/>
              </a:solidFill>
            </a:endParaRPr>
          </a:p>
        </p:txBody>
      </p:sp>
    </p:spTree>
    <p:extLst>
      <p:ext uri="{BB962C8B-B14F-4D97-AF65-F5344CB8AC3E}">
        <p14:creationId xmlns:p14="http://schemas.microsoft.com/office/powerpoint/2010/main" val="2141035294"/>
      </p:ext>
    </p:extLst>
  </p:cSld>
  <p:clrMapOvr>
    <a:masterClrMapping/>
  </p:clrMapOvr>
  <p:transition spd="slow">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203"/>
            <a:ext cx="7772400" cy="613893"/>
          </a:xfrm>
        </p:spPr>
        <p:txBody>
          <a:bodyPr/>
          <a:lstStyle/>
          <a:p>
            <a:r>
              <a:rPr lang="en-US" b="1" dirty="0" smtClean="0">
                <a:solidFill>
                  <a:srgbClr val="FF0000"/>
                </a:solidFill>
              </a:rPr>
              <a:t>Two Take-Away Messages</a:t>
            </a:r>
            <a:endParaRPr lang="en-US" b="1" dirty="0">
              <a:solidFill>
                <a:srgbClr val="FF0000"/>
              </a:solidFill>
            </a:endParaRPr>
          </a:p>
        </p:txBody>
      </p:sp>
      <p:sp>
        <p:nvSpPr>
          <p:cNvPr id="3" name="Content Placeholder 2"/>
          <p:cNvSpPr>
            <a:spLocks noGrp="1"/>
          </p:cNvSpPr>
          <p:nvPr>
            <p:ph idx="1"/>
          </p:nvPr>
        </p:nvSpPr>
        <p:spPr>
          <a:xfrm>
            <a:off x="1184856" y="912254"/>
            <a:ext cx="6761409" cy="4805966"/>
          </a:xfrm>
        </p:spPr>
        <p:txBody>
          <a:bodyPr/>
          <a:lstStyle/>
          <a:p>
            <a:pPr marL="0" marR="0" lvl="0" indent="0" defTabSz="914400" eaLnBrk="1" fontAlgn="auto" latinLnBrk="0" hangingPunct="1">
              <a:lnSpc>
                <a:spcPct val="100000"/>
              </a:lnSpc>
              <a:spcBef>
                <a:spcPts val="0"/>
              </a:spcBef>
              <a:spcAft>
                <a:spcPts val="0"/>
              </a:spcAft>
              <a:buClrTx/>
              <a:buSzTx/>
              <a:buNone/>
              <a:tabLst/>
              <a:defRPr/>
            </a:pPr>
            <a:r>
              <a:rPr lang="en-US" dirty="0" smtClean="0"/>
              <a:t>We remain far from understanding the origins, assembly, structure, motions, environments, etc.  of gas, dust, stars, and SMBH in galaxies. </a:t>
            </a:r>
          </a:p>
          <a:p>
            <a:pPr marL="0" marR="0" lvl="0" indent="0" defTabSz="914400" eaLnBrk="1" fontAlgn="auto" latinLnBrk="0" hangingPunct="1">
              <a:spcBef>
                <a:spcPts val="0"/>
              </a:spcBef>
              <a:spcAft>
                <a:spcPts val="0"/>
              </a:spcAft>
              <a:buClrTx/>
              <a:buSzTx/>
              <a:buNone/>
              <a:tabLst/>
              <a:defRPr/>
            </a:pPr>
            <a:endParaRPr lang="en-US" dirty="0" smtClean="0"/>
          </a:p>
          <a:p>
            <a:pPr marL="0" marR="0" lvl="0" indent="0" defTabSz="914400" eaLnBrk="1" fontAlgn="auto" latinLnBrk="0" hangingPunct="1">
              <a:spcBef>
                <a:spcPts val="0"/>
              </a:spcBef>
              <a:spcAft>
                <a:spcPts val="0"/>
              </a:spcAft>
              <a:buClrTx/>
              <a:buSzTx/>
              <a:buNone/>
              <a:tabLst/>
              <a:defRPr/>
            </a:pPr>
            <a:endParaRPr lang="en-US" dirty="0"/>
          </a:p>
          <a:p>
            <a:pPr marL="0" marR="0" lvl="0" indent="0" defTabSz="914400" eaLnBrk="1" fontAlgn="auto" latinLnBrk="0" hangingPunct="1">
              <a:spcBef>
                <a:spcPts val="0"/>
              </a:spcBef>
              <a:spcAft>
                <a:spcPts val="0"/>
              </a:spcAft>
              <a:buClrTx/>
              <a:buSzTx/>
              <a:buNone/>
              <a:tabLst/>
              <a:defRPr/>
            </a:pPr>
            <a:r>
              <a:rPr lang="en-US" dirty="0" smtClean="0">
                <a:solidFill>
                  <a:schemeClr val="bg1">
                    <a:lumMod val="50000"/>
                  </a:schemeClr>
                </a:solidFill>
              </a:rPr>
              <a:t>If you want to research the evolution of galaxies or AGN (outside of rich clusters),  go to the CANDELS fields</a:t>
            </a:r>
            <a:r>
              <a:rPr lang="en-US" dirty="0" smtClean="0"/>
              <a:t>.</a:t>
            </a:r>
          </a:p>
        </p:txBody>
      </p:sp>
      <p:pic>
        <p:nvPicPr>
          <p:cNvPr id="4" name="Picture 3" descr="CANDELS_Circle.color3.small-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16" y="3953813"/>
            <a:ext cx="1501784" cy="140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5400000">
            <a:off x="7000548" y="1553921"/>
            <a:ext cx="2325003" cy="1041668"/>
          </a:xfrm>
          <a:prstGeom prst="rect">
            <a:avLst/>
          </a:prstGeom>
        </p:spPr>
      </p:pic>
      <p:sp>
        <p:nvSpPr>
          <p:cNvPr id="8" name="TextBox 7"/>
          <p:cNvSpPr txBox="1"/>
          <p:nvPr/>
        </p:nvSpPr>
        <p:spPr>
          <a:xfrm>
            <a:off x="6516710" y="5518165"/>
            <a:ext cx="2627290" cy="400110"/>
          </a:xfrm>
          <a:prstGeom prst="rect">
            <a:avLst/>
          </a:prstGeom>
          <a:solidFill>
            <a:schemeClr val="tx1">
              <a:lumMod val="85000"/>
            </a:schemeClr>
          </a:solidFill>
          <a:ln w="28575" cmpd="sng">
            <a:solidFill>
              <a:srgbClr val="131216"/>
            </a:solidFill>
          </a:ln>
        </p:spPr>
        <p:txBody>
          <a:bodyPr wrap="square" rtlCol="0">
            <a:spAutoFit/>
          </a:bodyPr>
          <a:lstStyle/>
          <a:p>
            <a:r>
              <a:rPr lang="en-US" sz="2000" b="1" dirty="0" err="1">
                <a:solidFill>
                  <a:srgbClr val="FFFF00"/>
                </a:solidFill>
              </a:rPr>
              <a:t>c</a:t>
            </a:r>
            <a:r>
              <a:rPr lang="en-US" sz="2000" b="1" dirty="0" err="1" smtClean="0">
                <a:solidFill>
                  <a:srgbClr val="FFFF00"/>
                </a:solidFill>
              </a:rPr>
              <a:t>andels.ucolick.org</a:t>
            </a:r>
            <a:endParaRPr lang="en-US" sz="2000" b="1" dirty="0">
              <a:solidFill>
                <a:srgbClr val="FFFF00"/>
              </a:solidFill>
            </a:endParaRPr>
          </a:p>
        </p:txBody>
      </p:sp>
    </p:spTree>
    <p:extLst>
      <p:ext uri="{BB962C8B-B14F-4D97-AF65-F5344CB8AC3E}">
        <p14:creationId xmlns:p14="http://schemas.microsoft.com/office/powerpoint/2010/main" val="2075390711"/>
      </p:ext>
    </p:extLst>
  </p:cSld>
  <p:clrMapOvr>
    <a:masterClrMapping/>
  </p:clrMapOvr>
  <p:transition spd="slow">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203"/>
            <a:ext cx="7772400" cy="613893"/>
          </a:xfrm>
        </p:spPr>
        <p:txBody>
          <a:bodyPr/>
          <a:lstStyle/>
          <a:p>
            <a:r>
              <a:rPr lang="en-US" b="1" dirty="0" smtClean="0">
                <a:solidFill>
                  <a:srgbClr val="FF0000"/>
                </a:solidFill>
              </a:rPr>
              <a:t>Two Take-Away Messages</a:t>
            </a:r>
            <a:endParaRPr lang="en-US" b="1" dirty="0">
              <a:solidFill>
                <a:srgbClr val="FF0000"/>
              </a:solidFill>
            </a:endParaRPr>
          </a:p>
        </p:txBody>
      </p:sp>
      <p:sp>
        <p:nvSpPr>
          <p:cNvPr id="3" name="Content Placeholder 2"/>
          <p:cNvSpPr>
            <a:spLocks noGrp="1"/>
          </p:cNvSpPr>
          <p:nvPr>
            <p:ph idx="1"/>
          </p:nvPr>
        </p:nvSpPr>
        <p:spPr>
          <a:xfrm>
            <a:off x="1184856" y="912254"/>
            <a:ext cx="6761409" cy="4805966"/>
          </a:xfrm>
        </p:spPr>
        <p:txBody>
          <a:bodyPr/>
          <a:lstStyle/>
          <a:p>
            <a:pPr marL="0" marR="0" lvl="0" indent="0" defTabSz="914400" eaLnBrk="1" fontAlgn="auto" latinLnBrk="0" hangingPunct="1">
              <a:lnSpc>
                <a:spcPct val="100000"/>
              </a:lnSpc>
              <a:spcBef>
                <a:spcPts val="0"/>
              </a:spcBef>
              <a:spcAft>
                <a:spcPts val="0"/>
              </a:spcAft>
              <a:buClrTx/>
              <a:buSzTx/>
              <a:buNone/>
              <a:tabLst/>
              <a:defRPr/>
            </a:pPr>
            <a:r>
              <a:rPr lang="en-US" dirty="0" smtClean="0"/>
              <a:t>We remain far from understanding the origins, assembly, structure, motions, environments, etc.  of gas, dust, stars, and SMBH in galaxies. </a:t>
            </a:r>
          </a:p>
          <a:p>
            <a:pPr marL="0" marR="0" lvl="0" indent="0" defTabSz="914400" eaLnBrk="1" fontAlgn="auto" latinLnBrk="0" hangingPunct="1">
              <a:spcBef>
                <a:spcPts val="0"/>
              </a:spcBef>
              <a:spcAft>
                <a:spcPts val="0"/>
              </a:spcAft>
              <a:buClrTx/>
              <a:buSzTx/>
              <a:buNone/>
              <a:tabLst/>
              <a:defRPr/>
            </a:pPr>
            <a:endParaRPr lang="en-US" dirty="0" smtClean="0"/>
          </a:p>
          <a:p>
            <a:pPr marL="0" marR="0" lvl="0" indent="0" defTabSz="914400" eaLnBrk="1" fontAlgn="auto" latinLnBrk="0" hangingPunct="1">
              <a:spcBef>
                <a:spcPts val="0"/>
              </a:spcBef>
              <a:spcAft>
                <a:spcPts val="0"/>
              </a:spcAft>
              <a:buClrTx/>
              <a:buSzTx/>
              <a:buNone/>
              <a:tabLst/>
              <a:defRPr/>
            </a:pPr>
            <a:endParaRPr lang="en-US" dirty="0"/>
          </a:p>
          <a:p>
            <a:pPr marL="0" marR="0" lvl="0" indent="0" defTabSz="914400" eaLnBrk="1" fontAlgn="auto" latinLnBrk="0" hangingPunct="1">
              <a:spcBef>
                <a:spcPts val="0"/>
              </a:spcBef>
              <a:spcAft>
                <a:spcPts val="0"/>
              </a:spcAft>
              <a:buClrTx/>
              <a:buSzTx/>
              <a:buNone/>
              <a:tabLst/>
              <a:defRPr/>
            </a:pPr>
            <a:r>
              <a:rPr lang="en-US" dirty="0" smtClean="0"/>
              <a:t>If you want to research the evolution of galaxies or AGN (outside of rich clusters),  go to the CANDELS fields.</a:t>
            </a:r>
          </a:p>
        </p:txBody>
      </p:sp>
      <p:pic>
        <p:nvPicPr>
          <p:cNvPr id="4" name="Picture 3" descr="CANDELS_Circle.color3.small-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16" y="3953813"/>
            <a:ext cx="1501784" cy="140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5400000">
            <a:off x="7000548" y="1553921"/>
            <a:ext cx="2325003" cy="1041668"/>
          </a:xfrm>
          <a:prstGeom prst="rect">
            <a:avLst/>
          </a:prstGeom>
        </p:spPr>
      </p:pic>
      <p:sp>
        <p:nvSpPr>
          <p:cNvPr id="8" name="TextBox 7"/>
          <p:cNvSpPr txBox="1"/>
          <p:nvPr/>
        </p:nvSpPr>
        <p:spPr>
          <a:xfrm>
            <a:off x="6516710" y="5518165"/>
            <a:ext cx="2627290" cy="400110"/>
          </a:xfrm>
          <a:prstGeom prst="rect">
            <a:avLst/>
          </a:prstGeom>
          <a:solidFill>
            <a:schemeClr val="tx1">
              <a:lumMod val="85000"/>
            </a:schemeClr>
          </a:solidFill>
          <a:ln w="28575" cmpd="sng">
            <a:solidFill>
              <a:srgbClr val="131216"/>
            </a:solidFill>
          </a:ln>
        </p:spPr>
        <p:txBody>
          <a:bodyPr wrap="square" rtlCol="0">
            <a:spAutoFit/>
          </a:bodyPr>
          <a:lstStyle/>
          <a:p>
            <a:r>
              <a:rPr lang="en-US" sz="2000" b="1" dirty="0" err="1">
                <a:solidFill>
                  <a:srgbClr val="FFFF00"/>
                </a:solidFill>
              </a:rPr>
              <a:t>c</a:t>
            </a:r>
            <a:r>
              <a:rPr lang="en-US" sz="2000" b="1" dirty="0" err="1" smtClean="0">
                <a:solidFill>
                  <a:srgbClr val="FFFF00"/>
                </a:solidFill>
              </a:rPr>
              <a:t>andels.ucolick.org</a:t>
            </a:r>
            <a:endParaRPr lang="en-US" sz="2000" b="1" dirty="0">
              <a:solidFill>
                <a:srgbClr val="FFFF00"/>
              </a:solidFill>
            </a:endParaRPr>
          </a:p>
        </p:txBody>
      </p:sp>
    </p:spTree>
    <p:extLst>
      <p:ext uri="{BB962C8B-B14F-4D97-AF65-F5344CB8AC3E}">
        <p14:creationId xmlns:p14="http://schemas.microsoft.com/office/powerpoint/2010/main" val="1673653746"/>
      </p:ext>
    </p:extLst>
  </p:cSld>
  <p:clrMapOvr>
    <a:masterClrMapping/>
  </p:clrMapOvr>
  <p:transition spd="slow">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203"/>
            <a:ext cx="7772400" cy="613893"/>
          </a:xfrm>
        </p:spPr>
        <p:txBody>
          <a:bodyPr/>
          <a:lstStyle/>
          <a:p>
            <a:r>
              <a:rPr lang="en-US" b="1" dirty="0" smtClean="0">
                <a:solidFill>
                  <a:srgbClr val="FF0000"/>
                </a:solidFill>
              </a:rPr>
              <a:t>Two Take-Away Messages</a:t>
            </a:r>
            <a:endParaRPr lang="en-US" b="1" dirty="0">
              <a:solidFill>
                <a:srgbClr val="FF0000"/>
              </a:solidFill>
            </a:endParaRPr>
          </a:p>
        </p:txBody>
      </p:sp>
      <p:sp>
        <p:nvSpPr>
          <p:cNvPr id="3" name="Content Placeholder 2"/>
          <p:cNvSpPr>
            <a:spLocks noGrp="1"/>
          </p:cNvSpPr>
          <p:nvPr>
            <p:ph idx="1"/>
          </p:nvPr>
        </p:nvSpPr>
        <p:spPr>
          <a:xfrm>
            <a:off x="1184856" y="912254"/>
            <a:ext cx="6761409" cy="4805966"/>
          </a:xfrm>
        </p:spPr>
        <p:txBody>
          <a:bodyPr/>
          <a:lstStyle/>
          <a:p>
            <a:pPr marL="0" marR="0" lvl="0" indent="0" defTabSz="914400" eaLnBrk="1" fontAlgn="auto" latinLnBrk="0" hangingPunct="1">
              <a:lnSpc>
                <a:spcPct val="100000"/>
              </a:lnSpc>
              <a:spcBef>
                <a:spcPts val="0"/>
              </a:spcBef>
              <a:spcAft>
                <a:spcPts val="0"/>
              </a:spcAft>
              <a:buClrTx/>
              <a:buSzTx/>
              <a:buNone/>
              <a:tabLst/>
              <a:defRPr/>
            </a:pPr>
            <a:r>
              <a:rPr lang="en-US" dirty="0" smtClean="0"/>
              <a:t>We remain far from understanding the origins, assembly, structure, motions, environments, etc.  of gas, dust, stars, and SMBH in galaxies. </a:t>
            </a:r>
          </a:p>
          <a:p>
            <a:pPr marL="0" marR="0" lvl="0" indent="0" defTabSz="914400" eaLnBrk="1" fontAlgn="auto" latinLnBrk="0" hangingPunct="1">
              <a:spcBef>
                <a:spcPts val="0"/>
              </a:spcBef>
              <a:spcAft>
                <a:spcPts val="0"/>
              </a:spcAft>
              <a:buClrTx/>
              <a:buSzTx/>
              <a:buNone/>
              <a:tabLst/>
              <a:defRPr/>
            </a:pPr>
            <a:endParaRPr lang="en-US" dirty="0" smtClean="0"/>
          </a:p>
          <a:p>
            <a:pPr marL="0" marR="0" lvl="0" indent="0" defTabSz="914400" eaLnBrk="1" fontAlgn="auto" latinLnBrk="0" hangingPunct="1">
              <a:spcBef>
                <a:spcPts val="0"/>
              </a:spcBef>
              <a:spcAft>
                <a:spcPts val="0"/>
              </a:spcAft>
              <a:buClrTx/>
              <a:buSzTx/>
              <a:buNone/>
              <a:tabLst/>
              <a:defRPr/>
            </a:pPr>
            <a:endParaRPr lang="en-US" dirty="0"/>
          </a:p>
          <a:p>
            <a:pPr marL="0" marR="0" lvl="0" indent="0" defTabSz="914400" eaLnBrk="1" fontAlgn="auto" latinLnBrk="0" hangingPunct="1">
              <a:spcBef>
                <a:spcPts val="0"/>
              </a:spcBef>
              <a:spcAft>
                <a:spcPts val="0"/>
              </a:spcAft>
              <a:buClrTx/>
              <a:buSzTx/>
              <a:buNone/>
              <a:tabLst/>
              <a:defRPr/>
            </a:pPr>
            <a:r>
              <a:rPr lang="en-US" dirty="0" smtClean="0"/>
              <a:t>If you want to research the evolution of galaxies or AGN (outside of rich clusters),  go to the CANDELS fields.</a:t>
            </a:r>
          </a:p>
        </p:txBody>
      </p:sp>
      <p:pic>
        <p:nvPicPr>
          <p:cNvPr id="4" name="Picture 3" descr="CANDELS_Circle.color3.small-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16" y="3953813"/>
            <a:ext cx="1501784" cy="140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5400000">
            <a:off x="7000548" y="1553921"/>
            <a:ext cx="2325003" cy="1041668"/>
          </a:xfrm>
          <a:prstGeom prst="rect">
            <a:avLst/>
          </a:prstGeom>
        </p:spPr>
      </p:pic>
      <p:pic>
        <p:nvPicPr>
          <p:cNvPr id="6" name="Picture 5"/>
          <p:cNvPicPr>
            <a:picLocks noChangeAspect="1"/>
          </p:cNvPicPr>
          <p:nvPr/>
        </p:nvPicPr>
        <p:blipFill>
          <a:blip r:embed="rId5"/>
          <a:stretch>
            <a:fillRect/>
          </a:stretch>
        </p:blipFill>
        <p:spPr>
          <a:xfrm>
            <a:off x="-683088" y="1087657"/>
            <a:ext cx="1879752" cy="5732312"/>
          </a:xfrm>
          <a:prstGeom prst="rect">
            <a:avLst/>
          </a:prstGeom>
        </p:spPr>
      </p:pic>
      <p:pic>
        <p:nvPicPr>
          <p:cNvPr id="7" name="Picture 6"/>
          <p:cNvPicPr>
            <a:picLocks noChangeAspect="1"/>
          </p:cNvPicPr>
          <p:nvPr/>
        </p:nvPicPr>
        <p:blipFill>
          <a:blip r:embed="rId6"/>
          <a:stretch>
            <a:fillRect/>
          </a:stretch>
        </p:blipFill>
        <p:spPr>
          <a:xfrm>
            <a:off x="2356833" y="5512484"/>
            <a:ext cx="3293861" cy="1345516"/>
          </a:xfrm>
          <a:prstGeom prst="rect">
            <a:avLst/>
          </a:prstGeom>
        </p:spPr>
      </p:pic>
      <p:sp>
        <p:nvSpPr>
          <p:cNvPr id="8" name="TextBox 7"/>
          <p:cNvSpPr txBox="1"/>
          <p:nvPr/>
        </p:nvSpPr>
        <p:spPr>
          <a:xfrm>
            <a:off x="6516710" y="5518165"/>
            <a:ext cx="2627290" cy="400110"/>
          </a:xfrm>
          <a:prstGeom prst="rect">
            <a:avLst/>
          </a:prstGeom>
          <a:solidFill>
            <a:schemeClr val="tx1">
              <a:lumMod val="85000"/>
            </a:schemeClr>
          </a:solidFill>
          <a:ln w="28575" cmpd="sng">
            <a:solidFill>
              <a:srgbClr val="131216"/>
            </a:solidFill>
          </a:ln>
        </p:spPr>
        <p:txBody>
          <a:bodyPr wrap="square" rtlCol="0">
            <a:spAutoFit/>
          </a:bodyPr>
          <a:lstStyle/>
          <a:p>
            <a:r>
              <a:rPr lang="en-US" sz="2000" b="1" dirty="0" err="1">
                <a:solidFill>
                  <a:srgbClr val="FFFF00"/>
                </a:solidFill>
              </a:rPr>
              <a:t>c</a:t>
            </a:r>
            <a:r>
              <a:rPr lang="en-US" sz="2000" b="1" dirty="0" err="1" smtClean="0">
                <a:solidFill>
                  <a:srgbClr val="FFFF00"/>
                </a:solidFill>
              </a:rPr>
              <a:t>andels.ucolick.org</a:t>
            </a:r>
            <a:endParaRPr lang="en-US" sz="2000" b="1" dirty="0">
              <a:solidFill>
                <a:srgbClr val="FFFF00"/>
              </a:solidFill>
            </a:endParaRPr>
          </a:p>
        </p:txBody>
      </p:sp>
      <p:sp>
        <p:nvSpPr>
          <p:cNvPr id="9" name="TextBox 8"/>
          <p:cNvSpPr txBox="1"/>
          <p:nvPr/>
        </p:nvSpPr>
        <p:spPr>
          <a:xfrm>
            <a:off x="5650694" y="6296749"/>
            <a:ext cx="3033190" cy="523220"/>
          </a:xfrm>
          <a:prstGeom prst="rect">
            <a:avLst/>
          </a:prstGeom>
          <a:noFill/>
        </p:spPr>
        <p:txBody>
          <a:bodyPr wrap="square" rtlCol="0">
            <a:spAutoFit/>
          </a:bodyPr>
          <a:lstStyle/>
          <a:p>
            <a:r>
              <a:rPr lang="en-US" sz="2800" dirty="0" smtClean="0">
                <a:solidFill>
                  <a:srgbClr val="92D050"/>
                </a:solidFill>
              </a:rPr>
              <a:t>UC Santa Cruz</a:t>
            </a:r>
            <a:endParaRPr lang="en-US" sz="2800" dirty="0">
              <a:solidFill>
                <a:srgbClr val="92D050"/>
              </a:solidFill>
            </a:endParaRPr>
          </a:p>
        </p:txBody>
      </p:sp>
    </p:spTree>
    <p:extLst>
      <p:ext uri="{BB962C8B-B14F-4D97-AF65-F5344CB8AC3E}">
        <p14:creationId xmlns:p14="http://schemas.microsoft.com/office/powerpoint/2010/main" val="625802258"/>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6" y="0"/>
            <a:ext cx="9136367" cy="6858000"/>
          </a:xfrm>
          <a:prstGeom prst="rect">
            <a:avLst/>
          </a:prstGeom>
        </p:spPr>
      </p:pic>
      <p:pic>
        <p:nvPicPr>
          <p:cNvPr id="6" name="Picture 5"/>
          <p:cNvPicPr>
            <a:picLocks noChangeAspect="1"/>
          </p:cNvPicPr>
          <p:nvPr/>
        </p:nvPicPr>
        <p:blipFill>
          <a:blip r:embed="rId3"/>
          <a:stretch>
            <a:fillRect/>
          </a:stretch>
        </p:blipFill>
        <p:spPr>
          <a:xfrm>
            <a:off x="683028" y="1275008"/>
            <a:ext cx="1028340" cy="988275"/>
          </a:xfrm>
          <a:prstGeom prst="rect">
            <a:avLst/>
          </a:prstGeom>
        </p:spPr>
      </p:pic>
      <p:sp>
        <p:nvSpPr>
          <p:cNvPr id="7" name="TextBox 6"/>
          <p:cNvSpPr txBox="1"/>
          <p:nvPr/>
        </p:nvSpPr>
        <p:spPr>
          <a:xfrm>
            <a:off x="141130" y="6413679"/>
            <a:ext cx="2112135" cy="353943"/>
          </a:xfrm>
          <a:prstGeom prst="rect">
            <a:avLst/>
          </a:prstGeom>
          <a:solidFill>
            <a:schemeClr val="bg1"/>
          </a:solidFill>
        </p:spPr>
        <p:txBody>
          <a:bodyPr wrap="square" rtlCol="0">
            <a:spAutoFit/>
          </a:bodyPr>
          <a:lstStyle/>
          <a:p>
            <a:r>
              <a:rPr lang="en-US" dirty="0" smtClean="0">
                <a:solidFill>
                  <a:schemeClr val="tx1"/>
                </a:solidFill>
              </a:rPr>
              <a:t>Credit: </a:t>
            </a:r>
            <a:r>
              <a:rPr lang="en-US" smtClean="0">
                <a:solidFill>
                  <a:schemeClr val="tx1"/>
                </a:solidFill>
              </a:rPr>
              <a:t>Ned Wright</a:t>
            </a:r>
            <a:endParaRPr lang="en-US">
              <a:solidFill>
                <a:schemeClr val="tx1"/>
              </a:solidFill>
            </a:endParaRPr>
          </a:p>
        </p:txBody>
      </p:sp>
      <p:sp>
        <p:nvSpPr>
          <p:cNvPr id="8" name="TextBox 7"/>
          <p:cNvSpPr txBox="1"/>
          <p:nvPr/>
        </p:nvSpPr>
        <p:spPr>
          <a:xfrm>
            <a:off x="2927766" y="5628849"/>
            <a:ext cx="2524259" cy="1138773"/>
          </a:xfrm>
          <a:prstGeom prst="rect">
            <a:avLst/>
          </a:prstGeom>
          <a:solidFill>
            <a:schemeClr val="bg1"/>
          </a:solidFill>
        </p:spPr>
        <p:txBody>
          <a:bodyPr wrap="square" rtlCol="0">
            <a:spAutoFit/>
          </a:bodyPr>
          <a:lstStyle/>
          <a:p>
            <a:r>
              <a:rPr lang="en-US" b="1" dirty="0" err="1" smtClean="0">
                <a:solidFill>
                  <a:srgbClr val="FF0000"/>
                </a:solidFill>
              </a:rPr>
              <a:t>Bkgd</a:t>
            </a:r>
            <a:r>
              <a:rPr lang="en-US" b="1" dirty="0" smtClean="0">
                <a:solidFill>
                  <a:srgbClr val="FF0000"/>
                </a:solidFill>
              </a:rPr>
              <a:t>: </a:t>
            </a:r>
            <a:r>
              <a:rPr lang="en-US" b="1" dirty="0" err="1" smtClean="0">
                <a:solidFill>
                  <a:srgbClr val="FF0000"/>
                </a:solidFill>
              </a:rPr>
              <a:t>MultiDark</a:t>
            </a:r>
            <a:r>
              <a:rPr lang="en-US" b="1" dirty="0" smtClean="0">
                <a:solidFill>
                  <a:srgbClr val="FF0000"/>
                </a:solidFill>
              </a:rPr>
              <a:t> Cosmological N-Body</a:t>
            </a:r>
          </a:p>
          <a:p>
            <a:r>
              <a:rPr lang="en-US" b="1" dirty="0" smtClean="0">
                <a:solidFill>
                  <a:srgbClr val="FF0000"/>
                </a:solidFill>
              </a:rPr>
              <a:t>Simulation (43Mpc thick, </a:t>
            </a:r>
            <a:r>
              <a:rPr lang="en-US" b="1" dirty="0" err="1" smtClean="0">
                <a:solidFill>
                  <a:srgbClr val="FF0000"/>
                </a:solidFill>
              </a:rPr>
              <a:t>dz</a:t>
            </a:r>
            <a:r>
              <a:rPr lang="en-US" b="1" dirty="0" smtClean="0">
                <a:solidFill>
                  <a:srgbClr val="FF0000"/>
                </a:solidFill>
              </a:rPr>
              <a:t>=0.03)</a:t>
            </a:r>
            <a:endParaRPr lang="en-US" b="1" dirty="0">
              <a:solidFill>
                <a:srgbClr val="FF0000"/>
              </a:solidFill>
            </a:endParaRPr>
          </a:p>
        </p:txBody>
      </p:sp>
    </p:spTree>
    <p:extLst>
      <p:ext uri="{BB962C8B-B14F-4D97-AF65-F5344CB8AC3E}">
        <p14:creationId xmlns:p14="http://schemas.microsoft.com/office/powerpoint/2010/main" val="1334402481"/>
      </p:ext>
    </p:extLst>
  </p:cSld>
  <p:clrMapOvr>
    <a:masterClrMapping/>
  </p:clrMapOvr>
  <p:transition spd="slow">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304800"/>
            <a:ext cx="8458200" cy="3429000"/>
          </a:xfrm>
        </p:spPr>
        <p:txBody>
          <a:bodyPr/>
          <a:lstStyle/>
          <a:p>
            <a:pPr algn="ctr">
              <a:lnSpc>
                <a:spcPct val="90000"/>
              </a:lnSpc>
            </a:pPr>
            <a:r>
              <a:rPr lang="en-US" altLang="en-US" sz="6600">
                <a:solidFill>
                  <a:srgbClr val="FF0000"/>
                </a:solidFill>
              </a:rPr>
              <a:t>Look Afar, and</a:t>
            </a:r>
            <a:br>
              <a:rPr lang="en-US" altLang="en-US" sz="6600">
                <a:solidFill>
                  <a:srgbClr val="FF0000"/>
                </a:solidFill>
              </a:rPr>
            </a:br>
            <a:r>
              <a:rPr lang="en-US" altLang="en-US" sz="6600">
                <a:solidFill>
                  <a:srgbClr val="FF0000"/>
                </a:solidFill>
              </a:rPr>
              <a:t> See the End </a:t>
            </a:r>
            <a:br>
              <a:rPr lang="en-US" altLang="en-US" sz="6600">
                <a:solidFill>
                  <a:srgbClr val="FF0000"/>
                </a:solidFill>
              </a:rPr>
            </a:br>
            <a:r>
              <a:rPr lang="en-US" altLang="en-US" sz="6600">
                <a:solidFill>
                  <a:srgbClr val="FF0000"/>
                </a:solidFill>
              </a:rPr>
              <a:t>from the Beginning</a:t>
            </a:r>
          </a:p>
        </p:txBody>
      </p:sp>
      <p:sp>
        <p:nvSpPr>
          <p:cNvPr id="303107" name="Text Box 3"/>
          <p:cNvSpPr txBox="1">
            <a:spLocks noChangeArrowheads="1"/>
          </p:cNvSpPr>
          <p:nvPr/>
        </p:nvSpPr>
        <p:spPr bwMode="auto">
          <a:xfrm>
            <a:off x="1812925" y="4819650"/>
            <a:ext cx="5997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t>From Fortune Cookie eaten in 1986</a:t>
            </a:r>
          </a:p>
        </p:txBody>
      </p:sp>
    </p:spTree>
    <p:extLst>
      <p:ext uri="{BB962C8B-B14F-4D97-AF65-F5344CB8AC3E}">
        <p14:creationId xmlns:p14="http://schemas.microsoft.com/office/powerpoint/2010/main" val="1712824974"/>
      </p:ext>
    </p:extLst>
  </p:cSld>
  <p:clrMapOvr>
    <a:masterClrMapping/>
  </p:clrMapOvr>
  <p:transition spd="slow">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1650653"/>
      </p:ext>
    </p:extLst>
  </p:cSld>
  <p:clrMapOvr>
    <a:masterClrMapping/>
  </p:clrMapOvr>
  <p:transition spd="slow">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06037146"/>
      </p:ext>
    </p:extLst>
  </p:cSld>
  <p:clrMapOvr>
    <a:masterClrMapping/>
  </p:clrMapOvr>
  <p:transition spd="slow">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60168008"/>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7463"/>
            <a:ext cx="7772400" cy="1143000"/>
          </a:xfrm>
        </p:spPr>
        <p:txBody>
          <a:bodyPr/>
          <a:lstStyle/>
          <a:p>
            <a:r>
              <a:rPr lang="en-US" dirty="0" smtClean="0"/>
              <a:t>Why need for more data?</a:t>
            </a:r>
            <a:endParaRPr lang="en-US" dirty="0"/>
          </a:p>
        </p:txBody>
      </p:sp>
      <p:sp>
        <p:nvSpPr>
          <p:cNvPr id="4" name="TextBox 3"/>
          <p:cNvSpPr txBox="1"/>
          <p:nvPr/>
        </p:nvSpPr>
        <p:spPr>
          <a:xfrm>
            <a:off x="259307" y="1269242"/>
            <a:ext cx="7246961" cy="3416320"/>
          </a:xfrm>
          <a:prstGeom prst="rect">
            <a:avLst/>
          </a:prstGeom>
          <a:noFill/>
        </p:spPr>
        <p:txBody>
          <a:bodyPr wrap="square" rtlCol="0">
            <a:spAutoFit/>
          </a:bodyPr>
          <a:lstStyle/>
          <a:p>
            <a:pPr marL="457200" indent="-457200">
              <a:buFont typeface="+mj-lt"/>
              <a:buAutoNum type="arabicPeriod"/>
            </a:pPr>
            <a:r>
              <a:rPr lang="en-US" sz="2400" b="1" dirty="0" smtClean="0">
                <a:solidFill>
                  <a:schemeClr val="bg1">
                    <a:lumMod val="75000"/>
                  </a:schemeClr>
                </a:solidFill>
              </a:rPr>
              <a:t>COSMIC VARIANCE &amp; ENVIRONMENT</a:t>
            </a:r>
          </a:p>
          <a:p>
            <a:pPr marL="457200" indent="-457200">
              <a:buFont typeface="+mj-lt"/>
              <a:buAutoNum type="arabicPeriod"/>
            </a:pPr>
            <a:r>
              <a:rPr lang="en-US" sz="2400" b="1" dirty="0" smtClean="0">
                <a:solidFill>
                  <a:srgbClr val="FFC000"/>
                </a:solidFill>
              </a:rPr>
              <a:t>LARGE RANGE in time or redshift, so many slices are needed to track evolution </a:t>
            </a:r>
          </a:p>
          <a:p>
            <a:pPr marL="457200" indent="-457200">
              <a:buFont typeface="+mj-lt"/>
              <a:buAutoNum type="arabicPeriod"/>
            </a:pPr>
            <a:r>
              <a:rPr lang="en-US" sz="2400" b="1" dirty="0" smtClean="0">
                <a:solidFill>
                  <a:srgbClr val="FFC000"/>
                </a:solidFill>
              </a:rPr>
              <a:t>EACH SLICE is a different place, so connecting objects from one to another epoch is a statistical study, if objects do not naturally fall into clear, separate categories</a:t>
            </a:r>
          </a:p>
          <a:p>
            <a:pPr marL="457200" indent="-457200">
              <a:buFont typeface="+mj-lt"/>
              <a:buAutoNum type="arabicPeriod"/>
            </a:pPr>
            <a:endParaRPr lang="en-US" sz="2400" b="1" dirty="0" smtClean="0">
              <a:solidFill>
                <a:srgbClr val="FFC000"/>
              </a:solidFill>
            </a:endParaRPr>
          </a:p>
          <a:p>
            <a:pPr marL="457200" indent="-457200">
              <a:buFont typeface="+mj-lt"/>
              <a:buAutoNum type="arabicPeriod"/>
            </a:pPr>
            <a:endParaRPr lang="en-US" sz="2400" b="1" dirty="0" smtClean="0">
              <a:solidFill>
                <a:srgbClr val="FFC000"/>
              </a:solidFill>
            </a:endParaRPr>
          </a:p>
        </p:txBody>
      </p:sp>
    </p:spTree>
    <p:extLst>
      <p:ext uri="{BB962C8B-B14F-4D97-AF65-F5344CB8AC3E}">
        <p14:creationId xmlns:p14="http://schemas.microsoft.com/office/powerpoint/2010/main" val="98437130"/>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Optima"/>
        <a:ea typeface=""/>
        <a:cs typeface=""/>
      </a:majorFont>
      <a:minorFont>
        <a:latin typeface="Opti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a:ln>
              <a:noFill/>
            </a:ln>
            <a:solidFill>
              <a:srgbClr val="DDDDDD"/>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a:ln>
              <a:noFill/>
            </a:ln>
            <a:solidFill>
              <a:srgbClr val="DDDDDD"/>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95563</TotalTime>
  <Words>5119</Words>
  <Application>Microsoft Macintosh PowerPoint</Application>
  <PresentationFormat>On-screen Show (4:3)</PresentationFormat>
  <Paragraphs>515</Paragraphs>
  <Slides>83</Slides>
  <Notes>34</Notes>
  <HiddenSlides>8</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83</vt:i4>
      </vt:variant>
    </vt:vector>
  </HeadingPairs>
  <TitlesOfParts>
    <vt:vector size="96" baseType="lpstr">
      <vt:lpstr>Arial</vt:lpstr>
      <vt:lpstr>Calibri</vt:lpstr>
      <vt:lpstr>Century Gothic</vt:lpstr>
      <vt:lpstr>Helvetica</vt:lpstr>
      <vt:lpstr>Helvetica Neue UltraLight</vt:lpstr>
      <vt:lpstr>ＭＳ Ｐゴシック</vt:lpstr>
      <vt:lpstr>Optima</vt:lpstr>
      <vt:lpstr>Times</vt:lpstr>
      <vt:lpstr>Times New Roman</vt:lpstr>
      <vt:lpstr>Verdana</vt:lpstr>
      <vt:lpstr>Wingdings</vt:lpstr>
      <vt:lpstr>ZapfHumnst BT</vt:lpstr>
      <vt:lpstr>Default Design</vt:lpstr>
      <vt:lpstr>CANDELS:  A Cosmic Quest for Distant Galaxies Offering Live Views of Galaxy Evolution</vt:lpstr>
      <vt:lpstr>Mighty redwoods from little seedlings grow</vt:lpstr>
      <vt:lpstr>PowerPoint Presentation</vt:lpstr>
      <vt:lpstr>PowerPoint Presentation</vt:lpstr>
      <vt:lpstr>Two Take-Away Messages</vt:lpstr>
      <vt:lpstr>Outline</vt:lpstr>
      <vt:lpstr>Why need for more data?</vt:lpstr>
      <vt:lpstr>PowerPoint Presentation</vt:lpstr>
      <vt:lpstr>Why need for more data?</vt:lpstr>
      <vt:lpstr>PowerPoint Presentation</vt:lpstr>
      <vt:lpstr>PowerPoint Presentation</vt:lpstr>
      <vt:lpstr>PowerPoint Presentation</vt:lpstr>
      <vt:lpstr>PowerPoint Presentation</vt:lpstr>
      <vt:lpstr>Why need for more data?</vt:lpstr>
      <vt:lpstr>PowerPoint Presentation</vt:lpstr>
      <vt:lpstr>Why need for more data?</vt:lpstr>
      <vt:lpstr>Why need for more data? Recap</vt:lpstr>
      <vt:lpstr>Outline</vt:lpstr>
      <vt:lpstr>What is CANDELS? </vt:lpstr>
      <vt:lpstr>PowerPoint Presentation</vt:lpstr>
      <vt:lpstr>PowerPoint Presentation</vt:lpstr>
      <vt:lpstr>PowerPoint Presentation</vt:lpstr>
      <vt:lpstr>CANDELS Exposure Strategy</vt:lpstr>
      <vt:lpstr>PowerPoint Presentation</vt:lpstr>
      <vt:lpstr>What The Hubble Near-Infrared  (Wide Field Camera 3: WFC3) Imaging  Can See that Optical Cannot</vt:lpstr>
      <vt:lpstr>Adding Images in the  Near-Infrared (1.6 micron) See New Aspects of the Galaxies </vt:lpstr>
      <vt:lpstr>New YJH photometry limits in GOODS-S Deep region</vt:lpstr>
      <vt:lpstr>New YJH photometry limits in GOODS-S Deep region</vt:lpstr>
      <vt:lpstr>PowerPoint Presentation</vt:lpstr>
      <vt:lpstr>PowerPoint Presentation</vt:lpstr>
      <vt:lpstr>PowerPoint Presentation</vt:lpstr>
      <vt:lpstr>CANDELS fields also include the deepest and largest allocations  of multi-band imaging and spectroscopy from the largest and best ground telescopes </vt:lpstr>
      <vt:lpstr>CANDELS fields have the very deepest  multi-wavelength data from space</vt:lpstr>
      <vt:lpstr>Example of Chandra/ACIS contribution</vt:lpstr>
      <vt:lpstr>HST 0.6, 1.25, 1.6 μm</vt:lpstr>
      <vt:lpstr>Chandra 0.5-2, 2-8, 5-8 keV</vt:lpstr>
      <vt:lpstr>HST 0.6, 1.25, 1.6 μm</vt:lpstr>
      <vt:lpstr>Spitzer/IRAC 3.6+4.5, 5.6, 8 μm</vt:lpstr>
      <vt:lpstr>Spitzer/MIPS + Herschel/PACS 24, 100, 160μm</vt:lpstr>
      <vt:lpstr>Herschel/SPIRE 250, 350, 500μm</vt:lpstr>
      <vt:lpstr>Explore one of the main goals of CANDELS – the nature of the host galaxies of AGNs</vt:lpstr>
      <vt:lpstr>Mergers do not play a significant role in fueling the central supermassive black holes in most x-ray selected active galaxies at z~2. </vt:lpstr>
      <vt:lpstr>Mergers do not play a significant role in fueling the central supermassive black holes in most x-ray selected active galaxies at z~2. </vt:lpstr>
      <vt:lpstr>Mergers do not play a significant role in fueling the central supermassive black holes in most x-ray selected active galaxies at z~2. </vt:lpstr>
      <vt:lpstr>Mergers do not play a significant role in fueling the central supermassive black holes in most x-ray selected active galaxies at z~2. </vt:lpstr>
      <vt:lpstr>Hosts of Compton-thick (dusty) AGN are a bit more disturbed</vt:lpstr>
      <vt:lpstr>Mergers do not play a significant role in fueling the central supermassive black holes in most x-ray selected active galaxies at z~2. </vt:lpstr>
      <vt:lpstr>AGNs seen at 40% fraction during compact Star Forming stage</vt:lpstr>
      <vt:lpstr>Vela Simulations Show that the compact phase is when feedback, perhaps from AGN, is needed for quenching galaxies</vt:lpstr>
      <vt:lpstr>PowerPoint Presentation</vt:lpstr>
      <vt:lpstr>PowerPoint Presentation</vt:lpstr>
      <vt:lpstr>PowerPoint Presentation</vt:lpstr>
      <vt:lpstr>Theory component: “CANDELized” Hydrodyamical simulations</vt:lpstr>
      <vt:lpstr>CANDELS fields have also been “mocked” in geometry by 3 different  Semi-Analytic Models (SAMs)</vt:lpstr>
      <vt:lpstr>The relationship between the masses of halos found within N-Body Simulations and the stellar masses within their constituent galaxies can be estimated.  </vt:lpstr>
      <vt:lpstr>PowerPoint Presentation</vt:lpstr>
      <vt:lpstr>PowerPoint Presentation</vt:lpstr>
      <vt:lpstr>PowerPoint Presentation</vt:lpstr>
      <vt:lpstr>PowerPoint Presentation</vt:lpstr>
      <vt:lpstr>A crude way to make the connection between galaxies and dark-matter halos*</vt:lpstr>
      <vt:lpstr>Result: The galaxy’s mass in stars compared to the its mass in dark matter</vt:lpstr>
      <vt:lpstr>Some kind of feedback is needed to prevent all the gas from turning into stars</vt:lpstr>
      <vt:lpstr>What did the Milky Way look like 11 billion years ago?  (Papovich+15)</vt:lpstr>
      <vt:lpstr>Andromeda-like progenitors</vt:lpstr>
      <vt:lpstr>Halo Abundance Matching</vt:lpstr>
      <vt:lpstr>What did the Milky Way look like 11 billion years ago?</vt:lpstr>
      <vt:lpstr>Milky-Way &amp; Andromeda progenitors</vt:lpstr>
      <vt:lpstr>This work  Relies on High Precision Photometry Achieved with HST WFC3 </vt:lpstr>
      <vt:lpstr>A cosmologically significant population of star-bursting dwarf galaxies at z~1.7 </vt:lpstr>
      <vt:lpstr>Bursting dwarfs at z ~ 1.7?</vt:lpstr>
      <vt:lpstr>CANDELS is a Consensus Survey  Made in/of Heaven  bringing together   Strong Family Values</vt:lpstr>
      <vt:lpstr>CANDELS is a Consensus Survey  Made in/of Heaven  bringing together   Strong Family Values</vt:lpstr>
      <vt:lpstr>PowerPoint Presentation</vt:lpstr>
      <vt:lpstr>PowerPoint Presentation</vt:lpstr>
      <vt:lpstr>While for CANDELS fields, the rich are getting richer,  the enormous &amp; unsurpassed wealth of original &amp; reduced data, cataloged &amp; derived information, and customized models and simulations are being provided  to the community,    and will serve as the stepping stone and thus lasting legacy for deep surveys, especially measures of gas and dust that play a critical role in galaxy and AGN evolution, by JWST, ALMA, SKA, and other survey instruments for decades to come.  </vt:lpstr>
      <vt:lpstr>While for CANDELS fields, the rich are getting richer, the enormous &amp; unsurpassed wealth of original &amp; reduced data, cataloged &amp; derived information, and customized models and simulations are being provided  to the community,   and will serve as the stepping stone and thus lasting legacy for deep surveys, especially of gas and dust, by JWST, ALMA, SKA, and other survey instruments for decades to come.  TAKE-AWAY MESSAGE:  the 5 CANDELS fields are where the action is and will be for evolutionary studies of distant field galaxies and AGNs for years to come. </vt:lpstr>
      <vt:lpstr>Two Take-Away Messages</vt:lpstr>
      <vt:lpstr>Two Take-Away Messages</vt:lpstr>
      <vt:lpstr>Two Take-Away Messages</vt:lpstr>
      <vt:lpstr>Look Afar, and  See the End  from the Beginning</vt:lpstr>
      <vt:lpstr>PowerPoint Presentation</vt:lpstr>
      <vt:lpstr>PowerPoint Presentation</vt:lpstr>
      <vt:lpstr>PowerPoint Presentation</vt:lpstr>
    </vt:vector>
  </TitlesOfParts>
  <Company>UCOLICK</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Ground-based Astronomy: Past, Present, and Future</dc:title>
  <dc:creator>faber</dc:creator>
  <cp:lastModifiedBy>Microsoft Office User</cp:lastModifiedBy>
  <cp:revision>1410</cp:revision>
  <cp:lastPrinted>2015-03-25T14:58:02Z</cp:lastPrinted>
  <dcterms:created xsi:type="dcterms:W3CDTF">2011-12-13T08:07:25Z</dcterms:created>
  <dcterms:modified xsi:type="dcterms:W3CDTF">2017-08-06T21:27:00Z</dcterms:modified>
</cp:coreProperties>
</file>