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69" r:id="rId2"/>
    <p:sldId id="274" r:id="rId3"/>
    <p:sldId id="276" r:id="rId4"/>
    <p:sldId id="277" r:id="rId5"/>
    <p:sldId id="278" r:id="rId6"/>
    <p:sldId id="263" r:id="rId7"/>
    <p:sldId id="266" r:id="rId8"/>
    <p:sldId id="267" r:id="rId9"/>
    <p:sldId id="270" r:id="rId10"/>
    <p:sldId id="272" r:id="rId11"/>
    <p:sldId id="258" r:id="rId12"/>
    <p:sldId id="260" r:id="rId13"/>
    <p:sldId id="261" r:id="rId14"/>
    <p:sldId id="262" r:id="rId15"/>
    <p:sldId id="25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792" autoAdjust="0"/>
  </p:normalViewPr>
  <p:slideViewPr>
    <p:cSldViewPr snapToGrid="0" snapToObjects="1">
      <p:cViewPr varScale="1">
        <p:scale>
          <a:sx n="105" d="100"/>
          <a:sy n="105" d="100"/>
        </p:scale>
        <p:origin x="-74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0AC0B5-1554-654C-8085-301B0399F5CD}" type="datetimeFigureOut">
              <a:rPr lang="en-US" smtClean="0"/>
              <a:t>7/16/13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669D3D-21B8-AC49-8381-43CBDDEB63E7}" type="slidenum">
              <a:rPr lang="en-US" smtClean="0"/>
              <a:t>‹#›</a:t>
            </a:fld>
            <a:endParaRPr lang="en-US"/>
          </a:p>
        </p:txBody>
      </p:sp>
    </p:spTree>
    <p:extLst>
      <p:ext uri="{BB962C8B-B14F-4D97-AF65-F5344CB8AC3E}">
        <p14:creationId xmlns:p14="http://schemas.microsoft.com/office/powerpoint/2010/main" val="163245044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43DB9-8A73-4DC9-A48F-8560E452697C}" type="slidenum">
              <a:rPr lang="en-US" smtClean="0"/>
              <a:pPr/>
              <a:t>1</a:t>
            </a:fld>
            <a:endParaRPr lang="en-US"/>
          </a:p>
        </p:txBody>
      </p:sp>
    </p:spTree>
    <p:extLst>
      <p:ext uri="{BB962C8B-B14F-4D97-AF65-F5344CB8AC3E}">
        <p14:creationId xmlns:p14="http://schemas.microsoft.com/office/powerpoint/2010/main" val="153535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E90D25-10DF-4C38-A83D-6121D8834D71}" type="slidenum">
              <a:rPr lang="en-US" smtClean="0"/>
              <a:t>7</a:t>
            </a:fld>
            <a:endParaRPr lang="en-US"/>
          </a:p>
        </p:txBody>
      </p:sp>
    </p:spTree>
    <p:extLst>
      <p:ext uri="{BB962C8B-B14F-4D97-AF65-F5344CB8AC3E}">
        <p14:creationId xmlns:p14="http://schemas.microsoft.com/office/powerpoint/2010/main" val="3423268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E90D25-10DF-4C38-A83D-6121D8834D71}" type="slidenum">
              <a:rPr lang="en-US" smtClean="0"/>
              <a:t>8</a:t>
            </a:fld>
            <a:endParaRPr lang="en-US"/>
          </a:p>
        </p:txBody>
      </p:sp>
    </p:spTree>
    <p:extLst>
      <p:ext uri="{BB962C8B-B14F-4D97-AF65-F5344CB8AC3E}">
        <p14:creationId xmlns:p14="http://schemas.microsoft.com/office/powerpoint/2010/main" val="1855782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43DB9-8A73-4DC9-A48F-8560E452697C}" type="slidenum">
              <a:rPr lang="en-US" smtClean="0"/>
              <a:pPr/>
              <a:t>9</a:t>
            </a:fld>
            <a:endParaRPr lang="en-US"/>
          </a:p>
        </p:txBody>
      </p:sp>
    </p:spTree>
    <p:extLst>
      <p:ext uri="{BB962C8B-B14F-4D97-AF65-F5344CB8AC3E}">
        <p14:creationId xmlns:p14="http://schemas.microsoft.com/office/powerpoint/2010/main" val="1430997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BD43DB9-8A73-4DC9-A48F-8560E452697C}" type="slidenum">
              <a:rPr lang="en-US" smtClean="0"/>
              <a:pPr/>
              <a:t>10</a:t>
            </a:fld>
            <a:endParaRPr lang="en-US"/>
          </a:p>
        </p:txBody>
      </p:sp>
    </p:spTree>
    <p:extLst>
      <p:ext uri="{BB962C8B-B14F-4D97-AF65-F5344CB8AC3E}">
        <p14:creationId xmlns:p14="http://schemas.microsoft.com/office/powerpoint/2010/main" val="1455607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F35150-6E49-7D44-80DA-75B80B4BBA15}" type="datetimeFigureOut">
              <a:rPr lang="en-US" smtClean="0"/>
              <a:t>7/16/13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1342021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35150-6E49-7D44-80DA-75B80B4BBA15}" type="datetimeFigureOut">
              <a:rPr lang="en-US" smtClean="0"/>
              <a:t>7/16/13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1286582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35150-6E49-7D44-80DA-75B80B4BBA15}" type="datetimeFigureOut">
              <a:rPr lang="en-US" smtClean="0"/>
              <a:t>7/16/13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277213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F35150-6E49-7D44-80DA-75B80B4BBA15}" type="datetimeFigureOut">
              <a:rPr lang="en-US" smtClean="0"/>
              <a:t>7/16/13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202086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35150-6E49-7D44-80DA-75B80B4BBA15}" type="datetimeFigureOut">
              <a:rPr lang="en-US" smtClean="0"/>
              <a:t>7/16/13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127302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F35150-6E49-7D44-80DA-75B80B4BBA15}" type="datetimeFigureOut">
              <a:rPr lang="en-US" smtClean="0"/>
              <a:t>7/16/13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2782627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F35150-6E49-7D44-80DA-75B80B4BBA15}" type="datetimeFigureOut">
              <a:rPr lang="en-US" smtClean="0"/>
              <a:t>7/16/13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225457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F35150-6E49-7D44-80DA-75B80B4BBA15}" type="datetimeFigureOut">
              <a:rPr lang="en-US" smtClean="0"/>
              <a:t>7/16/13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1393573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35150-6E49-7D44-80DA-75B80B4BBA15}" type="datetimeFigureOut">
              <a:rPr lang="en-US" smtClean="0"/>
              <a:t>7/16/13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1517635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35150-6E49-7D44-80DA-75B80B4BBA15}" type="datetimeFigureOut">
              <a:rPr lang="en-US" smtClean="0"/>
              <a:t>7/16/13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127797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35150-6E49-7D44-80DA-75B80B4BBA15}" type="datetimeFigureOut">
              <a:rPr lang="en-US" smtClean="0"/>
              <a:t>7/16/13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480C82-FB69-9D46-AD09-D0BAF72CB0B1}" type="slidenum">
              <a:rPr lang="en-US" smtClean="0"/>
              <a:t>‹#›</a:t>
            </a:fld>
            <a:endParaRPr lang="en-US"/>
          </a:p>
        </p:txBody>
      </p:sp>
    </p:spTree>
    <p:extLst>
      <p:ext uri="{BB962C8B-B14F-4D97-AF65-F5344CB8AC3E}">
        <p14:creationId xmlns:p14="http://schemas.microsoft.com/office/powerpoint/2010/main" val="27563622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35150-6E49-7D44-80DA-75B80B4BBA15}" type="datetimeFigureOut">
              <a:rPr lang="en-US" smtClean="0"/>
              <a:t>7/16/13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480C82-FB69-9D46-AD09-D0BAF72CB0B1}" type="slidenum">
              <a:rPr lang="en-US" smtClean="0"/>
              <a:t>‹#›</a:t>
            </a:fld>
            <a:endParaRPr lang="en-US"/>
          </a:p>
        </p:txBody>
      </p:sp>
    </p:spTree>
    <p:extLst>
      <p:ext uri="{BB962C8B-B14F-4D97-AF65-F5344CB8AC3E}">
        <p14:creationId xmlns:p14="http://schemas.microsoft.com/office/powerpoint/2010/main" val="2085019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Keck SSC Meeting – June 2013</a:t>
            </a:r>
            <a:endParaRPr lang="en-US" dirty="0"/>
          </a:p>
        </p:txBody>
      </p:sp>
      <p:sp>
        <p:nvSpPr>
          <p:cNvPr id="3" name="Subtitle 2"/>
          <p:cNvSpPr>
            <a:spLocks noGrp="1"/>
          </p:cNvSpPr>
          <p:nvPr>
            <p:ph type="subTitle" idx="1"/>
          </p:nvPr>
        </p:nvSpPr>
        <p:spPr/>
        <p:txBody>
          <a:bodyPr/>
          <a:lstStyle/>
          <a:p>
            <a:endParaRPr lang="en-US" dirty="0" smtClean="0"/>
          </a:p>
        </p:txBody>
      </p:sp>
    </p:spTree>
    <p:extLst>
      <p:ext uri="{BB962C8B-B14F-4D97-AF65-F5344CB8AC3E}">
        <p14:creationId xmlns:p14="http://schemas.microsoft.com/office/powerpoint/2010/main" val="392880452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60438"/>
          </a:xfrm>
        </p:spPr>
        <p:txBody>
          <a:bodyPr/>
          <a:lstStyle/>
          <a:p>
            <a:r>
              <a:rPr lang="en-US" dirty="0" smtClean="0"/>
              <a:t>KCWI Update</a:t>
            </a:r>
            <a:endParaRPr lang="en-US" dirty="0"/>
          </a:p>
        </p:txBody>
      </p:sp>
      <p:sp>
        <p:nvSpPr>
          <p:cNvPr id="3" name="Content Placeholder 2"/>
          <p:cNvSpPr>
            <a:spLocks noGrp="1"/>
          </p:cNvSpPr>
          <p:nvPr>
            <p:ph idx="1"/>
          </p:nvPr>
        </p:nvSpPr>
        <p:spPr>
          <a:xfrm>
            <a:off x="228600" y="990599"/>
            <a:ext cx="8686800" cy="5669875"/>
          </a:xfrm>
          <a:ln>
            <a:noFill/>
          </a:ln>
        </p:spPr>
        <p:txBody>
          <a:bodyPr>
            <a:normAutofit fontScale="70000" lnSpcReduction="20000"/>
          </a:bodyPr>
          <a:lstStyle/>
          <a:p>
            <a:r>
              <a:rPr lang="en-US" dirty="0" smtClean="0"/>
              <a:t>The team is making regular Keck SSC updates to allow SSC to follow progress on a regular basis in addition to the monthly NSF-TSIP updates that the team is already providing.   </a:t>
            </a:r>
          </a:p>
          <a:p>
            <a:r>
              <a:rPr lang="en-US" dirty="0" smtClean="0"/>
              <a:t>Several </a:t>
            </a:r>
            <a:r>
              <a:rPr lang="en-US" dirty="0" err="1" smtClean="0"/>
              <a:t>descope</a:t>
            </a:r>
            <a:r>
              <a:rPr lang="en-US" dirty="0" smtClean="0"/>
              <a:t> options that were discussed previously (Feb 2013 SSC meeting) have been implemented:</a:t>
            </a:r>
          </a:p>
          <a:p>
            <a:pPr lvl="1"/>
            <a:r>
              <a:rPr lang="en-US" dirty="0" smtClean="0"/>
              <a:t>Straight </a:t>
            </a:r>
            <a:r>
              <a:rPr lang="en-US" dirty="0"/>
              <a:t>through guider instead of annular </a:t>
            </a:r>
            <a:r>
              <a:rPr lang="en-US" dirty="0" smtClean="0"/>
              <a:t>guider</a:t>
            </a:r>
          </a:p>
          <a:p>
            <a:pPr lvl="2"/>
            <a:r>
              <a:rPr lang="en-US" dirty="0" smtClean="0"/>
              <a:t>The design for this is now complete and the KSAT concurred.</a:t>
            </a:r>
          </a:p>
          <a:p>
            <a:pPr lvl="1"/>
            <a:r>
              <a:rPr lang="en-US" dirty="0" smtClean="0"/>
              <a:t>Defer purchase of multiple gratings until later in the project.</a:t>
            </a:r>
          </a:p>
          <a:p>
            <a:pPr lvl="2"/>
            <a:r>
              <a:rPr lang="en-US" dirty="0" smtClean="0"/>
              <a:t>The grating purchases are waiting pending input from the KSAT.</a:t>
            </a:r>
          </a:p>
          <a:p>
            <a:pPr lvl="1"/>
            <a:r>
              <a:rPr lang="en-US" dirty="0" smtClean="0"/>
              <a:t>Use bare aluminum coatings instead of protected silver (except on IFU). </a:t>
            </a:r>
          </a:p>
          <a:p>
            <a:pPr lvl="2"/>
            <a:r>
              <a:rPr lang="en-US" dirty="0" smtClean="0"/>
              <a:t>To mitigate cost and risk, a combination of multilayer silver, aluminum, and high-performance multilayer coatings will be used.</a:t>
            </a:r>
          </a:p>
          <a:p>
            <a:r>
              <a:rPr lang="en-US" dirty="0" smtClean="0"/>
              <a:t>Regarding deferring the fabrication of the red side:</a:t>
            </a:r>
          </a:p>
          <a:p>
            <a:pPr lvl="1"/>
            <a:r>
              <a:rPr lang="en-US" dirty="0" smtClean="0"/>
              <a:t>The SSC encourages the team to keep very careful track of the as-built drawings.</a:t>
            </a:r>
          </a:p>
          <a:p>
            <a:pPr lvl="1"/>
            <a:r>
              <a:rPr lang="en-US" dirty="0" smtClean="0"/>
              <a:t>The SSC also recommends staying with the strategy of  deferring delivery of the red side, even though it will likely make the red side more expensive.  Several concerns (funding, distraction from effort on the blue side) were raised, but did not motivate the SSC to change it’s recommendation.</a:t>
            </a:r>
          </a:p>
          <a:p>
            <a:pPr lvl="2"/>
            <a:endParaRPr lang="en-US" dirty="0" smtClean="0"/>
          </a:p>
          <a:p>
            <a:pPr lvl="2">
              <a:buNone/>
            </a:pPr>
            <a:endParaRPr lang="en-US" dirty="0" smtClean="0"/>
          </a:p>
        </p:txBody>
      </p:sp>
    </p:spTree>
    <p:extLst>
      <p:ext uri="{BB962C8B-B14F-4D97-AF65-F5344CB8AC3E}">
        <p14:creationId xmlns:p14="http://schemas.microsoft.com/office/powerpoint/2010/main" val="392733334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9584"/>
          </a:xfrm>
        </p:spPr>
        <p:txBody>
          <a:bodyPr>
            <a:normAutofit/>
          </a:bodyPr>
          <a:lstStyle/>
          <a:p>
            <a:r>
              <a:rPr lang="en-US" sz="3200" dirty="0" smtClean="0"/>
              <a:t>Near Term Future Federal Proposals</a:t>
            </a:r>
            <a:endParaRPr lang="en-US" sz="3200" dirty="0"/>
          </a:p>
        </p:txBody>
      </p:sp>
      <p:sp>
        <p:nvSpPr>
          <p:cNvPr id="3" name="Content Placeholder 2"/>
          <p:cNvSpPr>
            <a:spLocks noGrp="1"/>
          </p:cNvSpPr>
          <p:nvPr>
            <p:ph idx="1"/>
          </p:nvPr>
        </p:nvSpPr>
        <p:spPr>
          <a:xfrm>
            <a:off x="555977" y="1185334"/>
            <a:ext cx="8289005" cy="5135472"/>
          </a:xfrm>
          <a:ln>
            <a:solidFill>
              <a:srgbClr val="FFFFFF"/>
            </a:solidFill>
          </a:ln>
        </p:spPr>
        <p:txBody>
          <a:bodyPr>
            <a:normAutofit lnSpcReduction="10000"/>
          </a:bodyPr>
          <a:lstStyle/>
          <a:p>
            <a:r>
              <a:rPr lang="en-US" sz="2800" dirty="0" smtClean="0"/>
              <a:t>The SSC strongly endorses the submission of a ATI proposal to upgrade the NIRSPEC detector.</a:t>
            </a:r>
          </a:p>
          <a:p>
            <a:r>
              <a:rPr lang="en-US" sz="2800" dirty="0" smtClean="0"/>
              <a:t>For the next MRI opportunity, KCWI-R should be submitted.  This will require an MRI slot at Caltech.</a:t>
            </a:r>
          </a:p>
          <a:p>
            <a:endParaRPr lang="en-US" sz="2800" dirty="0" smtClean="0">
              <a:solidFill>
                <a:srgbClr val="FF0000"/>
              </a:solidFill>
            </a:endParaRPr>
          </a:p>
          <a:p>
            <a:r>
              <a:rPr lang="en-US" sz="2800" dirty="0" smtClean="0"/>
              <a:t>If KIDM (deployable tertiary) is not funded this MRI round, resubmit it.  Proposal is strategically important, matching funds already identified.</a:t>
            </a:r>
          </a:p>
          <a:p>
            <a:r>
              <a:rPr lang="en-US" sz="2800" dirty="0" smtClean="0"/>
              <a:t>The SSC encourages a UCO MRI proposal for development of robust, highly efficient, wide </a:t>
            </a:r>
            <a:r>
              <a:rPr lang="en-US" sz="2800" dirty="0" err="1" smtClean="0"/>
              <a:t>bandpass</a:t>
            </a:r>
            <a:r>
              <a:rPr lang="en-US" sz="2800" dirty="0" smtClean="0"/>
              <a:t> reflection coatings for large optics used at Keck and at other observatories (including the TMT).</a:t>
            </a:r>
            <a:endParaRPr lang="en-US" sz="2800" dirty="0"/>
          </a:p>
        </p:txBody>
      </p:sp>
    </p:spTree>
    <p:extLst>
      <p:ext uri="{BB962C8B-B14F-4D97-AF65-F5344CB8AC3E}">
        <p14:creationId xmlns:p14="http://schemas.microsoft.com/office/powerpoint/2010/main" val="40216987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DEIMOS Upgrade Revisited </a:t>
            </a:r>
            <a:endParaRPr lang="en-US" dirty="0"/>
          </a:p>
        </p:txBody>
      </p:sp>
      <p:sp>
        <p:nvSpPr>
          <p:cNvPr id="3" name="Content Placeholder 2"/>
          <p:cNvSpPr>
            <a:spLocks noGrp="1"/>
          </p:cNvSpPr>
          <p:nvPr>
            <p:ph idx="1"/>
          </p:nvPr>
        </p:nvSpPr>
        <p:spPr>
          <a:xfrm>
            <a:off x="457200" y="1295400"/>
            <a:ext cx="8229600" cy="5334000"/>
          </a:xfrm>
        </p:spPr>
        <p:txBody>
          <a:bodyPr>
            <a:normAutofit fontScale="85000" lnSpcReduction="10000"/>
          </a:bodyPr>
          <a:lstStyle/>
          <a:p>
            <a:r>
              <a:rPr lang="en-US" dirty="0" smtClean="0"/>
              <a:t>The DEIMOS upgrade is being considered based on a previously approved concept study.</a:t>
            </a:r>
          </a:p>
          <a:p>
            <a:r>
              <a:rPr lang="en-US" dirty="0" smtClean="0"/>
              <a:t>Regarding the potential detector upgrade, a chart of QE </a:t>
            </a:r>
            <a:r>
              <a:rPr lang="en-US" dirty="0" err="1" smtClean="0"/>
              <a:t>vs</a:t>
            </a:r>
            <a:r>
              <a:rPr lang="en-US" dirty="0" smtClean="0"/>
              <a:t> lambda shows that improvement potential is mostly at the extreme ends of the wavelength range, from 65% </a:t>
            </a:r>
            <a:r>
              <a:rPr lang="en-US" dirty="0" smtClean="0">
                <a:sym typeface="Wingdings"/>
              </a:rPr>
              <a:t>to 80%, with more modest improvement in 6000-9000 </a:t>
            </a:r>
            <a:r>
              <a:rPr lang="en-US" dirty="0" err="1" smtClean="0">
                <a:sym typeface="Wingdings"/>
              </a:rPr>
              <a:t>Å</a:t>
            </a:r>
            <a:r>
              <a:rPr lang="en-US" dirty="0" smtClean="0">
                <a:sym typeface="Wingdings"/>
              </a:rPr>
              <a:t> range, from 85% to 95%.</a:t>
            </a:r>
            <a:endParaRPr lang="en-US" dirty="0" smtClean="0"/>
          </a:p>
          <a:p>
            <a:r>
              <a:rPr lang="en-US" dirty="0" smtClean="0"/>
              <a:t>Best possible chip is currently non-existent.</a:t>
            </a:r>
          </a:p>
          <a:p>
            <a:r>
              <a:rPr lang="en-US" dirty="0" smtClean="0"/>
              <a:t>Estimated cost for detector system replacement is $3M.</a:t>
            </a:r>
          </a:p>
          <a:p>
            <a:r>
              <a:rPr lang="en-US" dirty="0" smtClean="0"/>
              <a:t>Also, DEIMOS is over 10 years old and mechanisms are showing signs of age (especially flexure control system).</a:t>
            </a:r>
          </a:p>
        </p:txBody>
      </p:sp>
    </p:spTree>
    <p:extLst>
      <p:ext uri="{BB962C8B-B14F-4D97-AF65-F5344CB8AC3E}">
        <p14:creationId xmlns:p14="http://schemas.microsoft.com/office/powerpoint/2010/main" val="185252526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DEIMOS Upgrade Revisited </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dirty="0" err="1" smtClean="0"/>
              <a:t>Rockosi</a:t>
            </a:r>
            <a:r>
              <a:rPr lang="en-US" dirty="0" smtClean="0"/>
              <a:t> estimated $122k for a phase 2 concept </a:t>
            </a:r>
            <a:r>
              <a:rPr lang="en-US" dirty="0"/>
              <a:t>study (p22 of </a:t>
            </a:r>
            <a:r>
              <a:rPr lang="en-US" dirty="0" smtClean="0"/>
              <a:t>concept study report), some of which has already been funded through KCWI effort.  The portion now requested for testing detectors is $20k.  </a:t>
            </a:r>
          </a:p>
          <a:p>
            <a:r>
              <a:rPr lang="en-US" dirty="0" smtClean="0"/>
              <a:t>Consider the DEIMOS upgrades against other urgent observatory needs. </a:t>
            </a:r>
          </a:p>
        </p:txBody>
      </p:sp>
    </p:spTree>
    <p:extLst>
      <p:ext uri="{BB962C8B-B14F-4D97-AF65-F5344CB8AC3E}">
        <p14:creationId xmlns:p14="http://schemas.microsoft.com/office/powerpoint/2010/main" val="18525252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DEIMOS Upgrade Revisited </a:t>
            </a:r>
            <a:endParaRPr lang="en-US" dirty="0"/>
          </a:p>
        </p:txBody>
      </p:sp>
      <p:sp>
        <p:nvSpPr>
          <p:cNvPr id="3" name="Content Placeholder 2"/>
          <p:cNvSpPr>
            <a:spLocks noGrp="1"/>
          </p:cNvSpPr>
          <p:nvPr>
            <p:ph idx="1"/>
          </p:nvPr>
        </p:nvSpPr>
        <p:spPr>
          <a:xfrm>
            <a:off x="457200" y="1295400"/>
            <a:ext cx="8229600" cy="5334000"/>
          </a:xfrm>
        </p:spPr>
        <p:txBody>
          <a:bodyPr>
            <a:normAutofit/>
          </a:bodyPr>
          <a:lstStyle/>
          <a:p>
            <a:r>
              <a:rPr lang="en-US" dirty="0" smtClean="0"/>
              <a:t>SSC asks that </a:t>
            </a:r>
            <a:r>
              <a:rPr lang="en-US" dirty="0" err="1" smtClean="0"/>
              <a:t>Rockosi</a:t>
            </a:r>
            <a:r>
              <a:rPr lang="en-US" dirty="0" smtClean="0"/>
              <a:t> come back when she has a device in hand, and 20K request for funds for a study will be considered.</a:t>
            </a:r>
          </a:p>
          <a:p>
            <a:r>
              <a:rPr lang="en-US" dirty="0" smtClean="0"/>
              <a:t>From Luca </a:t>
            </a:r>
            <a:r>
              <a:rPr lang="en-US" dirty="0" err="1" smtClean="0"/>
              <a:t>Rizzi</a:t>
            </a:r>
            <a:r>
              <a:rPr lang="en-US" dirty="0" smtClean="0"/>
              <a:t>: Most smaller DEIMOS problems have been fixed at present, so there are no critical fixes in queue.   Computer obsolescence is a concern.</a:t>
            </a:r>
          </a:p>
        </p:txBody>
      </p:sp>
    </p:spTree>
    <p:extLst>
      <p:ext uri="{BB962C8B-B14F-4D97-AF65-F5344CB8AC3E}">
        <p14:creationId xmlns:p14="http://schemas.microsoft.com/office/powerpoint/2010/main" val="185252526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Keck Observatory Archives Issues</a:t>
            </a:r>
            <a:endParaRPr lang="en-US" sz="3200" dirty="0"/>
          </a:p>
        </p:txBody>
      </p:sp>
      <p:sp>
        <p:nvSpPr>
          <p:cNvPr id="3" name="Content Placeholder 2"/>
          <p:cNvSpPr>
            <a:spLocks noGrp="1"/>
          </p:cNvSpPr>
          <p:nvPr>
            <p:ph idx="1"/>
          </p:nvPr>
        </p:nvSpPr>
        <p:spPr/>
        <p:txBody>
          <a:bodyPr>
            <a:normAutofit lnSpcReduction="10000"/>
          </a:bodyPr>
          <a:lstStyle/>
          <a:p>
            <a:r>
              <a:rPr lang="en-US" dirty="0" smtClean="0"/>
              <a:t>The SSC is very pleased with the expansion of KOA to cover all Keck instruments</a:t>
            </a:r>
            <a:r>
              <a:rPr lang="en-US" sz="2800" dirty="0" smtClean="0"/>
              <a:t>.</a:t>
            </a:r>
          </a:p>
          <a:p>
            <a:endParaRPr lang="en-US" sz="2800" dirty="0"/>
          </a:p>
          <a:p>
            <a:r>
              <a:rPr lang="en-US" dirty="0" smtClean="0"/>
              <a:t>After consulting the UC, Caltech, and UH communities, the SSC decided that abstracts submitted as part of the proposal cover sheet for applications for Keck observing time should </a:t>
            </a:r>
            <a:r>
              <a:rPr lang="en-US" dirty="0" smtClean="0">
                <a:latin typeface="Apple Chancery"/>
                <a:cs typeface="Apple Chancery"/>
              </a:rPr>
              <a:t>not</a:t>
            </a:r>
            <a:r>
              <a:rPr lang="en-US" dirty="0" smtClean="0"/>
              <a:t> be made publicly available through KOA and/or the ADS.</a:t>
            </a:r>
          </a:p>
          <a:p>
            <a:endParaRPr lang="en-US" sz="2800" dirty="0"/>
          </a:p>
          <a:p>
            <a:endParaRPr lang="en-US" sz="2800" dirty="0"/>
          </a:p>
        </p:txBody>
      </p:sp>
    </p:spTree>
    <p:extLst>
      <p:ext uri="{BB962C8B-B14F-4D97-AF65-F5344CB8AC3E}">
        <p14:creationId xmlns:p14="http://schemas.microsoft.com/office/powerpoint/2010/main" val="26104411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Observatory Report</a:t>
            </a:r>
            <a:endParaRPr lang="en-US"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External funding efforts</a:t>
            </a:r>
            <a:endParaRPr lang="en-US" sz="4000" dirty="0"/>
          </a:p>
        </p:txBody>
      </p:sp>
      <p:sp>
        <p:nvSpPr>
          <p:cNvPr id="3" name="Content Placeholder 2"/>
          <p:cNvSpPr>
            <a:spLocks noGrp="1"/>
          </p:cNvSpPr>
          <p:nvPr>
            <p:ph idx="1"/>
          </p:nvPr>
        </p:nvSpPr>
        <p:spPr>
          <a:xfrm>
            <a:off x="457200" y="1412040"/>
            <a:ext cx="8686800" cy="5361681"/>
          </a:xfrm>
        </p:spPr>
        <p:txBody>
          <a:bodyPr>
            <a:normAutofit/>
          </a:bodyPr>
          <a:lstStyle/>
          <a:p>
            <a:r>
              <a:rPr lang="en-US" sz="2800" dirty="0" smtClean="0"/>
              <a:t>Pending Federal proposals</a:t>
            </a:r>
          </a:p>
          <a:p>
            <a:pPr lvl="1"/>
            <a:r>
              <a:rPr lang="en-US" sz="2400" dirty="0" smtClean="0"/>
              <a:t>(1) OSIRIS detector upgrade (NSF ATI, PI Larkin): pending</a:t>
            </a:r>
            <a:br>
              <a:rPr lang="en-US" sz="2400" dirty="0" smtClean="0"/>
            </a:br>
            <a:endParaRPr lang="en-US" sz="2400" dirty="0" smtClean="0">
              <a:solidFill>
                <a:srgbClr val="FF0000"/>
              </a:solidFill>
            </a:endParaRPr>
          </a:p>
          <a:p>
            <a:pPr lvl="1"/>
            <a:r>
              <a:rPr lang="en-US" sz="2400" dirty="0" smtClean="0"/>
              <a:t>(2) Deployable Tertiary (NSF MRI, PI </a:t>
            </a:r>
            <a:r>
              <a:rPr lang="en-US" sz="2400" dirty="0" err="1" smtClean="0"/>
              <a:t>Prochaska</a:t>
            </a:r>
            <a:r>
              <a:rPr lang="en-US" sz="2400" dirty="0" smtClean="0"/>
              <a:t>): pending</a:t>
            </a:r>
            <a:br>
              <a:rPr lang="en-US" sz="2400" dirty="0" smtClean="0"/>
            </a:br>
            <a:endParaRPr lang="en-US" sz="2400" dirty="0" smtClean="0">
              <a:solidFill>
                <a:srgbClr val="FF0000"/>
              </a:solidFill>
            </a:endParaRPr>
          </a:p>
          <a:p>
            <a:pPr lvl="1"/>
            <a:r>
              <a:rPr lang="en-US" sz="2400" dirty="0" smtClean="0"/>
              <a:t>Overall funding climate for NSF AST is poor, due to sequestration, rescission &amp; oversubscription. Serious issue is Senate language imposing a floor on cuts to operating facilities, which negatively impacts all grant programs.</a:t>
            </a:r>
            <a:endParaRPr lang="en-US" sz="2800" dirty="0" smtClean="0"/>
          </a:p>
          <a:p>
            <a:r>
              <a:rPr lang="en-US" sz="2800" dirty="0" smtClean="0"/>
              <a:t>ANU night exchange approved (15 nights/year for 5 years), solidifies funding for segment repair.</a:t>
            </a:r>
          </a:p>
          <a:p>
            <a:pPr lvl="1"/>
            <a:endParaRPr lang="en-US" sz="2400" dirty="0"/>
          </a:p>
        </p:txBody>
      </p:sp>
    </p:spTree>
    <p:extLst>
      <p:ext uri="{BB962C8B-B14F-4D97-AF65-F5344CB8AC3E}">
        <p14:creationId xmlns:p14="http://schemas.microsoft.com/office/powerpoint/2010/main" val="526732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478"/>
            <a:ext cx="8229600" cy="1143000"/>
          </a:xfrm>
        </p:spPr>
        <p:txBody>
          <a:bodyPr/>
          <a:lstStyle/>
          <a:p>
            <a:r>
              <a:rPr lang="en-US" dirty="0" smtClean="0"/>
              <a:t>Update on ongoing projects (1)</a:t>
            </a:r>
            <a:endParaRPr lang="en-US" dirty="0"/>
          </a:p>
        </p:txBody>
      </p:sp>
      <p:sp>
        <p:nvSpPr>
          <p:cNvPr id="3" name="Content Placeholder 2"/>
          <p:cNvSpPr>
            <a:spLocks noGrp="1"/>
          </p:cNvSpPr>
          <p:nvPr>
            <p:ph idx="1"/>
          </p:nvPr>
        </p:nvSpPr>
        <p:spPr>
          <a:xfrm>
            <a:off x="206352" y="1176840"/>
            <a:ext cx="8686800" cy="4525963"/>
          </a:xfrm>
        </p:spPr>
        <p:txBody>
          <a:bodyPr>
            <a:normAutofit/>
          </a:bodyPr>
          <a:lstStyle/>
          <a:p>
            <a:r>
              <a:rPr lang="en-US" sz="2800" dirty="0" smtClean="0"/>
              <a:t>Segment repair</a:t>
            </a:r>
          </a:p>
          <a:p>
            <a:pPr lvl="1"/>
            <a:r>
              <a:rPr lang="en-US" sz="2400" dirty="0" smtClean="0"/>
              <a:t>Excellent technical progress on key processes (segment dis/assembly, summit transport, axial &amp; radial repair procedures.)</a:t>
            </a:r>
          </a:p>
          <a:p>
            <a:pPr lvl="1"/>
            <a:endParaRPr lang="en-US" sz="2400" dirty="0" smtClean="0"/>
          </a:p>
          <a:p>
            <a:pPr lvl="1"/>
            <a:r>
              <a:rPr lang="en-US" sz="2400" dirty="0" smtClean="0"/>
              <a:t>Final reviews will be end-2013/start-2014.  1</a:t>
            </a:r>
            <a:r>
              <a:rPr lang="en-US" sz="2400" baseline="30000" dirty="0" smtClean="0"/>
              <a:t>st</a:t>
            </a:r>
            <a:r>
              <a:rPr lang="en-US" sz="2400" dirty="0" smtClean="0"/>
              <a:t> segment to be processed in March 2014, with full final review in Aug 2014.</a:t>
            </a:r>
          </a:p>
          <a:p>
            <a:pPr marL="457200" lvl="1" indent="0">
              <a:buNone/>
            </a:pPr>
            <a:endParaRPr lang="en-US" sz="2400" dirty="0" smtClean="0"/>
          </a:p>
          <a:p>
            <a:pPr lvl="1"/>
            <a:r>
              <a:rPr lang="en-US" sz="2400" dirty="0" smtClean="0"/>
              <a:t>SSC tour of segment repair lab was very enlightening and confidence building</a:t>
            </a:r>
          </a:p>
          <a:p>
            <a:pPr lvl="1"/>
            <a:endParaRPr lang="en-US" dirty="0"/>
          </a:p>
        </p:txBody>
      </p:sp>
    </p:spTree>
    <p:extLst>
      <p:ext uri="{BB962C8B-B14F-4D97-AF65-F5344CB8AC3E}">
        <p14:creationId xmlns:p14="http://schemas.microsoft.com/office/powerpoint/2010/main" val="421592107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478"/>
            <a:ext cx="8229600" cy="1143000"/>
          </a:xfrm>
        </p:spPr>
        <p:txBody>
          <a:bodyPr/>
          <a:lstStyle/>
          <a:p>
            <a:r>
              <a:rPr lang="en-US" dirty="0" smtClean="0"/>
              <a:t>Update on ongoing projects (2)</a:t>
            </a:r>
            <a:endParaRPr lang="en-US" dirty="0"/>
          </a:p>
        </p:txBody>
      </p:sp>
      <p:sp>
        <p:nvSpPr>
          <p:cNvPr id="3" name="Content Placeholder 2"/>
          <p:cNvSpPr>
            <a:spLocks noGrp="1"/>
          </p:cNvSpPr>
          <p:nvPr>
            <p:ph idx="1"/>
          </p:nvPr>
        </p:nvSpPr>
        <p:spPr>
          <a:xfrm>
            <a:off x="206352" y="1176840"/>
            <a:ext cx="8686800" cy="4870779"/>
          </a:xfrm>
        </p:spPr>
        <p:txBody>
          <a:bodyPr>
            <a:normAutofit fontScale="92500" lnSpcReduction="20000"/>
          </a:bodyPr>
          <a:lstStyle/>
          <a:p>
            <a:r>
              <a:rPr lang="en-US" sz="2800" dirty="0" smtClean="0"/>
              <a:t>K2AO Center Launch	</a:t>
            </a:r>
          </a:p>
          <a:p>
            <a:pPr lvl="1"/>
            <a:r>
              <a:rPr lang="en-US" sz="2400" dirty="0" smtClean="0"/>
              <a:t> recovery from vendor’s failure for delivering the launch telescope underway</a:t>
            </a:r>
          </a:p>
          <a:p>
            <a:pPr lvl="1"/>
            <a:r>
              <a:rPr lang="en-US" sz="2400" dirty="0" smtClean="0"/>
              <a:t>First light anticipated in Jan 2014, with shared risk observing in 2014-B.  (Can switch back to old side-launch telescope daily.)</a:t>
            </a:r>
          </a:p>
          <a:p>
            <a:r>
              <a:rPr lang="en-US" sz="2800" dirty="0" smtClean="0"/>
              <a:t>K1AO near-IR </a:t>
            </a:r>
            <a:r>
              <a:rPr lang="en-US" sz="2800" dirty="0" err="1" smtClean="0"/>
              <a:t>tiptilt</a:t>
            </a:r>
            <a:endParaRPr lang="en-US" sz="2400" dirty="0" smtClean="0">
              <a:solidFill>
                <a:srgbClr val="FF0000"/>
              </a:solidFill>
            </a:endParaRPr>
          </a:p>
          <a:p>
            <a:pPr lvl="1"/>
            <a:r>
              <a:rPr lang="en-US" sz="2400" dirty="0" smtClean="0"/>
              <a:t>Perhaps shared-risk observing in 2014-A, but probably 2014-B.</a:t>
            </a:r>
          </a:p>
          <a:p>
            <a:r>
              <a:rPr lang="en-US" sz="2800" dirty="0" smtClean="0"/>
              <a:t>TCS Upgrade</a:t>
            </a:r>
          </a:p>
          <a:p>
            <a:pPr lvl="1"/>
            <a:r>
              <a:rPr lang="en-US" sz="2400" dirty="0" smtClean="0"/>
              <a:t>Excellent progress on items since DDR, including June 2013 successful review for outstanding issues</a:t>
            </a:r>
          </a:p>
          <a:p>
            <a:pPr lvl="1"/>
            <a:r>
              <a:rPr lang="en-US" sz="2400" dirty="0" smtClean="0"/>
              <a:t>To be completed for K2 in Jan 2015, K1 for Dec 2015</a:t>
            </a:r>
          </a:p>
          <a:p>
            <a:r>
              <a:rPr lang="en-US" dirty="0" smtClean="0"/>
              <a:t>NIRES</a:t>
            </a:r>
          </a:p>
          <a:p>
            <a:pPr lvl="1"/>
            <a:r>
              <a:rPr lang="en-US" sz="2400" dirty="0" smtClean="0"/>
              <a:t>Pre-ship review is expected in October 2013</a:t>
            </a:r>
          </a:p>
          <a:p>
            <a:pPr lvl="1"/>
            <a:r>
              <a:rPr lang="en-US" sz="2400" dirty="0" smtClean="0"/>
              <a:t>SSC continues to wait eagerly for this capability</a:t>
            </a:r>
            <a:endParaRPr lang="en-US" sz="2400" dirty="0"/>
          </a:p>
        </p:txBody>
      </p:sp>
    </p:spTree>
    <p:extLst>
      <p:ext uri="{BB962C8B-B14F-4D97-AF65-F5344CB8AC3E}">
        <p14:creationId xmlns:p14="http://schemas.microsoft.com/office/powerpoint/2010/main" val="68292509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MSIP Context</a:t>
            </a:r>
            <a:endParaRPr lang="en-US" dirty="0"/>
          </a:p>
        </p:txBody>
      </p:sp>
      <p:sp>
        <p:nvSpPr>
          <p:cNvPr id="5" name="Content Placeholder 4"/>
          <p:cNvSpPr>
            <a:spLocks noGrp="1"/>
          </p:cNvSpPr>
          <p:nvPr>
            <p:ph idx="1"/>
          </p:nvPr>
        </p:nvSpPr>
        <p:spPr>
          <a:xfrm>
            <a:off x="280559" y="1600200"/>
            <a:ext cx="8406241" cy="4868288"/>
          </a:xfrm>
        </p:spPr>
        <p:txBody>
          <a:bodyPr>
            <a:normAutofit fontScale="92500" lnSpcReduction="10000"/>
          </a:bodyPr>
          <a:lstStyle/>
          <a:p>
            <a:r>
              <a:rPr lang="en-US" dirty="0" smtClean="0"/>
              <a:t>Background</a:t>
            </a:r>
          </a:p>
          <a:p>
            <a:pPr lvl="1"/>
            <a:r>
              <a:rPr lang="en-US" dirty="0" smtClean="0"/>
              <a:t>New NSF mid-scale program</a:t>
            </a:r>
          </a:p>
          <a:p>
            <a:pPr lvl="1"/>
            <a:r>
              <a:rPr lang="en-US" dirty="0" smtClean="0"/>
              <a:t>Project scale 4 - 40M$ total over 5 years</a:t>
            </a:r>
          </a:p>
          <a:p>
            <a:pPr lvl="1"/>
            <a:r>
              <a:rPr lang="en-US" dirty="0" smtClean="0"/>
              <a:t>First year program budget 7M$/year</a:t>
            </a:r>
          </a:p>
          <a:p>
            <a:pPr lvl="1"/>
            <a:r>
              <a:rPr lang="en-US" dirty="0" smtClean="0"/>
              <a:t>4 categories ranging from large facilities to TSIP-like telescope access, but should not worry too much about which category to propose in</a:t>
            </a:r>
          </a:p>
          <a:p>
            <a:pPr lvl="1"/>
            <a:r>
              <a:rPr lang="en-US" dirty="0" smtClean="0"/>
              <a:t>Competition will be very strong (many known projects will submit to this)</a:t>
            </a:r>
          </a:p>
          <a:p>
            <a:r>
              <a:rPr lang="en-US" dirty="0" smtClean="0"/>
              <a:t>SSC endorses a submission of a MSIP proposal for NGAO </a:t>
            </a:r>
          </a:p>
          <a:p>
            <a:pPr lvl="1"/>
            <a:endParaRPr lang="en-US" dirty="0"/>
          </a:p>
        </p:txBody>
      </p:sp>
    </p:spTree>
    <p:extLst>
      <p:ext uri="{BB962C8B-B14F-4D97-AF65-F5344CB8AC3E}">
        <p14:creationId xmlns:p14="http://schemas.microsoft.com/office/powerpoint/2010/main" val="271136065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3974"/>
            <a:ext cx="8229600" cy="1033664"/>
          </a:xfrm>
        </p:spPr>
        <p:txBody>
          <a:bodyPr/>
          <a:lstStyle/>
          <a:p>
            <a:r>
              <a:rPr lang="en-US" dirty="0" smtClean="0"/>
              <a:t>FY14 Plan</a:t>
            </a:r>
            <a:endParaRPr lang="en-US" dirty="0"/>
          </a:p>
        </p:txBody>
      </p:sp>
      <p:sp>
        <p:nvSpPr>
          <p:cNvPr id="5" name="Content Placeholder 4"/>
          <p:cNvSpPr>
            <a:spLocks noGrp="1"/>
          </p:cNvSpPr>
          <p:nvPr>
            <p:ph idx="1"/>
          </p:nvPr>
        </p:nvSpPr>
        <p:spPr>
          <a:xfrm>
            <a:off x="457200" y="1600200"/>
            <a:ext cx="8458200" cy="4525963"/>
          </a:xfrm>
        </p:spPr>
        <p:txBody>
          <a:bodyPr>
            <a:normAutofit fontScale="92500" lnSpcReduction="10000"/>
          </a:bodyPr>
          <a:lstStyle/>
          <a:p>
            <a:r>
              <a:rPr lang="en-US" dirty="0" smtClean="0"/>
              <a:t>Overall principles</a:t>
            </a:r>
          </a:p>
          <a:p>
            <a:pPr lvl="1"/>
            <a:r>
              <a:rPr lang="en-US" dirty="0" smtClean="0"/>
              <a:t>Maintain current level of user support for existing instruments</a:t>
            </a:r>
          </a:p>
          <a:p>
            <a:pPr lvl="1"/>
            <a:r>
              <a:rPr lang="en-US" dirty="0" smtClean="0"/>
              <a:t>Execute segment repair and TCS upgrade</a:t>
            </a:r>
          </a:p>
          <a:p>
            <a:pPr lvl="1"/>
            <a:r>
              <a:rPr lang="en-US" dirty="0" smtClean="0"/>
              <a:t>Advance the ongoing new instrument commitments, including KCWI and near term AO enhancements on the path to NGAO.</a:t>
            </a:r>
          </a:p>
          <a:p>
            <a:pPr lvl="1"/>
            <a:endParaRPr lang="en-US" dirty="0"/>
          </a:p>
          <a:p>
            <a:r>
              <a:rPr lang="en-US" dirty="0" smtClean="0"/>
              <a:t>The SSC notes that the science strategic plan is out of date and should be updated.</a:t>
            </a:r>
            <a:endParaRPr lang="en-US" dirty="0"/>
          </a:p>
        </p:txBody>
      </p:sp>
    </p:spTree>
    <p:extLst>
      <p:ext uri="{BB962C8B-B14F-4D97-AF65-F5344CB8AC3E}">
        <p14:creationId xmlns:p14="http://schemas.microsoft.com/office/powerpoint/2010/main" val="404663573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FY14 Plan</a:t>
            </a:r>
            <a:endParaRPr lang="en-US" dirty="0"/>
          </a:p>
        </p:txBody>
      </p:sp>
      <p:sp>
        <p:nvSpPr>
          <p:cNvPr id="3" name="Content Placeholder 2"/>
          <p:cNvSpPr>
            <a:spLocks noGrp="1"/>
          </p:cNvSpPr>
          <p:nvPr>
            <p:ph idx="1"/>
          </p:nvPr>
        </p:nvSpPr>
        <p:spPr>
          <a:xfrm>
            <a:off x="280558" y="990600"/>
            <a:ext cx="8787241" cy="5257800"/>
          </a:xfrm>
        </p:spPr>
        <p:txBody>
          <a:bodyPr>
            <a:noAutofit/>
          </a:bodyPr>
          <a:lstStyle/>
          <a:p>
            <a:pPr>
              <a:spcBef>
                <a:spcPts val="0"/>
              </a:spcBef>
            </a:pPr>
            <a:r>
              <a:rPr lang="en-US" sz="2400" dirty="0"/>
              <a:t>System is getting </a:t>
            </a:r>
            <a:r>
              <a:rPr lang="en-US" sz="2400" dirty="0" smtClean="0"/>
              <a:t>older and  requires significant investment with following  FY14 Priorities</a:t>
            </a:r>
          </a:p>
          <a:p>
            <a:pPr lvl="1">
              <a:spcBef>
                <a:spcPts val="0"/>
              </a:spcBef>
            </a:pPr>
            <a:r>
              <a:rPr lang="en-US" sz="1800" dirty="0" smtClean="0"/>
              <a:t>Night-time operations</a:t>
            </a:r>
          </a:p>
          <a:p>
            <a:pPr lvl="1">
              <a:spcBef>
                <a:spcPts val="0"/>
              </a:spcBef>
            </a:pPr>
            <a:r>
              <a:rPr lang="en-US" sz="1800" dirty="0" smtClean="0"/>
              <a:t>Segment Repair</a:t>
            </a:r>
          </a:p>
          <a:p>
            <a:pPr lvl="1">
              <a:spcBef>
                <a:spcPts val="0"/>
              </a:spcBef>
            </a:pPr>
            <a:r>
              <a:rPr lang="en-US" sz="1800" dirty="0" smtClean="0"/>
              <a:t>TCS Upgrade</a:t>
            </a:r>
          </a:p>
          <a:p>
            <a:pPr lvl="1">
              <a:spcBef>
                <a:spcPts val="0"/>
              </a:spcBef>
            </a:pPr>
            <a:r>
              <a:rPr lang="en-US" sz="1800" dirty="0" smtClean="0"/>
              <a:t>K1 IR Tip Tilt</a:t>
            </a:r>
          </a:p>
          <a:p>
            <a:pPr lvl="1">
              <a:spcBef>
                <a:spcPts val="0"/>
              </a:spcBef>
            </a:pPr>
            <a:r>
              <a:rPr lang="en-US" sz="1800" dirty="0" smtClean="0"/>
              <a:t>NIRES</a:t>
            </a:r>
          </a:p>
          <a:p>
            <a:pPr lvl="1">
              <a:spcBef>
                <a:spcPts val="0"/>
              </a:spcBef>
            </a:pPr>
            <a:r>
              <a:rPr lang="en-US" sz="1800" dirty="0" smtClean="0"/>
              <a:t>K2 laser infrastructure</a:t>
            </a:r>
          </a:p>
          <a:p>
            <a:pPr lvl="1">
              <a:spcBef>
                <a:spcPts val="0"/>
              </a:spcBef>
            </a:pPr>
            <a:r>
              <a:rPr lang="en-US" sz="1800" dirty="0" smtClean="0"/>
              <a:t>KCWI preparation</a:t>
            </a:r>
          </a:p>
          <a:p>
            <a:pPr>
              <a:spcBef>
                <a:spcPts val="0"/>
              </a:spcBef>
            </a:pPr>
            <a:r>
              <a:rPr lang="en-US" sz="2400" dirty="0" smtClean="0"/>
              <a:t>SSC requests that an additional </a:t>
            </a:r>
            <a:r>
              <a:rPr lang="en-US" sz="2400" dirty="0"/>
              <a:t>~$100k </a:t>
            </a:r>
            <a:r>
              <a:rPr lang="en-US" sz="2400" dirty="0" smtClean="0"/>
              <a:t>be allocated for a new </a:t>
            </a:r>
            <a:r>
              <a:rPr lang="en-US" sz="2400" dirty="0"/>
              <a:t>blue grating for </a:t>
            </a:r>
            <a:r>
              <a:rPr lang="en-US" sz="2400" dirty="0" smtClean="0"/>
              <a:t>DEIMOS if possible.</a:t>
            </a:r>
            <a:endParaRPr lang="en-US" sz="2400" dirty="0"/>
          </a:p>
          <a:p>
            <a:pPr>
              <a:spcBef>
                <a:spcPts val="0"/>
              </a:spcBef>
            </a:pPr>
            <a:r>
              <a:rPr lang="en-US" sz="2400" dirty="0"/>
              <a:t>SSC enthusiastically supports </a:t>
            </a:r>
            <a:r>
              <a:rPr lang="en-US" sz="2400" dirty="0" smtClean="0"/>
              <a:t>FY14 </a:t>
            </a:r>
            <a:r>
              <a:rPr lang="en-US" sz="2400" dirty="0"/>
              <a:t>plan</a:t>
            </a:r>
          </a:p>
        </p:txBody>
      </p:sp>
    </p:spTree>
    <p:extLst>
      <p:ext uri="{BB962C8B-B14F-4D97-AF65-F5344CB8AC3E}">
        <p14:creationId xmlns:p14="http://schemas.microsoft.com/office/powerpoint/2010/main" val="8790030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KCWI Status after DDR</a:t>
            </a:r>
            <a:endParaRPr lang="en-US" dirty="0"/>
          </a:p>
        </p:txBody>
      </p:sp>
      <p:sp>
        <p:nvSpPr>
          <p:cNvPr id="3" name="Content Placeholder 2"/>
          <p:cNvSpPr>
            <a:spLocks noGrp="1"/>
          </p:cNvSpPr>
          <p:nvPr>
            <p:ph idx="1"/>
          </p:nvPr>
        </p:nvSpPr>
        <p:spPr>
          <a:xfrm>
            <a:off x="228600" y="1104900"/>
            <a:ext cx="8686800" cy="5486400"/>
          </a:xfrm>
        </p:spPr>
        <p:txBody>
          <a:bodyPr>
            <a:noAutofit/>
          </a:bodyPr>
          <a:lstStyle/>
          <a:p>
            <a:pPr>
              <a:spcBef>
                <a:spcPts val="0"/>
              </a:spcBef>
            </a:pPr>
            <a:r>
              <a:rPr lang="en-US" sz="2400" dirty="0" smtClean="0"/>
              <a:t>PI Martin presented an impressive list of managerial and technical progress since the Feb 2013 SSC meeting so that the cost and schedule will soon be better understood and more under control.</a:t>
            </a:r>
          </a:p>
          <a:p>
            <a:pPr>
              <a:spcBef>
                <a:spcPts val="0"/>
              </a:spcBef>
            </a:pPr>
            <a:endParaRPr lang="en-US" sz="2400" dirty="0" smtClean="0"/>
          </a:p>
          <a:p>
            <a:pPr>
              <a:spcBef>
                <a:spcPts val="0"/>
              </a:spcBef>
              <a:buFont typeface="Wingdings" charset="2"/>
              <a:buChar char="u"/>
            </a:pPr>
            <a:r>
              <a:rPr lang="en-US" sz="2400" dirty="0" smtClean="0"/>
              <a:t>Technical:  </a:t>
            </a:r>
          </a:p>
          <a:p>
            <a:pPr lvl="1">
              <a:spcBef>
                <a:spcPts val="0"/>
              </a:spcBef>
            </a:pPr>
            <a:r>
              <a:rPr lang="en-US" sz="2000" dirty="0" smtClean="0"/>
              <a:t>A long list of technical progress was presented, including purchasing optics, completion of drawings for fabrication, FEA models for optics mounts, etc.   The SSC was impressed with the progress.</a:t>
            </a:r>
          </a:p>
          <a:p>
            <a:pPr marL="457200" lvl="1" indent="0">
              <a:spcBef>
                <a:spcPts val="0"/>
              </a:spcBef>
              <a:buNone/>
            </a:pPr>
            <a:endParaRPr lang="en-US" sz="2000" dirty="0" smtClean="0"/>
          </a:p>
          <a:p>
            <a:pPr lvl="1">
              <a:spcBef>
                <a:spcPts val="0"/>
              </a:spcBef>
              <a:buFont typeface="Wingdings" charset="2"/>
              <a:buChar char="u"/>
            </a:pPr>
            <a:r>
              <a:rPr lang="en-US" sz="2000" dirty="0" smtClean="0"/>
              <a:t>The </a:t>
            </a:r>
            <a:r>
              <a:rPr lang="en-US" sz="2000" dirty="0"/>
              <a:t>SSC is very impressed and appreciative of PI Martin’s receptiveness to suggestions from the SSC and previous review committees in making </a:t>
            </a:r>
            <a:r>
              <a:rPr lang="en-US" sz="2000" dirty="0" smtClean="0"/>
              <a:t>the suggested technical and </a:t>
            </a:r>
            <a:r>
              <a:rPr lang="en-US" sz="2000" dirty="0"/>
              <a:t>managerial changes.</a:t>
            </a:r>
          </a:p>
          <a:p>
            <a:pPr lvl="1">
              <a:spcBef>
                <a:spcPts val="0"/>
              </a:spcBef>
            </a:pPr>
            <a:endParaRPr lang="en-US" sz="2000" dirty="0" smtClean="0"/>
          </a:p>
        </p:txBody>
      </p:sp>
    </p:spTree>
    <p:extLst>
      <p:ext uri="{BB962C8B-B14F-4D97-AF65-F5344CB8AC3E}">
        <p14:creationId xmlns:p14="http://schemas.microsoft.com/office/powerpoint/2010/main" val="40370743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TotalTime>
  <Words>1010</Words>
  <Application>Microsoft Macintosh PowerPoint</Application>
  <PresentationFormat>On-screen Show (4:3)</PresentationFormat>
  <Paragraphs>99</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Keck SSC Meeting – June 2013</vt:lpstr>
      <vt:lpstr>Observatory Report</vt:lpstr>
      <vt:lpstr>External funding efforts</vt:lpstr>
      <vt:lpstr>Update on ongoing projects (1)</vt:lpstr>
      <vt:lpstr>Update on ongoing projects (2)</vt:lpstr>
      <vt:lpstr>MSIP Context</vt:lpstr>
      <vt:lpstr>FY14 Plan</vt:lpstr>
      <vt:lpstr>FY14 Plan</vt:lpstr>
      <vt:lpstr>KCWI Status after DDR</vt:lpstr>
      <vt:lpstr>KCWI Update</vt:lpstr>
      <vt:lpstr>Near Term Future Federal Proposals</vt:lpstr>
      <vt:lpstr>DEIMOS Upgrade Revisited </vt:lpstr>
      <vt:lpstr>DEIMOS Upgrade Revisited </vt:lpstr>
      <vt:lpstr>DEIMOS Upgrade Revisited </vt:lpstr>
      <vt:lpstr>Keck Observatory Archives Issues</vt:lpstr>
    </vt:vector>
  </TitlesOfParts>
  <Company>University of Hawaii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FY14 Plan &amp; Budget</dc:title>
  <dc:creator>Günther Hasinger</dc:creator>
  <cp:lastModifiedBy>Judy Cohen</cp:lastModifiedBy>
  <cp:revision>80</cp:revision>
  <dcterms:created xsi:type="dcterms:W3CDTF">2013-06-26T20:18:40Z</dcterms:created>
  <dcterms:modified xsi:type="dcterms:W3CDTF">2013-07-16T16:38:36Z</dcterms:modified>
</cp:coreProperties>
</file>