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s/slide8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9" r:id="rId1"/>
  </p:sldMasterIdLst>
  <p:notesMasterIdLst>
    <p:notesMasterId r:id="rId16"/>
  </p:notesMasterIdLst>
  <p:sldIdLst>
    <p:sldId id="256" r:id="rId2"/>
    <p:sldId id="274" r:id="rId3"/>
    <p:sldId id="257" r:id="rId4"/>
    <p:sldId id="259" r:id="rId5"/>
    <p:sldId id="262" r:id="rId6"/>
    <p:sldId id="263" r:id="rId7"/>
    <p:sldId id="264" r:id="rId8"/>
    <p:sldId id="265" r:id="rId9"/>
    <p:sldId id="261" r:id="rId10"/>
    <p:sldId id="266" r:id="rId11"/>
    <p:sldId id="267" r:id="rId12"/>
    <p:sldId id="258" r:id="rId13"/>
    <p:sldId id="260" r:id="rId14"/>
    <p:sldId id="273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108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108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108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108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108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Hilton Lewis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00"/>
    <a:srgbClr val="CCCCFF"/>
    <a:srgbClr val="DDDDDD"/>
    <a:srgbClr val="FF0000"/>
    <a:srgbClr val="0033CC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885" autoAdjust="0"/>
    <p:restoredTop sz="80660" autoAdjust="0"/>
  </p:normalViewPr>
  <p:slideViewPr>
    <p:cSldViewPr>
      <p:cViewPr>
        <p:scale>
          <a:sx n="75" d="100"/>
          <a:sy n="75" d="100"/>
        </p:scale>
        <p:origin x="-1296" y="-376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6672"/>
    </p:cViewPr>
  </p:sorterViewPr>
  <p:notesViewPr>
    <p:cSldViewPr>
      <p:cViewPr varScale="1">
        <p:scale>
          <a:sx n="73" d="100"/>
          <a:sy n="73" d="100"/>
        </p:scale>
        <p:origin x="-1734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slide" Target="slides/slide13.xml"/><Relationship Id="rId20" Type="http://schemas.openxmlformats.org/officeDocument/2006/relationships/viewProps" Target="viewProps.xml"/><Relationship Id="rId4" Type="http://schemas.openxmlformats.org/officeDocument/2006/relationships/slide" Target="slides/slide3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2" Type="http://schemas.openxmlformats.org/officeDocument/2006/relationships/slide" Target="slides/slide11.xml"/><Relationship Id="rId17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3" rIns="91428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3" rIns="91428" bIns="4571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2566AED-CAC6-3E45-BE74-FC8D5776FE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9441FDD-9B0A-A745-B1FB-258B3A113AD7}" type="slidenum">
              <a:rPr lang="en-US"/>
              <a:pPr/>
              <a:t>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Primary Author: </a:t>
            </a:r>
          </a:p>
          <a:p>
            <a:pPr lvl="1"/>
            <a:r>
              <a:rPr lang="en-US" dirty="0"/>
              <a:t>Hilton Lewis</a:t>
            </a:r>
          </a:p>
          <a:p>
            <a:r>
              <a:rPr lang="en-US" dirty="0"/>
              <a:t>Contributing Authors:</a:t>
            </a:r>
          </a:p>
          <a:p>
            <a:pPr lvl="1"/>
            <a:r>
              <a:rPr lang="en-US" dirty="0"/>
              <a:t>Sean Adkins</a:t>
            </a:r>
          </a:p>
          <a:p>
            <a:pPr lvl="1"/>
            <a:r>
              <a:rPr lang="en-US" dirty="0"/>
              <a:t>Taft Armandroff</a:t>
            </a:r>
          </a:p>
          <a:p>
            <a:pPr lvl="1"/>
            <a:r>
              <a:rPr lang="en-US" dirty="0"/>
              <a:t>Robert Goodrich</a:t>
            </a:r>
          </a:p>
          <a:p>
            <a:pPr lvl="1"/>
            <a:r>
              <a:rPr lang="en-US" dirty="0"/>
              <a:t>James Johnson</a:t>
            </a:r>
          </a:p>
          <a:p>
            <a:pPr lvl="1"/>
            <a:r>
              <a:rPr lang="en-US" dirty="0"/>
              <a:t>Kyle Kinoshita</a:t>
            </a:r>
          </a:p>
          <a:p>
            <a:pPr lvl="1"/>
            <a:r>
              <a:rPr lang="en-US" dirty="0"/>
              <a:t>Richard Matsuda</a:t>
            </a:r>
          </a:p>
          <a:p>
            <a:r>
              <a:rPr lang="en-US" dirty="0"/>
              <a:t>Primary Source Documents: </a:t>
            </a:r>
          </a:p>
          <a:p>
            <a:pPr lvl="1"/>
            <a:r>
              <a:rPr lang="en-US" dirty="0"/>
              <a:t>The W. M. Keck Observatory Scientific Strategic Plan 2009</a:t>
            </a:r>
          </a:p>
          <a:p>
            <a:pPr lvl="1"/>
            <a:r>
              <a:rPr lang="en-US" dirty="0"/>
              <a:t>Modernizing the Control Systems of the Telescopes at the W. M. Keck Observatory – Proposal to the NSF ARI-R</a:t>
            </a:r>
            <a:r>
              <a:rPr lang="en-US" baseline="30000" dirty="0"/>
              <a:t>2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C22D90-3A0D-874D-A437-40516514374D}" type="slidenum">
              <a:rPr lang="en-US"/>
              <a:pPr/>
              <a:t>3</a:t>
            </a:fld>
            <a:endParaRPr lang="en-US"/>
          </a:p>
        </p:txBody>
      </p:sp>
      <p:sp>
        <p:nvSpPr>
          <p:cNvPr id="279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9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EA8497-9E8F-3547-84FE-BB48F8CED886}" type="slidenum">
              <a:rPr lang="en-US"/>
              <a:pPr/>
              <a:t>5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7F7FAA-DB05-2A40-B243-C2C4602DCF7F}" type="slidenum">
              <a:rPr lang="en-US"/>
              <a:pPr/>
              <a:t>6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From ARI proposal page 7: Metrics for the last 2 years show that the average lost time per night for slewing, coarse acquisition and fine acquisition is 4%, 7%, and 15% respectively, for a total of 26% lost time. These overheads can be considerably reduced.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9026B-F8E2-784C-A5F4-86638B5F3BCD}" type="slidenum">
              <a:rPr lang="en-US"/>
              <a:pPr/>
              <a:t>7</a:t>
            </a:fld>
            <a:endParaRPr lang="en-US"/>
          </a:p>
        </p:txBody>
      </p:sp>
      <p:sp>
        <p:nvSpPr>
          <p:cNvPr id="274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Tracking performance:</a:t>
            </a:r>
          </a:p>
          <a:p>
            <a:r>
              <a:rPr lang="en-US"/>
              <a:t>	short time scales (10 sec): 0.03” vs. spec of 0.02” rms</a:t>
            </a:r>
          </a:p>
          <a:p>
            <a:r>
              <a:rPr lang="en-US"/>
              <a:t>	long time scales (10 min):  2.05” vs. spec of 0.1” rms</a:t>
            </a:r>
          </a:p>
          <a:p>
            <a:endParaRPr lang="en-US"/>
          </a:p>
          <a:p>
            <a:r>
              <a:rPr lang="en-US"/>
              <a:t>Better servo performance, feedforward control, better position angle computation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9B127E-DF0B-EF46-9CC6-D463DD973874}" type="slidenum">
              <a:rPr lang="en-US"/>
              <a:pPr/>
              <a:t>8</a:t>
            </a:fld>
            <a:endParaRPr lang="en-US"/>
          </a:p>
        </p:txBody>
      </p:sp>
      <p:sp>
        <p:nvSpPr>
          <p:cNvPr id="281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BB942D-F811-494C-AEDD-C9A4C33038ED}" type="slidenum">
              <a:rPr lang="en-US"/>
              <a:pPr/>
              <a:t>9</a:t>
            </a:fld>
            <a:endParaRPr lang="en-US"/>
          </a:p>
        </p:txBody>
      </p:sp>
      <p:sp>
        <p:nvSpPr>
          <p:cNvPr id="269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0148EA-868D-FC49-A707-540577D95156}" type="slidenum">
              <a:rPr lang="en-US"/>
              <a:pPr/>
              <a:t>10</a:t>
            </a:fld>
            <a:endParaRPr lang="en-US"/>
          </a:p>
        </p:txBody>
      </p:sp>
      <p:sp>
        <p:nvSpPr>
          <p:cNvPr id="267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249298F-E08A-D740-B188-D4772B350F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76B2795-4D7D-E84F-967F-B962B3E64E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6A93967-2B0A-0B47-AA75-0F26EB56E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172200"/>
            <a:ext cx="2209800" cy="5334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fld id="{41DDC177-2AB7-4347-A17C-CF086D10AA2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1939394-2065-1A44-951D-5E8496D226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C8E9058-E717-D144-8DB3-3201150C8D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0D697E6-2AB1-9E48-AEA9-0F47E29AC9A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48EE281-4188-8846-B7DE-FEE38471E7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8CBDBBE-AAE6-3943-AAF1-63B258DCD1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00502ED-1067-434B-9453-81061C64D9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77A2186-A704-C54A-A4C0-3F0F43F19A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3D10FCD-8649-7C42-A23F-94EFB704F7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3" name="Picture 9" descr="994_KeckSbruVw_1024x768_80"/>
          <p:cNvPicPr>
            <a:picLocks noChangeAspect="1" noChangeArrowheads="1"/>
          </p:cNvPicPr>
          <p:nvPr userDrawn="1"/>
        </p:nvPicPr>
        <p:blipFill>
          <a:blip r:embed="rId14">
            <a:lum bright="6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9783" dir="1514402" algn="ctr" rotWithShape="0">
              <a:schemeClr val="bg1">
                <a:alpha val="50000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2209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AF1E932-2CA5-6C44-85A1-6BB9D1C6367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ransition spd="med"/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ill Sans MT" pitchFamily="-108" charset="-18"/>
        </a:defRPr>
      </a:lvl2pPr>
      <a:lvl3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ill Sans MT" pitchFamily="-108" charset="-18"/>
        </a:defRPr>
      </a:lvl3pPr>
      <a:lvl4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ill Sans MT" pitchFamily="-108" charset="-18"/>
        </a:defRPr>
      </a:lvl4pPr>
      <a:lvl5pPr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ill Sans MT" pitchFamily="-108" charset="-18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ill Sans MT" pitchFamily="-108" charset="-1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ill Sans MT" pitchFamily="-108" charset="-1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ill Sans MT" pitchFamily="-108" charset="-1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Gill Sans MT" pitchFamily="-108" charset="-1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8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8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80" name="Picture 4" descr="994_KeckSbruVw_1024x768_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13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304800" y="457200"/>
            <a:ext cx="9982200" cy="2209800"/>
          </a:xfrm>
          <a:effectLst>
            <a:outerShdw blurRad="63500" dist="26940" algn="ctr" rotWithShape="0">
              <a:schemeClr val="bg2">
                <a:alpha val="50000"/>
              </a:schemeClr>
            </a:outerShdw>
          </a:effectLst>
        </p:spPr>
        <p:txBody>
          <a:bodyPr/>
          <a:lstStyle/>
          <a:p>
            <a:r>
              <a:rPr lang="en-US" sz="4400">
                <a:solidFill>
                  <a:schemeClr val="bg1"/>
                </a:solidFill>
              </a:rPr>
              <a:t>Highly Efficient Operations</a:t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4400">
                <a:solidFill>
                  <a:schemeClr val="bg1"/>
                </a:solidFill>
              </a:rPr>
              <a:t/>
            </a:r>
            <a:br>
              <a:rPr lang="en-US" sz="4400">
                <a:solidFill>
                  <a:schemeClr val="bg1"/>
                </a:solidFill>
              </a:rPr>
            </a:br>
            <a:r>
              <a:rPr lang="en-US" sz="3600">
                <a:solidFill>
                  <a:schemeClr val="bg1"/>
                </a:solidFill>
              </a:rPr>
              <a:t>Keck Scientific Strategic Planning 2009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38600"/>
            <a:ext cx="9144000" cy="2590800"/>
          </a:xfrm>
          <a:effectLst>
            <a:outerShdw blurRad="63500" dist="38099" dir="2700000" algn="ctr" rotWithShape="0">
              <a:schemeClr val="accent2">
                <a:alpha val="74998"/>
              </a:schemeClr>
            </a:outerShdw>
          </a:effectLst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Hilton Lewis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T. Armandroff, S. Adkins, R. Goodrich</a:t>
            </a:r>
          </a:p>
          <a:p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J. Johnson, K. Kinoshita, R. Matsuda</a:t>
            </a:r>
          </a:p>
          <a:p>
            <a:endParaRPr lang="en-US" sz="2400" dirty="0" smtClean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</a:endParaRPr>
          </a:p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September 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</a:rPr>
              <a:t>18, 2009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254FE-5B57-C74F-99A4-9382F9EFCEA8}" type="slidenum">
              <a:rPr lang="en-US"/>
              <a:pPr/>
              <a:t>10</a:t>
            </a:fld>
            <a:endParaRPr lang="en-US"/>
          </a:p>
        </p:txBody>
      </p:sp>
      <p:sp>
        <p:nvSpPr>
          <p:cNvPr id="2539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Enhance Seismic Protection</a:t>
            </a:r>
          </a:p>
        </p:txBody>
      </p:sp>
      <p:sp>
        <p:nvSpPr>
          <p:cNvPr id="2539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19200"/>
            <a:ext cx="4876800" cy="5334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Large earthquakes possible in Hawaii (most recent was magnitude 6.8)</a:t>
            </a:r>
          </a:p>
          <a:p>
            <a:pPr>
              <a:lnSpc>
                <a:spcPct val="80000"/>
              </a:lnSpc>
            </a:pPr>
            <a:r>
              <a:rPr lang="en-US" sz="2400"/>
              <a:t>Telescopes designed for lower seismic loads than current zoning</a:t>
            </a:r>
          </a:p>
          <a:p>
            <a:pPr>
              <a:lnSpc>
                <a:spcPct val="80000"/>
              </a:lnSpc>
            </a:pPr>
            <a:r>
              <a:rPr lang="en-US" sz="2400"/>
              <a:t>Risk of significant damage, long recovery time (4 weeks to limited operation last time, full operation after 8 weeks, recovery cost ~$1M)</a:t>
            </a:r>
          </a:p>
          <a:p>
            <a:pPr>
              <a:lnSpc>
                <a:spcPct val="80000"/>
              </a:lnSpc>
            </a:pPr>
            <a:r>
              <a:rPr lang="en-US" sz="2400"/>
              <a:t>Plan to upgrade azimuth seismic restraint system for improved survivability, quicker recovery</a:t>
            </a:r>
          </a:p>
          <a:p>
            <a:pPr>
              <a:lnSpc>
                <a:spcPct val="80000"/>
              </a:lnSpc>
            </a:pPr>
            <a:r>
              <a:rPr lang="en-US" sz="2400"/>
              <a:t>Spin off improvements to az. axis stability (helps pointing), reliability (reduces faults) and maintainability (lowers operating cost)</a:t>
            </a:r>
          </a:p>
        </p:txBody>
      </p:sp>
      <p:pic>
        <p:nvPicPr>
          <p:cNvPr id="253958" name="Picture 6" descr="Quake 06 11 09a 0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t="1646"/>
          <a:stretch>
            <a:fillRect/>
          </a:stretch>
        </p:blipFill>
        <p:spPr>
          <a:xfrm>
            <a:off x="5105400" y="1257300"/>
            <a:ext cx="3810000" cy="2857500"/>
          </a:xfrm>
          <a:noFill/>
          <a:ln w="12700">
            <a:solidFill>
              <a:srgbClr val="000000"/>
            </a:solidFill>
          </a:ln>
        </p:spPr>
      </p:pic>
      <p:pic>
        <p:nvPicPr>
          <p:cNvPr id="253959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4325938"/>
            <a:ext cx="4114800" cy="2227262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CCB0C-7740-2845-80E6-63821413287B}" type="slidenum">
              <a:rPr lang="en-US"/>
              <a:pPr/>
              <a:t>11</a:t>
            </a:fld>
            <a:endParaRPr lang="en-US"/>
          </a:p>
        </p:txBody>
      </p:sp>
      <p:sp>
        <p:nvSpPr>
          <p:cNvPr id="256004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1752600"/>
            <a:ext cx="8153400" cy="2743200"/>
          </a:xfrm>
        </p:spPr>
        <p:txBody>
          <a:bodyPr/>
          <a:lstStyle/>
          <a:p>
            <a:r>
              <a:rPr lang="en-US" sz="3600"/>
              <a:t>Future Initiatives Recommended In Scientific Strategic Plan</a:t>
            </a:r>
            <a:br>
              <a:rPr lang="en-US" sz="3600"/>
            </a:br>
            <a:r>
              <a:rPr lang="en-US" sz="3600"/>
              <a:t/>
            </a:r>
            <a:br>
              <a:rPr lang="en-US" sz="3600"/>
            </a:br>
            <a:r>
              <a:rPr lang="en-US" sz="3600"/>
              <a:t>Not Funded or Partially Funded</a:t>
            </a:r>
            <a:br>
              <a:rPr lang="en-US" sz="3600"/>
            </a:br>
            <a:r>
              <a:rPr lang="en-US" sz="3600"/>
              <a:t>In 5-Year Plan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DAFC9-C972-F34C-B489-9093BF0C7AC7}" type="slidenum">
              <a:rPr lang="en-US"/>
              <a:pPr/>
              <a:t>12</a:t>
            </a:fld>
            <a:endParaRPr lang="en-US"/>
          </a:p>
        </p:txBody>
      </p:sp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990600"/>
          </a:xfrm>
        </p:spPr>
        <p:txBody>
          <a:bodyPr/>
          <a:lstStyle/>
          <a:p>
            <a:r>
              <a:rPr lang="en-US"/>
              <a:t>Advanced Optical Coatings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95400"/>
            <a:ext cx="8686800" cy="5029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Longer term need to develop durable, broadband, high efficiency, coatings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Improved high efficiency coatings improve throughput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Durable coatings reduce the need to recoat primary segments, secondary, tertiary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 Reduces downtime, handling risk, staffing costs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Development </a:t>
            </a:r>
            <a:r>
              <a:rPr lang="en-US" dirty="0"/>
              <a:t>synergies possible with other observatories, particularly the TMT</a:t>
            </a:r>
          </a:p>
          <a:p>
            <a:pPr>
              <a:lnSpc>
                <a:spcPct val="90000"/>
              </a:lnSpc>
            </a:pPr>
            <a:r>
              <a:rPr lang="en-US" dirty="0"/>
              <a:t>Possibility of shared coating facilities in </a:t>
            </a:r>
            <a:r>
              <a:rPr lang="en-US" dirty="0" smtClean="0"/>
              <a:t>Hawaii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094035-6606-AD4D-AAAD-020DE5AA3D56}" type="slidenum">
              <a:rPr lang="en-US"/>
              <a:pPr/>
              <a:t>13</a:t>
            </a:fld>
            <a:endParaRPr lang="en-US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838200"/>
          </a:xfrm>
        </p:spPr>
        <p:txBody>
          <a:bodyPr/>
          <a:lstStyle/>
          <a:p>
            <a:r>
              <a:rPr lang="en-US" sz="3600" dirty="0"/>
              <a:t>Instrument Performance Monitoring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82000" cy="5410200"/>
          </a:xfrm>
        </p:spPr>
        <p:txBody>
          <a:bodyPr/>
          <a:lstStyle/>
          <a:p>
            <a:r>
              <a:rPr lang="en-US" sz="2800" dirty="0" smtClean="0"/>
              <a:t>Goals</a:t>
            </a:r>
          </a:p>
          <a:p>
            <a:pPr lvl="1"/>
            <a:r>
              <a:rPr lang="en-US" sz="2400" dirty="0" smtClean="0"/>
              <a:t>Improve </a:t>
            </a:r>
            <a:r>
              <a:rPr lang="en-US" sz="2400" dirty="0"/>
              <a:t>the understanding of extant data</a:t>
            </a:r>
          </a:p>
          <a:p>
            <a:pPr lvl="1"/>
            <a:r>
              <a:rPr lang="en-US" sz="2400" dirty="0" smtClean="0"/>
              <a:t>Provide </a:t>
            </a:r>
            <a:r>
              <a:rPr lang="en-US" sz="2400" dirty="0"/>
              <a:t>metrics for QA, observer use</a:t>
            </a:r>
            <a:endParaRPr lang="en-US" sz="2400" dirty="0" smtClean="0"/>
          </a:p>
          <a:p>
            <a:pPr lvl="1"/>
            <a:r>
              <a:rPr lang="en-US" sz="2400" dirty="0" smtClean="0"/>
              <a:t>Provide advance </a:t>
            </a:r>
            <a:r>
              <a:rPr lang="en-US" sz="2400" dirty="0"/>
              <a:t>warning of instrument degradation</a:t>
            </a:r>
          </a:p>
          <a:p>
            <a:pPr lvl="2"/>
            <a:r>
              <a:rPr lang="en-US" sz="2000" dirty="0"/>
              <a:t>Important for</a:t>
            </a:r>
            <a:r>
              <a:rPr lang="en-US" sz="2000" dirty="0" smtClean="0"/>
              <a:t> successful preventative maintenance program</a:t>
            </a:r>
          </a:p>
          <a:p>
            <a:pPr lvl="1"/>
            <a:r>
              <a:rPr lang="en-US" sz="2400" dirty="0" smtClean="0"/>
              <a:t>Assist </a:t>
            </a:r>
            <a:r>
              <a:rPr lang="en-US" sz="2400" dirty="0"/>
              <a:t>in identification of modest upgrades that maximize bang-for-the-buck</a:t>
            </a:r>
          </a:p>
          <a:p>
            <a:r>
              <a:rPr lang="en-US" sz="2800" dirty="0"/>
              <a:t>Should be coupled with telescope performance monitoring, for greatest </a:t>
            </a:r>
            <a:r>
              <a:rPr lang="en-US" sz="2800" dirty="0" smtClean="0"/>
              <a:t>effectiveness</a:t>
            </a:r>
            <a:endParaRPr lang="en-US" sz="2800" dirty="0"/>
          </a:p>
          <a:p>
            <a:r>
              <a:rPr lang="en-US" sz="2800" dirty="0" smtClean="0"/>
              <a:t>Funding for limited archival (KOA - HIRES</a:t>
            </a:r>
            <a:r>
              <a:rPr lang="en-US" sz="2800" dirty="0"/>
              <a:t>, NIRSPEC) and instrument preventative </a:t>
            </a:r>
            <a:r>
              <a:rPr lang="en-US" sz="2800" dirty="0" smtClean="0"/>
              <a:t>maintenance program</a:t>
            </a:r>
          </a:p>
          <a:p>
            <a:pPr lvl="1"/>
            <a:r>
              <a:rPr lang="en-US" sz="2400" dirty="0" smtClean="0"/>
              <a:t>Only partial implementation of IPM goals funded</a:t>
            </a:r>
            <a:endParaRPr lang="en-US" sz="24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2F493-0EBB-564F-9CCE-0764468E16ED}" type="slidenum">
              <a:rPr lang="en-US"/>
              <a:pPr/>
              <a:t>14</a:t>
            </a:fld>
            <a:endParaRPr lang="en-US"/>
          </a:p>
        </p:txBody>
      </p:sp>
      <p:sp>
        <p:nvSpPr>
          <p:cNvPr id="278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</a:t>
            </a:r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We are addressing the minimum upgrades needed to improve the observing efficiency and performance of the Observatory</a:t>
            </a:r>
          </a:p>
          <a:p>
            <a:pPr lvl="1">
              <a:lnSpc>
                <a:spcPct val="90000"/>
              </a:lnSpc>
            </a:pPr>
            <a:r>
              <a:rPr lang="en-US"/>
              <a:t>Many other opportunities for additional investment to take full advantage of our asset discussed in Scientific Strategic Plan</a:t>
            </a:r>
          </a:p>
          <a:p>
            <a:pPr>
              <a:lnSpc>
                <a:spcPct val="90000"/>
              </a:lnSpc>
            </a:pPr>
            <a:r>
              <a:rPr lang="en-US"/>
              <a:t>We seek to sustain the Observatory as one of the crown jewels of U.S. astronomy in the coming decade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49B3-FD80-144F-A66F-0CE045EB5134}" type="slidenum">
              <a:rPr lang="en-US"/>
              <a:pPr/>
              <a:t>2</a:t>
            </a:fld>
            <a:endParaRPr lang="en-US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1524000"/>
          </a:xfrm>
        </p:spPr>
        <p:txBody>
          <a:bodyPr/>
          <a:lstStyle/>
          <a:p>
            <a:r>
              <a:rPr lang="en-US" sz="3600"/>
              <a:t>Rationale For Strategic Focus on </a:t>
            </a:r>
            <a:br>
              <a:rPr lang="en-US" sz="3600"/>
            </a:br>
            <a:r>
              <a:rPr lang="en-US" sz="3600"/>
              <a:t>Highly Efficient Operations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153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To maximize the performance</a:t>
            </a:r>
            <a:r>
              <a:rPr lang="en-US" sz="2800" dirty="0" smtClean="0"/>
              <a:t> and observing efficiency of </a:t>
            </a:r>
            <a:r>
              <a:rPr lang="en-US" sz="2800" dirty="0"/>
              <a:t>the sophisticated instrument suite and adaptive optics systems at the Observatory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n-US" sz="2800" dirty="0" smtClean="0"/>
              <a:t>To </a:t>
            </a:r>
            <a:r>
              <a:rPr lang="en-US" sz="2800" dirty="0"/>
              <a:t>control and optimize operating</a:t>
            </a:r>
            <a:r>
              <a:rPr lang="en-US" sz="2800" dirty="0" smtClean="0"/>
              <a:t> and maintenance costs </a:t>
            </a:r>
            <a:r>
              <a:rPr lang="en-US" sz="2800" dirty="0"/>
              <a:t>while continuing to support new capabilities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To continue to capitalize on our ~$250M+ investment by providing a powerful and flexible base for future enhancements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EC960-FFA5-8D43-A5CA-2BF588372A72}" type="slidenum">
              <a:rPr lang="en-US"/>
              <a:pPr/>
              <a:t>3</a:t>
            </a:fld>
            <a:endParaRPr lang="en-US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Strategic Initiatives to Improve Operational Efficiency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Initiatives currently planned or underway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Telescope Control Systems Upgrade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Continuing the MAGIQ upgrade program for acquisition/guiding/image quality monitoring systems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Seismic upgrades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Estimated cost ~$4M</a:t>
            </a:r>
          </a:p>
          <a:p>
            <a:pPr>
              <a:lnSpc>
                <a:spcPct val="90000"/>
              </a:lnSpc>
            </a:pPr>
            <a:r>
              <a:rPr lang="en-US" sz="2800"/>
              <a:t>Initiatives identified in Scientific Strategic Plan, but not yet funded in Observatory’s 5-Year Plan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Optical Coatings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Instrument Performance Monitoring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98450-A1B4-6442-8C42-E8EF7FDC71B8}" type="slidenum">
              <a:rPr lang="en-US"/>
              <a:pPr/>
              <a:t>4</a:t>
            </a:fld>
            <a:endParaRPr lang="en-US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Telescope Control System Upgrade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Improve telescope pointing </a:t>
            </a:r>
          </a:p>
          <a:p>
            <a:r>
              <a:rPr lang="en-US"/>
              <a:t>Reduce acquisition time</a:t>
            </a:r>
          </a:p>
          <a:p>
            <a:r>
              <a:rPr lang="en-US"/>
              <a:t>Improve tracking performance</a:t>
            </a:r>
          </a:p>
          <a:p>
            <a:r>
              <a:rPr lang="en-US"/>
              <a:t>Reduce time lost to technical faults</a:t>
            </a:r>
          </a:p>
          <a:p>
            <a:r>
              <a:rPr lang="en-US"/>
              <a:t>Address obsolescence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67F779-E982-9E41-9E8D-409898BFC5C0}" type="slidenum">
              <a:rPr lang="en-US"/>
              <a:pPr/>
              <a:t>5</a:t>
            </a:fld>
            <a:endParaRPr lang="en-US"/>
          </a:p>
        </p:txBody>
      </p:sp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Address Obsolescence</a:t>
            </a:r>
          </a:p>
        </p:txBody>
      </p:sp>
      <p:sp>
        <p:nvSpPr>
          <p:cNvPr id="2498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371600"/>
            <a:ext cx="49530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Hardware replacement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Addresses obsolescence, improve maintainability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&gt;50% obsolete (64% for critical axes control area)</a:t>
            </a:r>
          </a:p>
          <a:p>
            <a:pPr lvl="2">
              <a:lnSpc>
                <a:spcPct val="80000"/>
              </a:lnSpc>
            </a:pPr>
            <a:r>
              <a:rPr lang="en-US" sz="1800"/>
              <a:t>7 of 9 sub-systems at high risk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Provides better decoupling of systems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Covers VME electronics, computers, servo systems, controls</a:t>
            </a:r>
          </a:p>
          <a:p>
            <a:pPr>
              <a:lnSpc>
                <a:spcPct val="80000"/>
              </a:lnSpc>
            </a:pPr>
            <a:r>
              <a:rPr lang="en-US" sz="2400"/>
              <a:t>Software upgrade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New framework to replace EPICS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Consolidating 15 years of UIs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Refactoring code base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New pointing kernel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Addressing interface reliability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Knowledge transfer/refresh</a:t>
            </a:r>
          </a:p>
          <a:p>
            <a:pPr>
              <a:lnSpc>
                <a:spcPct val="80000"/>
              </a:lnSpc>
            </a:pPr>
            <a:r>
              <a:rPr lang="en-US" sz="2400"/>
              <a:t>Network performance upgrade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  <p:pic>
        <p:nvPicPr>
          <p:cNvPr id="249862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967413" y="1371600"/>
            <a:ext cx="2109787" cy="5257800"/>
          </a:xfrm>
          <a:noFill/>
          <a:ln w="12700">
            <a:solidFill>
              <a:srgbClr val="000000"/>
            </a:solidFill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43F37E-30C8-A643-BEFA-C76C8C0C5CB9}" type="slidenum">
              <a:rPr lang="en-US"/>
              <a:pPr/>
              <a:t>6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/>
          <a:lstStyle/>
          <a:p>
            <a:r>
              <a:rPr lang="en-US" sz="3600"/>
              <a:t>Improve Pointing and </a:t>
            </a:r>
            <a:br>
              <a:rPr lang="en-US" sz="3600"/>
            </a:br>
            <a:r>
              <a:rPr lang="en-US" sz="3600"/>
              <a:t>Reduce Acquisition Time</a:t>
            </a:r>
          </a:p>
        </p:txBody>
      </p:sp>
      <p:sp>
        <p:nvSpPr>
          <p:cNvPr id="25088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676400"/>
            <a:ext cx="5257800" cy="4648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/>
              <a:t>Coarse acquisition accounts for 11% of clear time, lost to science observing</a:t>
            </a:r>
          </a:p>
          <a:p>
            <a:pPr>
              <a:lnSpc>
                <a:spcPct val="90000"/>
              </a:lnSpc>
            </a:pPr>
            <a:r>
              <a:rPr lang="en-US" sz="2000"/>
              <a:t>Poor (blind) pointing and offsetting performance is most common observer gripe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Current pointing ~8" rms on K1, 5" rms on K2, with occasional much large errors</a:t>
            </a:r>
          </a:p>
          <a:p>
            <a:pPr>
              <a:lnSpc>
                <a:spcPct val="90000"/>
              </a:lnSpc>
            </a:pPr>
            <a:r>
              <a:rPr lang="en-US" sz="2000"/>
              <a:t>Upgrade telescope encoders to significantly improve pointing accuracy, reliability, recalibration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GTC (similar design) has achieved ~2" without any real effort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New goal is 1.5" rms achieved in practice</a:t>
            </a:r>
          </a:p>
          <a:p>
            <a:pPr lvl="1">
              <a:lnSpc>
                <a:spcPct val="90000"/>
              </a:lnSpc>
            </a:pPr>
            <a:r>
              <a:rPr lang="en-US" sz="1800"/>
              <a:t>Allows for much better pointing model</a:t>
            </a:r>
          </a:p>
          <a:p>
            <a:pPr>
              <a:lnSpc>
                <a:spcPct val="90000"/>
              </a:lnSpc>
            </a:pPr>
            <a:r>
              <a:rPr lang="en-US" sz="2000"/>
              <a:t>Increase slew speed at least to achieve current az spec of 1.3°/s. Goal is 2°/s </a:t>
            </a:r>
          </a:p>
        </p:txBody>
      </p:sp>
      <p:pic>
        <p:nvPicPr>
          <p:cNvPr id="250886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486400" y="1447800"/>
            <a:ext cx="3581400" cy="2686050"/>
          </a:xfrm>
          <a:noFill/>
          <a:ln w="22225">
            <a:solidFill>
              <a:srgbClr val="FFFF00"/>
            </a:solidFill>
          </a:ln>
        </p:spPr>
      </p:pic>
      <p:pic>
        <p:nvPicPr>
          <p:cNvPr id="250887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114800"/>
            <a:ext cx="3581400" cy="2686050"/>
          </a:xfrm>
          <a:prstGeom prst="rect">
            <a:avLst/>
          </a:prstGeom>
          <a:noFill/>
          <a:ln w="22225">
            <a:solidFill>
              <a:srgbClr val="FFFF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DFF33-615E-184F-8A8A-693CC0AC1917}" type="slidenum">
              <a:rPr lang="en-US"/>
              <a:pPr/>
              <a:t>7</a:t>
            </a:fld>
            <a:endParaRPr lang="en-US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Improve Tracking Performance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81200"/>
            <a:ext cx="8534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Current performance issues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open loop (unguided) tracking is 50% worse than spec for short timescales (10 sec), and 20x worse than spec for long timescales (10 min)</a:t>
            </a:r>
          </a:p>
          <a:p>
            <a:pPr lvl="2">
              <a:lnSpc>
                <a:spcPct val="90000"/>
              </a:lnSpc>
            </a:pPr>
            <a:r>
              <a:rPr lang="en-US" sz="1800"/>
              <a:t>Significant limitation for offsetting, observing modes that don’t </a:t>
            </a:r>
            <a:br>
              <a:rPr lang="en-US" sz="1800"/>
            </a:br>
            <a:r>
              <a:rPr lang="en-US" sz="1800"/>
              <a:t>permit guiding (e.g. PCS)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Poor tracking at high elevations (&gt;85°) near meridian</a:t>
            </a:r>
          </a:p>
          <a:p>
            <a:pPr>
              <a:lnSpc>
                <a:spcPct val="90000"/>
              </a:lnSpc>
            </a:pPr>
            <a:r>
              <a:rPr lang="en-US" sz="2400"/>
              <a:t>Upgrade addresses these issues through better and more stable encoder performance, better pointing model and servo improvements</a:t>
            </a:r>
          </a:p>
          <a:p>
            <a:pPr>
              <a:lnSpc>
                <a:spcPct val="90000"/>
              </a:lnSpc>
            </a:pPr>
            <a:r>
              <a:rPr lang="en-US" sz="2400"/>
              <a:t>Will reduce acquisition times, improve performance overall </a:t>
            </a:r>
            <a:br>
              <a:rPr lang="en-US" sz="2400"/>
            </a:br>
            <a:r>
              <a:rPr lang="en-US" sz="2400"/>
              <a:t>(even in guided case, especially with faint guide stars) and enable better performance for select observing modes</a:t>
            </a:r>
            <a:endParaRPr lang="el-GR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6DC4D-B0F2-E346-B566-6CABBBCDFD0E}" type="slidenum">
              <a:rPr lang="en-US"/>
              <a:pPr/>
              <a:t>8</a:t>
            </a:fld>
            <a:endParaRPr lang="en-US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458200" cy="1143000"/>
          </a:xfrm>
        </p:spPr>
        <p:txBody>
          <a:bodyPr/>
          <a:lstStyle/>
          <a:p>
            <a:r>
              <a:rPr lang="en-US" sz="3600"/>
              <a:t>Reduce Time Lost To Technical Faults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Currently telescope control system technical faults account for 1.5% of clear time lost to observing</a:t>
            </a:r>
          </a:p>
          <a:p>
            <a:pPr lvl="1">
              <a:lnSpc>
                <a:spcPct val="80000"/>
              </a:lnSpc>
            </a:pPr>
            <a:r>
              <a:rPr lang="en-US" sz="2400"/>
              <a:t>In addition to lost time, faults are disruptive to programs, can jeopardize time sensitive observations</a:t>
            </a:r>
          </a:p>
          <a:p>
            <a:pPr>
              <a:lnSpc>
                <a:spcPct val="80000"/>
              </a:lnSpc>
            </a:pPr>
            <a:r>
              <a:rPr lang="en-US" sz="2800"/>
              <a:t>Redesigning hardware and software for fewer technical faults, reduced fault duration, faster recovery from faults</a:t>
            </a:r>
          </a:p>
          <a:p>
            <a:pPr>
              <a:lnSpc>
                <a:spcPct val="80000"/>
              </a:lnSpc>
            </a:pPr>
            <a:r>
              <a:rPr lang="en-US" sz="2800"/>
              <a:t>Addressing most important areas that result in lost time: communication with other subsystems, pointing problems, instrument selection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1C086-CB5D-A545-A2E0-1A87DCF5F2D8}" type="slidenum">
              <a:rPr lang="en-US"/>
              <a:pPr/>
              <a:t>9</a:t>
            </a:fld>
            <a:endParaRPr lang="en-US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143000"/>
          </a:xfrm>
        </p:spPr>
        <p:txBody>
          <a:bodyPr/>
          <a:lstStyle/>
          <a:p>
            <a:r>
              <a:rPr lang="en-US" sz="3600"/>
              <a:t>Acquisition/Guider Upgrades (MAGIQ)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828800"/>
            <a:ext cx="4876800" cy="4724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Continues the MAGIQ upgrades</a:t>
            </a:r>
          </a:p>
          <a:p>
            <a:pPr>
              <a:lnSpc>
                <a:spcPct val="90000"/>
              </a:lnSpc>
            </a:pPr>
            <a:r>
              <a:rPr lang="en-US" sz="2400"/>
              <a:t>Addresses obsolescence of existing acquisition/guider systems</a:t>
            </a:r>
          </a:p>
          <a:p>
            <a:pPr>
              <a:lnSpc>
                <a:spcPct val="90000"/>
              </a:lnSpc>
            </a:pPr>
            <a:r>
              <a:rPr lang="en-US" sz="2400"/>
              <a:t>Larger field, better sensitivity, lower noise improves: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fine acquisition performance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more guide star candidates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better guiding performance</a:t>
            </a:r>
          </a:p>
          <a:p>
            <a:pPr>
              <a:lnSpc>
                <a:spcPct val="90000"/>
              </a:lnSpc>
            </a:pPr>
            <a:r>
              <a:rPr lang="en-US" sz="2400"/>
              <a:t>Will provide real-time image quality monitoring and correction</a:t>
            </a:r>
          </a:p>
          <a:p>
            <a:pPr>
              <a:lnSpc>
                <a:spcPct val="90000"/>
              </a:lnSpc>
            </a:pPr>
            <a:r>
              <a:rPr lang="en-US" sz="2400"/>
              <a:t>Implementation order: HIRES, DEIMOS, SSC (2) and visitor ports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Will start HIRES upgrade late in 2010</a:t>
            </a:r>
          </a:p>
        </p:txBody>
      </p:sp>
      <p:pic>
        <p:nvPicPr>
          <p:cNvPr id="248837" name="Picture 5" descr="DSCN1603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439400" y="2209800"/>
            <a:ext cx="4267200" cy="2847975"/>
          </a:xfrm>
          <a:noFill/>
          <a:ln w="12700">
            <a:solidFill>
              <a:srgbClr val="000000"/>
            </a:solidFill>
          </a:ln>
        </p:spPr>
      </p:pic>
      <p:pic>
        <p:nvPicPr>
          <p:cNvPr id="248838" name="Picture 6" descr="MAGIQ NIRSPEC upgrad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1981200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3399"/>
      </a:hlink>
      <a:folHlink>
        <a:srgbClr val="B2B2B2"/>
      </a:folHlink>
    </a:clrScheme>
    <a:fontScheme name="1_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33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5680</TotalTime>
  <Words>1126</Words>
  <Application>Microsoft Macintosh PowerPoint</Application>
  <PresentationFormat>On-screen Show (4:3)</PresentationFormat>
  <Paragraphs>138</Paragraphs>
  <Slides>14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1_Default Design</vt:lpstr>
      <vt:lpstr>Highly Efficient Operations  Keck Scientific Strategic Planning 2009 </vt:lpstr>
      <vt:lpstr>Rationale For Strategic Focus on  Highly Efficient Operations</vt:lpstr>
      <vt:lpstr>Strategic Initiatives to Improve Operational Efficiency</vt:lpstr>
      <vt:lpstr>Telescope Control System Upgrade</vt:lpstr>
      <vt:lpstr>Address Obsolescence</vt:lpstr>
      <vt:lpstr>Improve Pointing and  Reduce Acquisition Time</vt:lpstr>
      <vt:lpstr>Improve Tracking Performance</vt:lpstr>
      <vt:lpstr>Reduce Time Lost To Technical Faults</vt:lpstr>
      <vt:lpstr>Acquisition/Guider Upgrades (MAGIQ)</vt:lpstr>
      <vt:lpstr>Enhance Seismic Protection</vt:lpstr>
      <vt:lpstr>Future Initiatives Recommended In Scientific Strategic Plan  Not Funded or Partially Funded In 5-Year Plan</vt:lpstr>
      <vt:lpstr>Advanced Optical Coatings</vt:lpstr>
      <vt:lpstr>Instrument Performance Monitoring</vt:lpstr>
      <vt:lpstr>Conclusion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Flow-down of Strategic Priorities to Annual and 5-year WMKO Plan</dc:title>
  <dc:subject>Keck Scientific Strategic Planning Meeting September 2009</dc:subject>
  <dc:creator>Taft Armandroff</dc:creator>
  <cp:lastModifiedBy>User</cp:lastModifiedBy>
  <cp:revision>259</cp:revision>
  <dcterms:created xsi:type="dcterms:W3CDTF">2009-09-17T17:26:31Z</dcterms:created>
  <dcterms:modified xsi:type="dcterms:W3CDTF">2009-09-17T17:27:02Z</dcterms:modified>
</cp:coreProperties>
</file>