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5" r:id="rId11"/>
    <p:sldId id="268" r:id="rId12"/>
    <p:sldId id="269" r:id="rId13"/>
    <p:sldId id="266" r:id="rId14"/>
    <p:sldId id="264" r:id="rId15"/>
    <p:sldId id="271" r:id="rId16"/>
    <p:sldId id="270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 vertBarState="minimized"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2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380B-352D-2944-B0AC-3C42EB64F6CA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C14-98B4-D64E-A74A-1710D8D6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380B-352D-2944-B0AC-3C42EB64F6CA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C14-98B4-D64E-A74A-1710D8D6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380B-352D-2944-B0AC-3C42EB64F6CA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C14-98B4-D64E-A74A-1710D8D6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380B-352D-2944-B0AC-3C42EB64F6CA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C14-98B4-D64E-A74A-1710D8D6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380B-352D-2944-B0AC-3C42EB64F6CA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C14-98B4-D64E-A74A-1710D8D6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380B-352D-2944-B0AC-3C42EB64F6CA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C14-98B4-D64E-A74A-1710D8D6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380B-352D-2944-B0AC-3C42EB64F6CA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C14-98B4-D64E-A74A-1710D8D6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380B-352D-2944-B0AC-3C42EB64F6CA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C14-98B4-D64E-A74A-1710D8D6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380B-352D-2944-B0AC-3C42EB64F6CA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C14-98B4-D64E-A74A-1710D8D6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380B-352D-2944-B0AC-3C42EB64F6CA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C14-98B4-D64E-A74A-1710D8D6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380B-352D-2944-B0AC-3C42EB64F6CA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8C14-98B4-D64E-A74A-1710D8D6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380B-352D-2944-B0AC-3C42EB64F6CA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8C14-98B4-D64E-A74A-1710D8D64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Science Case for Multi-object High Resolution Spectroscopy at Keck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R. Michael Rich (UCLA)</a:t>
            </a:r>
          </a:p>
          <a:p>
            <a:r>
              <a:rPr lang="en-US" dirty="0" smtClean="0"/>
              <a:t>Judy Cohen (Caltech)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3527404" cy="2934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429000"/>
            <a:ext cx="4183596" cy="3175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615" y="3352800"/>
            <a:ext cx="4076385" cy="3355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419100"/>
            <a:ext cx="3420554" cy="285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-64532"/>
            <a:ext cx="900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Complexity in Draco – Cohen &amp; Huang 2009  - </a:t>
            </a:r>
            <a:r>
              <a:rPr lang="en-US" dirty="0" smtClean="0">
                <a:solidFill>
                  <a:srgbClr val="FFFF00"/>
                </a:solidFill>
              </a:rPr>
              <a:t> REQUIRES TRADITIONAL ABUNDANCE ANALYSIS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4401493" cy="6482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6000"/>
            <a:ext cx="4435010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381000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Frebel</a:t>
            </a:r>
            <a:r>
              <a:rPr lang="en-US" dirty="0" smtClean="0"/>
              <a:t> et al. 2009  Abundances in newly</a:t>
            </a:r>
          </a:p>
          <a:p>
            <a:r>
              <a:rPr lang="en-US" dirty="0" smtClean="0"/>
              <a:t>low L dwarfs from </a:t>
            </a:r>
            <a:r>
              <a:rPr lang="en-US" smtClean="0"/>
              <a:t>single star </a:t>
            </a:r>
            <a:r>
              <a:rPr lang="en-US" dirty="0" smtClean="0"/>
              <a:t>HIRES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990600"/>
            <a:ext cx="8983247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457200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Frebel</a:t>
            </a:r>
            <a:r>
              <a:rPr lang="en-US" dirty="0" smtClean="0"/>
              <a:t> et al. ID 9 stars with </a:t>
            </a:r>
            <a:r>
              <a:rPr lang="en-US" dirty="0" err="1" smtClean="0"/>
              <a:t>r</a:t>
            </a:r>
            <a:r>
              <a:rPr lang="en-US" dirty="0" smtClean="0"/>
              <a:t>&lt;18; their expos as long as 5.3hr </a:t>
            </a:r>
            <a:r>
              <a:rPr lang="en-US" smtClean="0"/>
              <a:t>per star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4800600"/>
            <a:ext cx="762000" cy="1066800"/>
          </a:xfrm>
          <a:prstGeom prst="rect">
            <a:avLst/>
          </a:prstGeom>
          <a:solidFill>
            <a:srgbClr val="FF66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Bulge Abundance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Microlensed</a:t>
            </a:r>
            <a:r>
              <a:rPr lang="en-US" dirty="0" smtClean="0"/>
              <a:t> dwarfs more metal rich than giants</a:t>
            </a:r>
          </a:p>
          <a:p>
            <a:r>
              <a:rPr lang="en-US" dirty="0" smtClean="0"/>
              <a:t>Cohen et al. 2009 proposes dwarf and giant abundance scale may disagree</a:t>
            </a:r>
          </a:p>
          <a:p>
            <a:r>
              <a:rPr lang="en-US" dirty="0" smtClean="0"/>
              <a:t>Metal rich stars cannot be done via Kirby et al. method.</a:t>
            </a:r>
          </a:p>
          <a:p>
            <a:r>
              <a:rPr lang="en-US" dirty="0" smtClean="0"/>
              <a:t>Keck/multi-hires could attack V=19 bulge dwarfs in situ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Many new systems around M31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Missing halo problem; “extended clusters” etc.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6042"/>
            <a:ext cx="6477000" cy="4999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4344" y="5955268"/>
            <a:ext cx="320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McConnachie</a:t>
            </a:r>
            <a:r>
              <a:rPr lang="en-US" dirty="0" smtClean="0"/>
              <a:t> et al. 2009 Nature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Extended clusters in M31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0678"/>
            <a:ext cx="4648200" cy="4580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6400800"/>
            <a:ext cx="183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Collins et al. 2009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971800"/>
            <a:ext cx="4191000" cy="36109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1066800"/>
            <a:ext cx="186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σ</a:t>
            </a:r>
            <a:r>
              <a:rPr lang="en-US" sz="2400" dirty="0" smtClean="0"/>
              <a:t>=2.7 km/sec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59" y="210861"/>
            <a:ext cx="1853681" cy="26352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762000"/>
            <a:ext cx="389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Huxor</a:t>
            </a:r>
            <a:r>
              <a:rPr lang="en-US" dirty="0" smtClean="0"/>
              <a:t> et al. 2005, 2008; Collins et al. 09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7845565" y="671096"/>
            <a:ext cx="920471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05006" y="762000"/>
            <a:ext cx="35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1’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1451346"/>
            <a:ext cx="5052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Half-light radii tens of pc; between </a:t>
            </a:r>
            <a:r>
              <a:rPr lang="en-US" dirty="0" err="1" smtClean="0"/>
              <a:t>globulars</a:t>
            </a:r>
            <a:r>
              <a:rPr lang="en-US" dirty="0" smtClean="0"/>
              <a:t> &amp; </a:t>
            </a:r>
            <a:r>
              <a:rPr lang="en-US" dirty="0" err="1" smtClean="0"/>
              <a:t>dSph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4038600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Globular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clusters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PANSTARRS, LSST &gt; new low L dwarfs</a:t>
            </a:r>
          </a:p>
          <a:p>
            <a:r>
              <a:rPr lang="en-US" dirty="0" smtClean="0"/>
              <a:t>Conclusion of </a:t>
            </a:r>
            <a:r>
              <a:rPr lang="en-US" dirty="0" err="1" smtClean="0"/>
              <a:t>PandAS</a:t>
            </a:r>
            <a:r>
              <a:rPr lang="en-US" dirty="0" smtClean="0"/>
              <a:t> &gt; new M31 dwarfs</a:t>
            </a:r>
          </a:p>
          <a:p>
            <a:r>
              <a:rPr lang="en-US" dirty="0" smtClean="0"/>
              <a:t>Use of extragalactic GC systems for chemical evolution (</a:t>
            </a:r>
            <a:r>
              <a:rPr lang="en-US" dirty="0" err="1" smtClean="0"/>
              <a:t>Brodie</a:t>
            </a:r>
            <a:r>
              <a:rPr lang="en-US" dirty="0" smtClean="0"/>
              <a:t>, Bernstein, etc.)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 case remains compelling</a:t>
            </a:r>
          </a:p>
          <a:p>
            <a:r>
              <a:rPr lang="en-US" dirty="0" smtClean="0"/>
              <a:t>Explore both dual VPH and DEM options</a:t>
            </a:r>
          </a:p>
          <a:p>
            <a:r>
              <a:rPr lang="en-US" dirty="0" smtClean="0"/>
              <a:t>Any new instrument should be highest possible throughput, continue Keck dominance for the faintest objects.</a:t>
            </a:r>
          </a:p>
          <a:p>
            <a:r>
              <a:rPr lang="en-US" dirty="0" smtClean="0"/>
              <a:t>Entirely new instrument </a:t>
            </a:r>
            <a:r>
              <a:rPr lang="en-US" smtClean="0"/>
              <a:t>might also be </a:t>
            </a:r>
            <a:r>
              <a:rPr lang="en-US" dirty="0" smtClean="0"/>
              <a:t>of interest to Japan community; creative funding?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Project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Fall 2007   RMR approaches UCO with plan to implement a multi-object </a:t>
            </a:r>
            <a:r>
              <a:rPr lang="en-US" dirty="0" err="1" smtClean="0"/>
              <a:t>echelle</a:t>
            </a:r>
            <a:r>
              <a:rPr lang="en-US" dirty="0" smtClean="0"/>
              <a:t> mode on DEIMOS (like MOE on Magellan)</a:t>
            </a:r>
          </a:p>
          <a:p>
            <a:r>
              <a:rPr lang="en-US" dirty="0" smtClean="0"/>
              <a:t>April 2008  Rich &amp; Cohen respond to Keck Call for proposals</a:t>
            </a:r>
          </a:p>
          <a:p>
            <a:r>
              <a:rPr lang="en-US" dirty="0" smtClean="0"/>
              <a:t>June 2008 modest funding proposal to do concept study</a:t>
            </a:r>
          </a:p>
          <a:p>
            <a:r>
              <a:rPr lang="en-US" dirty="0" smtClean="0"/>
              <a:t>Sep 2008  Epps dual VPH design proposed</a:t>
            </a:r>
          </a:p>
          <a:p>
            <a:r>
              <a:rPr lang="en-US" dirty="0" smtClean="0"/>
              <a:t>Feb 2009  Keck multi-</a:t>
            </a:r>
            <a:r>
              <a:rPr lang="en-US" dirty="0" err="1" smtClean="0"/>
              <a:t>echelle</a:t>
            </a:r>
            <a:r>
              <a:rPr lang="en-US" dirty="0" smtClean="0"/>
              <a:t> included in Keck decadal report “RFI”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Dual VPH at R~18,500 would deliver a multi-object high resolution spectrograph covering full LRIS FOV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Requires 0.35” slit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Coverage only 320A per VPH pair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Major modifications to LRIS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Major handling needed to change VPH pairs</a:t>
            </a:r>
          </a:p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Keck version of MOBIE (TMT </a:t>
            </a:r>
            <a:r>
              <a:rPr lang="en-US" dirty="0" err="1" smtClean="0"/>
              <a:t>echellette</a:t>
            </a:r>
            <a:r>
              <a:rPr lang="en-US" dirty="0" smtClean="0"/>
              <a:t>) would not be scalable from MOBIE</a:t>
            </a:r>
          </a:p>
          <a:p>
            <a:r>
              <a:rPr lang="en-US" dirty="0" smtClean="0"/>
              <a:t>Fiber feed to HIRES overfills collimator; serious light loss due to </a:t>
            </a:r>
            <a:r>
              <a:rPr lang="en-US" dirty="0" err="1" smtClean="0"/>
              <a:t>vignetting</a:t>
            </a:r>
            <a:endParaRPr lang="en-US" dirty="0" smtClean="0"/>
          </a:p>
          <a:p>
            <a:r>
              <a:rPr lang="en-US" dirty="0" smtClean="0"/>
              <a:t>A totally new instrument ~15M</a:t>
            </a:r>
          </a:p>
          <a:p>
            <a:r>
              <a:rPr lang="en-US" dirty="0" smtClean="0"/>
              <a:t>What about MOE on </a:t>
            </a:r>
            <a:r>
              <a:rPr lang="en-US" dirty="0" err="1" smtClean="0"/>
              <a:t>deimos</a:t>
            </a:r>
            <a:r>
              <a:rPr lang="en-US" dirty="0" smtClean="0"/>
              <a:t>?  (</a:t>
            </a:r>
            <a:r>
              <a:rPr lang="en-US" dirty="0" err="1" smtClean="0"/>
              <a:t>Sutin</a:t>
            </a:r>
            <a:r>
              <a:rPr lang="en-US" dirty="0" smtClean="0"/>
              <a:t> &amp; </a:t>
            </a:r>
            <a:r>
              <a:rPr lang="en-US" dirty="0" err="1" smtClean="0"/>
              <a:t>McWilliam</a:t>
            </a:r>
            <a:r>
              <a:rPr lang="en-US" dirty="0" smtClean="0"/>
              <a:t> 2003, SPIE, 4841, 1357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Deimos</a:t>
            </a:r>
            <a:r>
              <a:rPr lang="en-US" dirty="0" smtClean="0"/>
              <a:t> </a:t>
            </a:r>
            <a:r>
              <a:rPr lang="en-US" dirty="0" err="1" smtClean="0"/>
              <a:t>Echelle</a:t>
            </a:r>
            <a:r>
              <a:rPr lang="en-US" dirty="0" smtClean="0"/>
              <a:t> module </a:t>
            </a:r>
            <a:r>
              <a:rPr lang="en-US" sz="3556" dirty="0" smtClean="0"/>
              <a:t>(Epps quick look)</a:t>
            </a:r>
            <a:endParaRPr lang="en-US" sz="3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3837"/>
            <a:ext cx="8686800" cy="513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245 </a:t>
            </a:r>
            <a:r>
              <a:rPr lang="en-US" sz="2800" dirty="0" err="1" smtClean="0"/>
              <a:t>l</a:t>
            </a:r>
            <a:r>
              <a:rPr lang="en-US" sz="2800" dirty="0" smtClean="0"/>
              <a:t>/mm Newport grating (standard)</a:t>
            </a:r>
          </a:p>
          <a:p>
            <a:r>
              <a:rPr lang="en-US" sz="2800" dirty="0" smtClean="0"/>
              <a:t>R~13,244, 0.5” slit</a:t>
            </a:r>
          </a:p>
          <a:p>
            <a:r>
              <a:rPr lang="en-US" sz="2800" dirty="0" smtClean="0"/>
              <a:t>“custom” grating of 300 </a:t>
            </a:r>
            <a:r>
              <a:rPr lang="en-US" sz="2800" dirty="0" err="1" smtClean="0"/>
              <a:t>l</a:t>
            </a:r>
            <a:r>
              <a:rPr lang="en-US" sz="2800" dirty="0" smtClean="0"/>
              <a:t>/mm and 54.96</a:t>
            </a:r>
            <a:r>
              <a:rPr lang="en-US" sz="2800" baseline="30000" dirty="0" smtClean="0"/>
              <a:t>o </a:t>
            </a:r>
            <a:r>
              <a:rPr lang="en-US" sz="2800" dirty="0" smtClean="0"/>
              <a:t>blaze at 5,000A in order 10 might work – but requires high setup angle of 77.46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 ; 48% light loss due to </a:t>
            </a:r>
            <a:r>
              <a:rPr lang="en-US" sz="2800" dirty="0" err="1" smtClean="0"/>
              <a:t>vignetting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Epps calculates R=19,334 with 1.09” slit</a:t>
            </a:r>
          </a:p>
          <a:p>
            <a:r>
              <a:rPr lang="en-US" sz="2800" dirty="0" smtClean="0"/>
              <a:t>Some compromise might reduce </a:t>
            </a:r>
            <a:r>
              <a:rPr lang="en-US" sz="2800" dirty="0" err="1" smtClean="0"/>
              <a:t>vignetting</a:t>
            </a:r>
            <a:r>
              <a:rPr lang="en-US" sz="2800" dirty="0" smtClean="0"/>
              <a:t> while retaining resolution.</a:t>
            </a:r>
          </a:p>
          <a:p>
            <a:r>
              <a:rPr lang="en-US" sz="2800" dirty="0" smtClean="0"/>
              <a:t>DEIMOS has larger FOV and would permit more multiplex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case:  Structure of dark matter on small scales</a:t>
            </a:r>
          </a:p>
          <a:p>
            <a:r>
              <a:rPr lang="en-US" dirty="0" smtClean="0"/>
              <a:t>Composition of ultra-metal poor dwarf galaxies</a:t>
            </a:r>
          </a:p>
          <a:p>
            <a:r>
              <a:rPr lang="en-US" dirty="0" smtClean="0"/>
              <a:t>Chemical complexity within dwarf galaxies</a:t>
            </a:r>
          </a:p>
          <a:p>
            <a:r>
              <a:rPr lang="en-US" dirty="0" smtClean="0"/>
              <a:t>Composition of extragalactic globular clusters (Bernstein &amp; </a:t>
            </a:r>
            <a:r>
              <a:rPr lang="en-US" dirty="0" err="1" smtClean="0"/>
              <a:t>McWilliam</a:t>
            </a:r>
            <a:r>
              <a:rPr lang="en-US" dirty="0" smtClean="0"/>
              <a:t> 08)</a:t>
            </a:r>
          </a:p>
          <a:p>
            <a:r>
              <a:rPr lang="en-US" dirty="0" smtClean="0"/>
              <a:t>Abundance scale of Galactic bulge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Matter on Small Scales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14600"/>
            <a:ext cx="8890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1360" y="6324600"/>
            <a:ext cx="176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A. Koch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417638"/>
            <a:ext cx="6917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within certain radius is well defined for faint </a:t>
            </a:r>
            <a:r>
              <a:rPr lang="en-US" dirty="0" err="1" smtClean="0"/>
              <a:t>dSphs</a:t>
            </a:r>
            <a:r>
              <a:rPr lang="en-US" dirty="0" smtClean="0"/>
              <a:t> and ultra faints</a:t>
            </a:r>
          </a:p>
          <a:p>
            <a:r>
              <a:rPr lang="en-US" dirty="0" err="1" smtClean="0"/>
              <a:t>Constaint</a:t>
            </a:r>
            <a:r>
              <a:rPr lang="en-US" dirty="0" smtClean="0"/>
              <a:t> within 300 pc (</a:t>
            </a:r>
            <a:r>
              <a:rPr lang="en-US" dirty="0" err="1" smtClean="0"/>
              <a:t>Strigari</a:t>
            </a:r>
            <a:r>
              <a:rPr lang="en-US" dirty="0" smtClean="0"/>
              <a:t> et al. 2008)</a:t>
            </a:r>
          </a:p>
          <a:p>
            <a:r>
              <a:rPr lang="en-US" dirty="0" err="1" smtClean="0"/>
              <a:t>M(r</a:t>
            </a:r>
            <a:r>
              <a:rPr lang="en-US" baseline="-25000" dirty="0" err="1" smtClean="0"/>
              <a:t>h</a:t>
            </a:r>
            <a:r>
              <a:rPr lang="en-US" dirty="0" smtClean="0"/>
              <a:t>) correlates with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h</a:t>
            </a:r>
            <a:r>
              <a:rPr lang="en-US" baseline="-25000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Metallicity</a:t>
            </a:r>
            <a:r>
              <a:rPr lang="en-US" dirty="0" smtClean="0"/>
              <a:t>-Luminosity relation?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670037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4800600"/>
            <a:ext cx="367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Simon &amp; </a:t>
            </a:r>
            <a:r>
              <a:rPr lang="en-US" dirty="0" err="1" smtClean="0"/>
              <a:t>Geha</a:t>
            </a:r>
            <a:r>
              <a:rPr lang="en-US" dirty="0" smtClean="0"/>
              <a:t> 2007; Kirby et al. 2008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638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Membership is critical to velocity dispersion, </a:t>
            </a:r>
            <a:r>
              <a:rPr lang="en-US" dirty="0" err="1" smtClean="0"/>
              <a:t>metallicity</a:t>
            </a:r>
            <a:r>
              <a:rPr lang="en-US" dirty="0" smtClean="0"/>
              <a:t> etc. – need high velocity precision.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of </a:t>
            </a:r>
            <a:r>
              <a:rPr lang="en-US" dirty="0" err="1" smtClean="0"/>
              <a:t>Stromgren</a:t>
            </a:r>
            <a:r>
              <a:rPr lang="en-US" dirty="0" smtClean="0"/>
              <a:t> </a:t>
            </a:r>
            <a:r>
              <a:rPr lang="en-US" dirty="0" err="1" smtClean="0"/>
              <a:t>Phot</a:t>
            </a:r>
            <a:r>
              <a:rPr lang="en-US" dirty="0" smtClean="0"/>
              <a:t> to select members of Hercules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239000" cy="33067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σ</a:t>
            </a:r>
            <a:r>
              <a:rPr lang="en-US" dirty="0" smtClean="0"/>
              <a:t>=5.1 ± 0.9 km/</a:t>
            </a:r>
            <a:r>
              <a:rPr lang="en-US" dirty="0" err="1" smtClean="0"/>
              <a:t>s</a:t>
            </a:r>
            <a:r>
              <a:rPr lang="en-US" dirty="0" smtClean="0"/>
              <a:t>  (Simon &amp; </a:t>
            </a:r>
            <a:r>
              <a:rPr lang="en-US" dirty="0" err="1" smtClean="0"/>
              <a:t>Geha</a:t>
            </a:r>
            <a:r>
              <a:rPr lang="en-US" dirty="0" smtClean="0"/>
              <a:t> 2007)</a:t>
            </a:r>
          </a:p>
          <a:p>
            <a:r>
              <a:rPr lang="en-US" dirty="0" err="1" smtClean="0"/>
              <a:t>σ</a:t>
            </a:r>
            <a:r>
              <a:rPr lang="en-US" dirty="0" smtClean="0"/>
              <a:t>=3.7 ± 0.9 km/</a:t>
            </a:r>
            <a:r>
              <a:rPr lang="en-US" dirty="0" err="1" smtClean="0"/>
              <a:t>s</a:t>
            </a:r>
            <a:r>
              <a:rPr lang="en-US" dirty="0" smtClean="0"/>
              <a:t>   (Aden et al. 2009) 21 members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Main issue:  lower velocity dispersions push the envelope on precise measurements with the 1200 </a:t>
            </a:r>
            <a:r>
              <a:rPr lang="en-US" dirty="0" err="1" smtClean="0">
                <a:solidFill>
                  <a:srgbClr val="FFFF00"/>
                </a:solidFill>
              </a:rPr>
              <a:t>l</a:t>
            </a:r>
            <a:r>
              <a:rPr lang="en-US" dirty="0" smtClean="0">
                <a:solidFill>
                  <a:srgbClr val="FFFF00"/>
                </a:solidFill>
              </a:rPr>
              <a:t>/mm grating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819400"/>
            <a:ext cx="5867400" cy="3956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828800"/>
            <a:ext cx="4648200" cy="481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680</Words>
  <Application>Microsoft Macintosh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Science Case for Multi-object High Resolution Spectroscopy at Keck</vt:lpstr>
      <vt:lpstr>Project History</vt:lpstr>
      <vt:lpstr>Current Status</vt:lpstr>
      <vt:lpstr>Other options</vt:lpstr>
      <vt:lpstr>Deimos Echelle module (Epps quick look)</vt:lpstr>
      <vt:lpstr>Science Case</vt:lpstr>
      <vt:lpstr>Dark Matter on Small Scales</vt:lpstr>
      <vt:lpstr>Metallicity-Luminosity relation?</vt:lpstr>
      <vt:lpstr>Use of Stromgren Phot to select members of Hercules</vt:lpstr>
      <vt:lpstr>Slide 10</vt:lpstr>
      <vt:lpstr>Slide 11</vt:lpstr>
      <vt:lpstr>Slide 12</vt:lpstr>
      <vt:lpstr>Bulge Abundance scale</vt:lpstr>
      <vt:lpstr>Many new systems around M31</vt:lpstr>
      <vt:lpstr>Extended clusters in M31</vt:lpstr>
      <vt:lpstr>Future</vt:lpstr>
      <vt:lpstr>Conclusion</vt:lpstr>
    </vt:vector>
  </TitlesOfParts>
  <Company>UCLA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Case for Multi-object High Resolution Spectroscopy at Keck</dc:title>
  <dc:creator>Robert Rich</dc:creator>
  <cp:lastModifiedBy>Robert Rich</cp:lastModifiedBy>
  <cp:revision>7</cp:revision>
  <dcterms:created xsi:type="dcterms:W3CDTF">2009-09-18T13:38:04Z</dcterms:created>
  <dcterms:modified xsi:type="dcterms:W3CDTF">2009-09-18T14:50:50Z</dcterms:modified>
</cp:coreProperties>
</file>