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Default Extension="tiff" ContentType="image/tiff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58" r:id="rId5"/>
    <p:sldId id="264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C40A1"/>
    <a:srgbClr val="2148B4"/>
    <a:srgbClr val="2852CF"/>
    <a:srgbClr val="FFDD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C5F2-45AF-7342-8C71-CE6475822E2B}" type="datetimeFigureOut">
              <a:rPr lang="en-US" smtClean="0"/>
              <a:pPr/>
              <a:t>7/10/11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040E-DD6E-4B4C-8178-2C27DB57E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C5F2-45AF-7342-8C71-CE6475822E2B}" type="datetimeFigureOut">
              <a:rPr lang="en-US" smtClean="0"/>
              <a:pPr/>
              <a:t>7/10/11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040E-DD6E-4B4C-8178-2C27DB57E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C5F2-45AF-7342-8C71-CE6475822E2B}" type="datetimeFigureOut">
              <a:rPr lang="en-US" smtClean="0"/>
              <a:pPr/>
              <a:t>7/10/11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040E-DD6E-4B4C-8178-2C27DB57E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C5F2-45AF-7342-8C71-CE6475822E2B}" type="datetimeFigureOut">
              <a:rPr lang="en-US" smtClean="0"/>
              <a:pPr/>
              <a:t>7/10/11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040E-DD6E-4B4C-8178-2C27DB57E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C5F2-45AF-7342-8C71-CE6475822E2B}" type="datetimeFigureOut">
              <a:rPr lang="en-US" smtClean="0"/>
              <a:pPr/>
              <a:t>7/10/11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040E-DD6E-4B4C-8178-2C27DB57E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C5F2-45AF-7342-8C71-CE6475822E2B}" type="datetimeFigureOut">
              <a:rPr lang="en-US" smtClean="0"/>
              <a:pPr/>
              <a:t>7/10/11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040E-DD6E-4B4C-8178-2C27DB57E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C5F2-45AF-7342-8C71-CE6475822E2B}" type="datetimeFigureOut">
              <a:rPr lang="en-US" smtClean="0"/>
              <a:pPr/>
              <a:t>7/10/11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040E-DD6E-4B4C-8178-2C27DB57E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C5F2-45AF-7342-8C71-CE6475822E2B}" type="datetimeFigureOut">
              <a:rPr lang="en-US" smtClean="0"/>
              <a:pPr/>
              <a:t>7/10/11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040E-DD6E-4B4C-8178-2C27DB57E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C5F2-45AF-7342-8C71-CE6475822E2B}" type="datetimeFigureOut">
              <a:rPr lang="en-US" smtClean="0"/>
              <a:pPr/>
              <a:t>7/10/11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040E-DD6E-4B4C-8178-2C27DB57E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C5F2-45AF-7342-8C71-CE6475822E2B}" type="datetimeFigureOut">
              <a:rPr lang="en-US" smtClean="0"/>
              <a:pPr/>
              <a:t>7/10/11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040E-DD6E-4B4C-8178-2C27DB57E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C5F2-45AF-7342-8C71-CE6475822E2B}" type="datetimeFigureOut">
              <a:rPr lang="en-US" smtClean="0"/>
              <a:pPr/>
              <a:t>7/10/11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2040E-DD6E-4B4C-8178-2C27DB57E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1C40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AC5F2-45AF-7342-8C71-CE6475822E2B}" type="datetimeFigureOut">
              <a:rPr lang="en-US" smtClean="0"/>
              <a:pPr/>
              <a:t>7/10/11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2040E-DD6E-4B4C-8178-2C27DB57EC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526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The Globular Cluster-Galaxy Connection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5" name="Picture 4" descr="kraft92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22" y="734750"/>
            <a:ext cx="4277375" cy="5952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7312" y="1235727"/>
            <a:ext cx="34322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1</a:t>
            </a:r>
            <a:r>
              <a:rPr lang="en-US" sz="2400" baseline="30000" dirty="0" smtClean="0">
                <a:solidFill>
                  <a:srgbClr val="FFFFFF"/>
                </a:solidFill>
              </a:rPr>
              <a:t>st</a:t>
            </a:r>
            <a:r>
              <a:rPr lang="en-US" sz="2400" dirty="0" smtClean="0">
                <a:solidFill>
                  <a:srgbClr val="FFFFFF"/>
                </a:solidFill>
              </a:rPr>
              <a:t> meeting:  July 1992;</a:t>
            </a:r>
          </a:p>
          <a:p>
            <a:r>
              <a:rPr lang="en-US" sz="2400" i="1" dirty="0" smtClean="0">
                <a:solidFill>
                  <a:srgbClr val="FFFFFF"/>
                </a:solidFill>
              </a:rPr>
              <a:t>Globular Clusters Within the Context of Their Parent Galaxies</a:t>
            </a:r>
          </a:p>
          <a:p>
            <a:endParaRPr lang="en-US" sz="2400" i="1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2</a:t>
            </a:r>
            <a:r>
              <a:rPr lang="en-US" sz="2400" baseline="30000" dirty="0" smtClean="0">
                <a:solidFill>
                  <a:srgbClr val="FFFFFF"/>
                </a:solidFill>
              </a:rPr>
              <a:t>nd</a:t>
            </a:r>
            <a:r>
              <a:rPr lang="en-US" sz="2400" dirty="0" smtClean="0">
                <a:solidFill>
                  <a:srgbClr val="FFFFFF"/>
                </a:solidFill>
              </a:rPr>
              <a:t> meeting:  July 2011;</a:t>
            </a:r>
          </a:p>
          <a:p>
            <a:r>
              <a:rPr lang="en-US" sz="2400" i="1" dirty="0" err="1" smtClean="0">
                <a:solidFill>
                  <a:srgbClr val="FFFFFF"/>
                </a:solidFill>
              </a:rPr>
              <a:t>KraftFest</a:t>
            </a:r>
            <a:r>
              <a:rPr lang="en-US" sz="2400" i="1" dirty="0" smtClean="0">
                <a:solidFill>
                  <a:srgbClr val="FFFFFF"/>
                </a:solidFill>
              </a:rPr>
              <a:t> 2011</a:t>
            </a:r>
          </a:p>
          <a:p>
            <a:endParaRPr lang="en-US" sz="2400" i="1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3</a:t>
            </a:r>
            <a:r>
              <a:rPr lang="en-US" sz="2400" baseline="30000" dirty="0" smtClean="0">
                <a:solidFill>
                  <a:srgbClr val="FFFFFF"/>
                </a:solidFill>
              </a:rPr>
              <a:t>rd</a:t>
            </a:r>
            <a:r>
              <a:rPr lang="en-US" sz="2400" dirty="0" smtClean="0">
                <a:solidFill>
                  <a:srgbClr val="FFFFFF"/>
                </a:solidFill>
              </a:rPr>
              <a:t> meeting: July 2030 </a:t>
            </a:r>
            <a:r>
              <a:rPr lang="en-US" sz="2400" i="1" dirty="0" smtClean="0">
                <a:solidFill>
                  <a:srgbClr val="FFFFFF"/>
                </a:solidFill>
              </a:rPr>
              <a:t>(subtitle to be decided at a later date)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raft92group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410516" cy="7010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76517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GCGC-I conference photo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raft92group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410516" cy="7010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05934" y="0"/>
            <a:ext cx="4591234" cy="76517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GCGC-I conference photo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7896" y="3846231"/>
            <a:ext cx="518075" cy="513140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37177" y="2213691"/>
            <a:ext cx="518075" cy="513140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15401" y="3842099"/>
            <a:ext cx="518075" cy="513140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95777" y="847971"/>
            <a:ext cx="518075" cy="513140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69786" y="4433424"/>
            <a:ext cx="518075" cy="513140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52691" y="1599484"/>
            <a:ext cx="518075" cy="513140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88424" y="4582168"/>
            <a:ext cx="518075" cy="513140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20483" y="4082379"/>
            <a:ext cx="518075" cy="513140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656933" y="4391311"/>
            <a:ext cx="518075" cy="513140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07778" y="1610925"/>
            <a:ext cx="518075" cy="513140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12-Point Star 20"/>
          <p:cNvSpPr/>
          <p:nvPr/>
        </p:nvSpPr>
        <p:spPr>
          <a:xfrm>
            <a:off x="2356791" y="4313602"/>
            <a:ext cx="686445" cy="743725"/>
          </a:xfrm>
          <a:prstGeom prst="star12">
            <a:avLst/>
          </a:prstGeom>
          <a:noFill/>
          <a:ln w="508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359072" y="157801"/>
            <a:ext cx="518075" cy="513140"/>
          </a:xfrm>
          <a:prstGeom prst="ellipse">
            <a:avLst/>
          </a:prstGeom>
          <a:noFill/>
          <a:ln w="444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27148" y="80093"/>
            <a:ext cx="1728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attendees at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both workshops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359" y="411912"/>
            <a:ext cx="7772400" cy="97033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GCGC-1 Major Topics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48" y="1368960"/>
            <a:ext cx="8408933" cy="4821116"/>
          </a:xfrm>
        </p:spPr>
        <p:txBody>
          <a:bodyPr>
            <a:normAutofit fontScale="85000" lnSpcReduction="10000"/>
          </a:bodyPr>
          <a:lstStyle/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400" dirty="0" smtClean="0">
                <a:solidFill>
                  <a:srgbClr val="FFDD06"/>
                </a:solidFill>
              </a:rPr>
              <a:t>  </a:t>
            </a:r>
            <a:r>
              <a:rPr lang="en-US" sz="2595" dirty="0" smtClean="0">
                <a:solidFill>
                  <a:srgbClr val="FFFF00"/>
                </a:solidFill>
              </a:rPr>
              <a:t>The properties of the Galactic globular cluster system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595" dirty="0" smtClean="0">
                <a:solidFill>
                  <a:srgbClr val="FFFF00"/>
                </a:solidFill>
              </a:rPr>
              <a:t>  The stellar content of Galactic globular clusters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595" dirty="0" smtClean="0">
                <a:solidFill>
                  <a:srgbClr val="FFFF00"/>
                </a:solidFill>
              </a:rPr>
              <a:t>  Relationship between </a:t>
            </a:r>
            <a:r>
              <a:rPr lang="en-US" sz="2595" dirty="0" err="1" smtClean="0">
                <a:solidFill>
                  <a:srgbClr val="FFFF00"/>
                </a:solidFill>
              </a:rPr>
              <a:t>Globulars</a:t>
            </a:r>
            <a:r>
              <a:rPr lang="en-US" sz="2595" dirty="0" smtClean="0">
                <a:solidFill>
                  <a:srgbClr val="FFFF00"/>
                </a:solidFill>
              </a:rPr>
              <a:t> and other Galactic populations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595" dirty="0" smtClean="0">
                <a:solidFill>
                  <a:srgbClr val="FFFF00"/>
                </a:solidFill>
              </a:rPr>
              <a:t>  The globular cluster systems of the </a:t>
            </a:r>
            <a:r>
              <a:rPr lang="en-US" sz="2595" dirty="0" err="1" smtClean="0">
                <a:solidFill>
                  <a:srgbClr val="FFFF00"/>
                </a:solidFill>
              </a:rPr>
              <a:t>Magellanic</a:t>
            </a:r>
            <a:r>
              <a:rPr lang="en-US" sz="2595" dirty="0" smtClean="0">
                <a:solidFill>
                  <a:srgbClr val="FFFF00"/>
                </a:solidFill>
              </a:rPr>
              <a:t> Clouds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595" dirty="0" smtClean="0">
                <a:solidFill>
                  <a:srgbClr val="FFFF00"/>
                </a:solidFill>
              </a:rPr>
              <a:t>  The globular cluster populations of M31 and M33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595" dirty="0" smtClean="0">
                <a:solidFill>
                  <a:srgbClr val="FFFF00"/>
                </a:solidFill>
              </a:rPr>
              <a:t>  Extragalactic globular cluster systems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595" dirty="0" smtClean="0">
                <a:solidFill>
                  <a:srgbClr val="FFFF00"/>
                </a:solidFill>
              </a:rPr>
              <a:t>  Observational examples of analogs to proto-globular clusters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595" dirty="0" smtClean="0">
                <a:solidFill>
                  <a:srgbClr val="FFFF00"/>
                </a:solidFill>
              </a:rPr>
              <a:t>  Space-based observations of globular clusters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595" dirty="0" smtClean="0">
                <a:solidFill>
                  <a:srgbClr val="FFFF00"/>
                </a:solidFill>
              </a:rPr>
              <a:t>  Theories for the formation and evolution of globular clusters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595" dirty="0" smtClean="0">
                <a:solidFill>
                  <a:srgbClr val="FFFF00"/>
                </a:solidFill>
              </a:rPr>
              <a:t>  The formation and evolution of globular cluster systems within 			the context of their parent galaxies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endParaRPr lang="en-US" sz="2595" dirty="0">
              <a:solidFill>
                <a:srgbClr val="FFDD0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00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Some differences this time: a personal view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31" y="1268382"/>
            <a:ext cx="8846541" cy="508188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bigger and better </a:t>
            </a:r>
            <a:r>
              <a:rPr lang="en-US" sz="2800" dirty="0" smtClean="0">
                <a:solidFill>
                  <a:srgbClr val="FFFF00"/>
                </a:solidFill>
              </a:rPr>
              <a:t>observational/computational </a:t>
            </a:r>
            <a:r>
              <a:rPr lang="en-US" sz="2800" dirty="0" smtClean="0">
                <a:solidFill>
                  <a:srgbClr val="FFFF00"/>
                </a:solidFill>
              </a:rPr>
              <a:t>facilities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Keck HIRES, Lick Hamilton, Magellan MIKE, VLT UVES, …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Keck DEIMOS, VLT GIRAFFE &amp; FLAMES, …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dwarf </a:t>
            </a:r>
            <a:r>
              <a:rPr lang="en-US" sz="2800" dirty="0" err="1" smtClean="0">
                <a:solidFill>
                  <a:srgbClr val="FFFF00"/>
                </a:solidFill>
              </a:rPr>
              <a:t>spheroidal</a:t>
            </a:r>
            <a:r>
              <a:rPr lang="en-US" sz="2800" dirty="0" smtClean="0">
                <a:solidFill>
                  <a:srgbClr val="FFFF00"/>
                </a:solidFill>
              </a:rPr>
              <a:t> data in bulk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multiple globular populations now a reality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n</a:t>
            </a:r>
            <a:r>
              <a:rPr lang="en-US" sz="2800" dirty="0" smtClean="0">
                <a:solidFill>
                  <a:srgbClr val="FFFF00"/>
                </a:solidFill>
              </a:rPr>
              <a:t>-body simulations are now N-BODY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age differences maybe not as key an issue now?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now RR </a:t>
            </a:r>
            <a:r>
              <a:rPr lang="en-US" sz="2800" dirty="0" err="1" smtClean="0">
                <a:solidFill>
                  <a:srgbClr val="FFFF00"/>
                </a:solidFill>
              </a:rPr>
              <a:t>Lyr</a:t>
            </a:r>
            <a:r>
              <a:rPr lang="en-US" sz="2800" dirty="0" smtClean="0">
                <a:solidFill>
                  <a:srgbClr val="FFFF00"/>
                </a:solidFill>
              </a:rPr>
              <a:t> and other HB stars studied in </a:t>
            </a:r>
            <a:r>
              <a:rPr lang="en-US" sz="2800" dirty="0" smtClean="0">
                <a:solidFill>
                  <a:srgbClr val="FFFF00"/>
                </a:solidFill>
              </a:rPr>
              <a:t>detail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detailed interior modeling of late stellar evolution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more realistic “origin” attacks with </a:t>
            </a:r>
            <a:r>
              <a:rPr lang="en-US" sz="2800" i="1" dirty="0" smtClean="0">
                <a:solidFill>
                  <a:srgbClr val="FFFF00"/>
                </a:solidFill>
              </a:rPr>
              <a:t>chemical </a:t>
            </a:r>
            <a:r>
              <a:rPr lang="en-US" sz="2800" dirty="0" smtClean="0">
                <a:solidFill>
                  <a:srgbClr val="FFFF00"/>
                </a:solidFill>
              </a:rPr>
              <a:t>evolution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359" y="11442"/>
            <a:ext cx="7772400" cy="97033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GCGC-1 Questionable Quotes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48" y="1243097"/>
            <a:ext cx="8408933" cy="5614903"/>
          </a:xfrm>
        </p:spPr>
        <p:txBody>
          <a:bodyPr>
            <a:normAutofit/>
          </a:bodyPr>
          <a:lstStyle/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400" dirty="0" smtClean="0">
                <a:solidFill>
                  <a:srgbClr val="FFDD06"/>
                </a:solidFill>
              </a:rPr>
              <a:t>  </a:t>
            </a:r>
            <a:r>
              <a:rPr lang="en-US" sz="2000" i="1" dirty="0" smtClean="0">
                <a:solidFill>
                  <a:srgbClr val="FFFF00"/>
                </a:solidFill>
              </a:rPr>
              <a:t>Community standards regarding appropriate behavior of globular clusters has changed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000" i="1" dirty="0" smtClean="0">
                <a:solidFill>
                  <a:srgbClr val="FFFF00"/>
                </a:solidFill>
              </a:rPr>
              <a:t>  We did that measurement, but don’t believe it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000" i="1" dirty="0" smtClean="0">
                <a:solidFill>
                  <a:srgbClr val="FFFF00"/>
                </a:solidFill>
              </a:rPr>
              <a:t>  </a:t>
            </a:r>
            <a:r>
              <a:rPr lang="en-US" sz="2000" i="1" dirty="0">
                <a:solidFill>
                  <a:srgbClr val="FFFF00"/>
                </a:solidFill>
              </a:rPr>
              <a:t>Y</a:t>
            </a:r>
            <a:r>
              <a:rPr lang="en-US" sz="2000" i="1" dirty="0" smtClean="0">
                <a:solidFill>
                  <a:srgbClr val="FFFF00"/>
                </a:solidFill>
              </a:rPr>
              <a:t>ou have to dissect the Horizontal Branch into the horizontal part, and not-so-horizontal part, and the nearly vertical part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000" i="1" dirty="0" smtClean="0">
                <a:solidFill>
                  <a:srgbClr val="FFFF00"/>
                </a:solidFill>
              </a:rPr>
              <a:t>  CNO?  Just say NO!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000" i="1" dirty="0" smtClean="0">
                <a:solidFill>
                  <a:srgbClr val="FFFF00"/>
                </a:solidFill>
              </a:rPr>
              <a:t>  I see that you are not convinced, but you can believe me for the moment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000" i="1" dirty="0" smtClean="0">
                <a:solidFill>
                  <a:srgbClr val="FFFF00"/>
                </a:solidFill>
              </a:rPr>
              <a:t>  The </a:t>
            </a:r>
            <a:r>
              <a:rPr lang="en-US" sz="2000" i="1" dirty="0" err="1" smtClean="0">
                <a:solidFill>
                  <a:srgbClr val="FFFF00"/>
                </a:solidFill>
              </a:rPr>
              <a:t>dSph</a:t>
            </a:r>
            <a:r>
              <a:rPr lang="en-US" sz="2000" i="1" dirty="0" smtClean="0">
                <a:solidFill>
                  <a:srgbClr val="FFFF00"/>
                </a:solidFill>
              </a:rPr>
              <a:t> galaxies do not photograph well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000" i="1" dirty="0" smtClean="0">
                <a:solidFill>
                  <a:srgbClr val="FFFF00"/>
                </a:solidFill>
              </a:rPr>
              <a:t>  There’s scarcely any object in the universe which hasn’t been nominated as a site of globular cluster formation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endParaRPr lang="en-US" sz="2000" i="1" dirty="0" smtClean="0">
              <a:solidFill>
                <a:srgbClr val="FFDD06"/>
              </a:solidFill>
            </a:endParaRP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endParaRPr lang="en-US" sz="2000" i="1" dirty="0" smtClean="0">
              <a:solidFill>
                <a:srgbClr val="FFDD06"/>
              </a:solidFill>
            </a:endParaRPr>
          </a:p>
          <a:p>
            <a:pPr lvl="1" algn="l">
              <a:spcAft>
                <a:spcPts val="600"/>
              </a:spcAft>
            </a:pPr>
            <a:r>
              <a:rPr lang="en-US" sz="1800" dirty="0" smtClean="0">
                <a:solidFill>
                  <a:srgbClr val="FFFFFF"/>
                </a:solidFill>
              </a:rPr>
              <a:t>ASP Conference Series, 1992, </a:t>
            </a:r>
            <a:r>
              <a:rPr lang="en-US" sz="1800" dirty="0" err="1" smtClean="0">
                <a:solidFill>
                  <a:srgbClr val="FFFFFF"/>
                </a:solidFill>
              </a:rPr>
              <a:t>vol</a:t>
            </a:r>
            <a:r>
              <a:rPr lang="en-US" sz="1800" dirty="0" smtClean="0">
                <a:solidFill>
                  <a:srgbClr val="FFFFFF"/>
                </a:solidFill>
              </a:rPr>
              <a:t> 48, ed. Graeme Smith &amp; Jean </a:t>
            </a:r>
            <a:r>
              <a:rPr lang="en-US" sz="1800" dirty="0" err="1" smtClean="0">
                <a:solidFill>
                  <a:srgbClr val="FFFFFF"/>
                </a:solidFill>
              </a:rPr>
              <a:t>Brodie</a:t>
            </a:r>
            <a:r>
              <a:rPr lang="en-US" sz="1800" dirty="0" smtClean="0">
                <a:solidFill>
                  <a:srgbClr val="FFFFFF"/>
                </a:solidFill>
              </a:rPr>
              <a:t>, page 832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endParaRPr lang="en-US" sz="2000" i="1" dirty="0" smtClean="0">
              <a:solidFill>
                <a:srgbClr val="FFDD06"/>
              </a:solidFill>
            </a:endParaRP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endParaRPr lang="en-US" sz="2000" i="1" dirty="0" smtClean="0">
              <a:solidFill>
                <a:srgbClr val="FFDD06"/>
              </a:solidFill>
            </a:endParaRP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endParaRPr lang="en-US" sz="2000" i="1" dirty="0" smtClean="0">
              <a:solidFill>
                <a:srgbClr val="FFDD06"/>
              </a:solidFill>
            </a:endParaRPr>
          </a:p>
          <a:p>
            <a:pPr lvl="1" algn="l">
              <a:spcAft>
                <a:spcPts val="600"/>
              </a:spcAft>
            </a:pPr>
            <a:endParaRPr lang="en-US" sz="2000" i="1" dirty="0" smtClean="0">
              <a:solidFill>
                <a:srgbClr val="FFDD06"/>
              </a:solidFill>
            </a:endParaRP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endParaRPr lang="en-US" sz="2000" i="1" dirty="0" smtClean="0">
              <a:solidFill>
                <a:srgbClr val="FFDD06"/>
              </a:solidFill>
            </a:endParaRPr>
          </a:p>
          <a:p>
            <a:pPr lvl="1" algn="l">
              <a:buFont typeface="Wingdings" charset="2"/>
              <a:buChar char="²"/>
            </a:pPr>
            <a:endParaRPr lang="en-US" sz="2595" i="1" dirty="0">
              <a:solidFill>
                <a:srgbClr val="FFDD0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359" y="11442"/>
            <a:ext cx="7772400" cy="97033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GCGC-1 Questionable Quotes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48" y="865511"/>
            <a:ext cx="8408933" cy="5233032"/>
          </a:xfrm>
        </p:spPr>
        <p:txBody>
          <a:bodyPr>
            <a:normAutofit lnSpcReduction="10000"/>
          </a:bodyPr>
          <a:lstStyle/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400" dirty="0" smtClean="0">
                <a:solidFill>
                  <a:srgbClr val="FFDD06"/>
                </a:solidFill>
              </a:rPr>
              <a:t>  </a:t>
            </a:r>
            <a:r>
              <a:rPr lang="en-US" sz="2000" i="1" dirty="0" smtClean="0">
                <a:solidFill>
                  <a:srgbClr val="FFFF00"/>
                </a:solidFill>
              </a:rPr>
              <a:t>Community standards regarding appropriate behavior of globular clusters has changed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000" i="1" dirty="0" smtClean="0">
                <a:solidFill>
                  <a:srgbClr val="FFFF00"/>
                </a:solidFill>
              </a:rPr>
              <a:t>  We did that measurement, but don’t believe it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000" i="1" dirty="0" smtClean="0">
                <a:solidFill>
                  <a:srgbClr val="FFFF00"/>
                </a:solidFill>
              </a:rPr>
              <a:t>  </a:t>
            </a:r>
            <a:r>
              <a:rPr lang="en-US" sz="2000" i="1" dirty="0">
                <a:solidFill>
                  <a:srgbClr val="FFFF00"/>
                </a:solidFill>
              </a:rPr>
              <a:t>Y</a:t>
            </a:r>
            <a:r>
              <a:rPr lang="en-US" sz="2000" i="1" dirty="0" smtClean="0">
                <a:solidFill>
                  <a:srgbClr val="FFFF00"/>
                </a:solidFill>
              </a:rPr>
              <a:t>ou have to dissect the Horizontal Branch into the horizontal part, and not-so-horizontal part, and the nearly vertical part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000" i="1" dirty="0" smtClean="0">
                <a:solidFill>
                  <a:srgbClr val="FFFF00"/>
                </a:solidFill>
              </a:rPr>
              <a:t>  CNO?  Just say NO!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000" i="1" dirty="0" smtClean="0">
                <a:solidFill>
                  <a:srgbClr val="FFFF00"/>
                </a:solidFill>
              </a:rPr>
              <a:t>  I see that you are not convinced, but you can believe me for the moment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000" i="1" dirty="0" smtClean="0">
                <a:solidFill>
                  <a:srgbClr val="FFFF00"/>
                </a:solidFill>
              </a:rPr>
              <a:t>  The </a:t>
            </a:r>
            <a:r>
              <a:rPr lang="en-US" sz="2000" i="1" dirty="0" err="1" smtClean="0">
                <a:solidFill>
                  <a:srgbClr val="FFFF00"/>
                </a:solidFill>
              </a:rPr>
              <a:t>dSph</a:t>
            </a:r>
            <a:r>
              <a:rPr lang="en-US" sz="2000" i="1" dirty="0" smtClean="0">
                <a:solidFill>
                  <a:srgbClr val="FFFF00"/>
                </a:solidFill>
              </a:rPr>
              <a:t> galaxies do not photograph well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sz="2000" i="1" dirty="0" smtClean="0">
                <a:solidFill>
                  <a:srgbClr val="FFFF00"/>
                </a:solidFill>
              </a:rPr>
              <a:t>  There’s scarcely any object in the universe which hasn’t been nominated as a site of globular cluster formation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endParaRPr lang="en-US" sz="2000" i="1" dirty="0" smtClean="0">
              <a:solidFill>
                <a:srgbClr val="FFDD06"/>
              </a:solidFill>
            </a:endParaRP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r>
              <a:rPr lang="en-US" dirty="0" smtClean="0">
                <a:solidFill>
                  <a:schemeClr val="bg1"/>
                </a:solidFill>
              </a:rPr>
              <a:t>  It is a tribute to Bob Kraft that despite this </a:t>
            </a:r>
            <a:r>
              <a:rPr lang="en-US" dirty="0" err="1" smtClean="0">
                <a:solidFill>
                  <a:schemeClr val="bg1"/>
                </a:solidFill>
              </a:rPr>
              <a:t>experience,we</a:t>
            </a:r>
            <a:r>
              <a:rPr lang="en-US" dirty="0" smtClean="0">
                <a:solidFill>
                  <a:schemeClr val="bg1"/>
                </a:solidFill>
              </a:rPr>
              <a:t> all remained in astronomy</a:t>
            </a: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endParaRPr lang="en-US" sz="2000" i="1" dirty="0">
              <a:solidFill>
                <a:srgbClr val="FFDD06"/>
              </a:solidFill>
            </a:endParaRPr>
          </a:p>
          <a:p>
            <a:pPr lvl="1" algn="l">
              <a:spcAft>
                <a:spcPts val="600"/>
              </a:spcAft>
              <a:buFont typeface="Wingdings" charset="2"/>
              <a:buChar char="²"/>
            </a:pPr>
            <a:endParaRPr lang="en-US" sz="2000" i="1" dirty="0" smtClean="0">
              <a:solidFill>
                <a:srgbClr val="FFDD06"/>
              </a:solidFill>
            </a:endParaRPr>
          </a:p>
          <a:p>
            <a:pPr lvl="1" algn="l">
              <a:buFont typeface="Wingdings" charset="2"/>
              <a:buChar char="²"/>
            </a:pPr>
            <a:endParaRPr lang="en-US" sz="2595" i="1" dirty="0">
              <a:solidFill>
                <a:srgbClr val="FFDD0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495</Words>
  <Application>Microsoft Macintosh PowerPoint</Application>
  <PresentationFormat>On-screen Show (4:3)</PresentationFormat>
  <Paragraphs>63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Globular Cluster-Galaxy Connection</vt:lpstr>
      <vt:lpstr>GCGC-I conference photo</vt:lpstr>
      <vt:lpstr>GCGC-I conference photo</vt:lpstr>
      <vt:lpstr>GCGC-1 Major Topics</vt:lpstr>
      <vt:lpstr>Some differences this time: a personal view</vt:lpstr>
      <vt:lpstr>GCGC-1 Questionable Quotes</vt:lpstr>
      <vt:lpstr>GCGC-1 Questionable Quotes</vt:lpstr>
    </vt:vector>
  </TitlesOfParts>
  <Company>UT Austin - Astronomy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photo</dc:title>
  <dc:creator>Chris Sneden</dc:creator>
  <cp:lastModifiedBy>Chris Sneden</cp:lastModifiedBy>
  <cp:revision>7</cp:revision>
  <dcterms:created xsi:type="dcterms:W3CDTF">2011-07-11T00:19:56Z</dcterms:created>
  <dcterms:modified xsi:type="dcterms:W3CDTF">2011-07-11T00:33:48Z</dcterms:modified>
</cp:coreProperties>
</file>